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heme/themeOverride3.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heme/themeOverride4.xml" ContentType="application/vnd.openxmlformats-officedocument.themeOverride+xml"/>
  <Override PartName="/ppt/notesSlides/notesSlide4.xml" ContentType="application/vnd.openxmlformats-officedocument.presentationml.notesSlide+xml"/>
  <Override PartName="/ppt/media/image21.jpg" ContentType="image/png"/>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8.jpg" ContentType="image/png"/>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0.jpg" ContentType="image/png"/>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7.jpg" ContentType="image/png"/>
  <Override PartName="/ppt/notesSlides/notesSlide1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heme/themeOverride6.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38"/>
  </p:notesMasterIdLst>
  <p:sldIdLst>
    <p:sldId id="256" r:id="rId3"/>
    <p:sldId id="262" r:id="rId4"/>
    <p:sldId id="258" r:id="rId5"/>
    <p:sldId id="1738" r:id="rId6"/>
    <p:sldId id="1744" r:id="rId7"/>
    <p:sldId id="1745" r:id="rId8"/>
    <p:sldId id="1691" r:id="rId9"/>
    <p:sldId id="1701" r:id="rId10"/>
    <p:sldId id="1692" r:id="rId11"/>
    <p:sldId id="1712" r:id="rId12"/>
    <p:sldId id="1718" r:id="rId13"/>
    <p:sldId id="1715" r:id="rId14"/>
    <p:sldId id="1717" r:id="rId15"/>
    <p:sldId id="1719" r:id="rId16"/>
    <p:sldId id="1693" r:id="rId17"/>
    <p:sldId id="1740" r:id="rId18"/>
    <p:sldId id="1754" r:id="rId19"/>
    <p:sldId id="1747" r:id="rId20"/>
    <p:sldId id="1729" r:id="rId21"/>
    <p:sldId id="1730" r:id="rId22"/>
    <p:sldId id="1726" r:id="rId23"/>
    <p:sldId id="1748" r:id="rId24"/>
    <p:sldId id="1713" r:id="rId25"/>
    <p:sldId id="1734" r:id="rId26"/>
    <p:sldId id="1735" r:id="rId27"/>
    <p:sldId id="1716" r:id="rId28"/>
    <p:sldId id="1737" r:id="rId29"/>
    <p:sldId id="1749" r:id="rId30"/>
    <p:sldId id="1750" r:id="rId31"/>
    <p:sldId id="1723" r:id="rId32"/>
    <p:sldId id="1724" r:id="rId33"/>
    <p:sldId id="1694" r:id="rId34"/>
    <p:sldId id="1751" r:id="rId35"/>
    <p:sldId id="1752" r:id="rId36"/>
    <p:sldId id="1741"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2010"/>
    <a:srgbClr val="FC0C0C"/>
    <a:srgbClr val="00B7CE"/>
    <a:srgbClr val="002843"/>
    <a:srgbClr val="00ACBE"/>
    <a:srgbClr val="00AFC2"/>
    <a:srgbClr val="178AA1"/>
    <a:srgbClr val="FFFFFF"/>
    <a:srgbClr val="10354F"/>
    <a:srgbClr val="000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70688" autoAdjust="0"/>
  </p:normalViewPr>
  <p:slideViewPr>
    <p:cSldViewPr snapToGrid="0">
      <p:cViewPr varScale="1">
        <p:scale>
          <a:sx n="68" d="100"/>
          <a:sy n="68" d="100"/>
        </p:scale>
        <p:origin x="579" y="33"/>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2018/12/27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UART</a:t>
            </a:r>
            <a:r>
              <a:rPr lang="zh-CN" altLang="en-US" dirty="0"/>
              <a:t>是单片机到</a:t>
            </a:r>
            <a:r>
              <a:rPr lang="en-US" altLang="zh-CN" dirty="0" err="1"/>
              <a:t>zybo</a:t>
            </a:r>
            <a:r>
              <a:rPr lang="zh-CN" altLang="en-US" dirty="0"/>
              <a:t>上</a:t>
            </a:r>
            <a:r>
              <a:rPr lang="en-US" altLang="zh-CN" dirty="0"/>
              <a:t>PS</a:t>
            </a:r>
            <a:r>
              <a:rPr lang="zh-CN" altLang="en-US" dirty="0"/>
              <a:t>部分的单向传输，</a:t>
            </a:r>
            <a:r>
              <a:rPr lang="en-US" altLang="zh-CN" dirty="0"/>
              <a:t>PC</a:t>
            </a:r>
            <a:r>
              <a:rPr lang="zh-CN" altLang="en-US" dirty="0"/>
              <a:t>和</a:t>
            </a:r>
            <a:r>
              <a:rPr lang="en-US" altLang="zh-CN" dirty="0" err="1"/>
              <a:t>zybo</a:t>
            </a:r>
            <a:r>
              <a:rPr lang="zh-CN" altLang="en-US" dirty="0"/>
              <a:t>的双向传输</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16</a:t>
            </a:fld>
            <a:endParaRPr lang="zh-CN" altLang="en-US"/>
          </a:p>
        </p:txBody>
      </p:sp>
    </p:spTree>
    <p:extLst>
      <p:ext uri="{BB962C8B-B14F-4D97-AF65-F5344CB8AC3E}">
        <p14:creationId xmlns:p14="http://schemas.microsoft.com/office/powerpoint/2010/main" val="250730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我们通过线性代数的知识，实现平板坐标轴到电机坐标轴的坐标变换，这样能够降低调参难度。</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17</a:t>
            </a:fld>
            <a:endParaRPr lang="zh-CN" altLang="en-US"/>
          </a:p>
        </p:txBody>
      </p:sp>
    </p:spTree>
    <p:extLst>
      <p:ext uri="{BB962C8B-B14F-4D97-AF65-F5344CB8AC3E}">
        <p14:creationId xmlns:p14="http://schemas.microsoft.com/office/powerpoint/2010/main" val="3188528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看，这三部部分体现了</a:t>
            </a:r>
            <a:r>
              <a:rPr lang="en-US" altLang="zh-CN" dirty="0"/>
              <a:t>PS</a:t>
            </a:r>
            <a:r>
              <a:rPr lang="zh-CN" altLang="en-US" dirty="0"/>
              <a:t>与</a:t>
            </a:r>
            <a:r>
              <a:rPr lang="en-US" altLang="zh-CN" dirty="0"/>
              <a:t>PL</a:t>
            </a:r>
            <a:r>
              <a:rPr lang="zh-CN" altLang="en-US" dirty="0"/>
              <a:t>部分交互的核心</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18</a:t>
            </a:fld>
            <a:endParaRPr lang="zh-CN" altLang="en-US"/>
          </a:p>
        </p:txBody>
      </p:sp>
    </p:spTree>
    <p:extLst>
      <p:ext uri="{BB962C8B-B14F-4D97-AF65-F5344CB8AC3E}">
        <p14:creationId xmlns:p14="http://schemas.microsoft.com/office/powerpoint/2010/main" val="1057555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19</a:t>
            </a:fld>
            <a:endParaRPr lang="zh-CN" altLang="en-US"/>
          </a:p>
        </p:txBody>
      </p:sp>
    </p:spTree>
    <p:extLst>
      <p:ext uri="{BB962C8B-B14F-4D97-AF65-F5344CB8AC3E}">
        <p14:creationId xmlns:p14="http://schemas.microsoft.com/office/powerpoint/2010/main" val="3774752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绿色箭头是单片机的</a:t>
            </a:r>
            <a:r>
              <a:rPr lang="en-US" altLang="zh-CN" dirty="0" err="1"/>
              <a:t>uart</a:t>
            </a:r>
            <a:r>
              <a:rPr lang="zh-CN" altLang="en-US" dirty="0"/>
              <a:t>输入</a:t>
            </a:r>
            <a:endParaRPr lang="en-US" altLang="zh-CN" dirty="0"/>
          </a:p>
          <a:p>
            <a:endParaRPr lang="en-US" altLang="zh-CN" dirty="0"/>
          </a:p>
          <a:p>
            <a:r>
              <a:rPr lang="zh-CN" altLang="en-US" dirty="0"/>
              <a:t>上方红箭头是</a:t>
            </a:r>
            <a:r>
              <a:rPr lang="en-US" altLang="zh-CN" dirty="0"/>
              <a:t>PS</a:t>
            </a:r>
            <a:r>
              <a:rPr lang="zh-CN" altLang="en-US" dirty="0"/>
              <a:t>到</a:t>
            </a:r>
            <a:r>
              <a:rPr lang="en-US" altLang="zh-CN" dirty="0"/>
              <a:t>PL</a:t>
            </a:r>
            <a:r>
              <a:rPr lang="zh-CN" altLang="en-US" dirty="0"/>
              <a:t>的输出</a:t>
            </a:r>
            <a:endParaRPr lang="en-US" altLang="zh-CN" dirty="0"/>
          </a:p>
          <a:p>
            <a:endParaRPr lang="en-US" altLang="zh-CN" dirty="0"/>
          </a:p>
          <a:p>
            <a:r>
              <a:rPr lang="zh-CN" altLang="en-US" dirty="0"/>
              <a:t>下方红箭头是</a:t>
            </a:r>
            <a:r>
              <a:rPr lang="en-US" altLang="zh-CN" dirty="0"/>
              <a:t>switch</a:t>
            </a:r>
            <a:r>
              <a:rPr lang="zh-CN" altLang="en-US" dirty="0"/>
              <a:t>输入</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20</a:t>
            </a:fld>
            <a:endParaRPr lang="zh-CN" altLang="en-US"/>
          </a:p>
        </p:txBody>
      </p:sp>
    </p:spTree>
    <p:extLst>
      <p:ext uri="{BB962C8B-B14F-4D97-AF65-F5344CB8AC3E}">
        <p14:creationId xmlns:p14="http://schemas.microsoft.com/office/powerpoint/2010/main" val="1353288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21</a:t>
            </a:fld>
            <a:endParaRPr lang="zh-CN" altLang="en-US"/>
          </a:p>
        </p:txBody>
      </p:sp>
    </p:spTree>
    <p:extLst>
      <p:ext uri="{BB962C8B-B14F-4D97-AF65-F5344CB8AC3E}">
        <p14:creationId xmlns:p14="http://schemas.microsoft.com/office/powerpoint/2010/main" val="13734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22</a:t>
            </a:fld>
            <a:endParaRPr lang="zh-CN" altLang="en-US"/>
          </a:p>
        </p:txBody>
      </p:sp>
    </p:spTree>
    <p:extLst>
      <p:ext uri="{BB962C8B-B14F-4D97-AF65-F5344CB8AC3E}">
        <p14:creationId xmlns:p14="http://schemas.microsoft.com/office/powerpoint/2010/main" val="1398013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23</a:t>
            </a:fld>
            <a:endParaRPr lang="zh-CN" altLang="en-US"/>
          </a:p>
        </p:txBody>
      </p:sp>
    </p:spTree>
    <p:extLst>
      <p:ext uri="{BB962C8B-B14F-4D97-AF65-F5344CB8AC3E}">
        <p14:creationId xmlns:p14="http://schemas.microsoft.com/office/powerpoint/2010/main" val="3922958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24</a:t>
            </a:fld>
            <a:endParaRPr lang="zh-CN" altLang="en-US"/>
          </a:p>
        </p:txBody>
      </p:sp>
    </p:spTree>
    <p:extLst>
      <p:ext uri="{BB962C8B-B14F-4D97-AF65-F5344CB8AC3E}">
        <p14:creationId xmlns:p14="http://schemas.microsoft.com/office/powerpoint/2010/main" val="3294419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模块亮点！</a:t>
            </a:r>
            <a:endParaRPr lang="en-US" altLang="zh-CN" dirty="0"/>
          </a:p>
          <a:p>
            <a:endParaRPr lang="en-US" altLang="zh-CN" dirty="0"/>
          </a:p>
          <a:p>
            <a:r>
              <a:rPr lang="zh-CN" altLang="en-US" dirty="0"/>
              <a:t>通过设置标志位实现有符号数计算功能，克服了</a:t>
            </a:r>
            <a:r>
              <a:rPr lang="en-US" altLang="zh-CN" dirty="0" err="1"/>
              <a:t>verilog</a:t>
            </a:r>
            <a:r>
              <a:rPr lang="zh-CN" altLang="en-US" dirty="0"/>
              <a:t>无法表示负数的缺点</a:t>
            </a:r>
            <a:endParaRPr lang="en-US" altLang="zh-CN" dirty="0"/>
          </a:p>
          <a:p>
            <a:endParaRPr lang="en-US" altLang="zh-CN" dirty="0"/>
          </a:p>
          <a:p>
            <a:r>
              <a:rPr lang="zh-CN" altLang="en-US" dirty="0"/>
              <a:t>由于单片机方向帧数较低且不稳定，使得两边时钟不匹配，我们通过引用使能端的方式避免时钟频率不同所导致的潜在的异步时序问题</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25</a:t>
            </a:fld>
            <a:endParaRPr lang="zh-CN" altLang="en-US"/>
          </a:p>
        </p:txBody>
      </p:sp>
    </p:spTree>
    <p:extLst>
      <p:ext uri="{BB962C8B-B14F-4D97-AF65-F5344CB8AC3E}">
        <p14:creationId xmlns:p14="http://schemas.microsoft.com/office/powerpoint/2010/main" val="322726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2</a:t>
            </a:fld>
            <a:endParaRPr lang="zh-CN" altLang="en-US"/>
          </a:p>
        </p:txBody>
      </p:sp>
    </p:spTree>
    <p:extLst>
      <p:ext uri="{BB962C8B-B14F-4D97-AF65-F5344CB8AC3E}">
        <p14:creationId xmlns:p14="http://schemas.microsoft.com/office/powerpoint/2010/main" val="243799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a:t>
            </a:r>
            <a:endParaRPr lang="en-US" altLang="zh-CN" dirty="0"/>
          </a:p>
          <a:p>
            <a:endParaRPr lang="en-US" altLang="zh-CN" dirty="0"/>
          </a:p>
          <a:p>
            <a:r>
              <a:rPr lang="zh-CN" altLang="en-US" dirty="0"/>
              <a:t>结构清晰，层次清楚</a:t>
            </a:r>
            <a:endParaRPr lang="en-US" altLang="zh-CN" dirty="0"/>
          </a:p>
          <a:p>
            <a:endParaRPr lang="en-US" altLang="zh-CN" dirty="0"/>
          </a:p>
          <a:p>
            <a:r>
              <a:rPr lang="zh-CN" altLang="en-US" dirty="0"/>
              <a:t>指出使能端，只有在坐标变化后使能端才发出使能信号</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26</a:t>
            </a:fld>
            <a:endParaRPr lang="zh-CN" altLang="en-US"/>
          </a:p>
        </p:txBody>
      </p:sp>
    </p:spTree>
    <p:extLst>
      <p:ext uri="{BB962C8B-B14F-4D97-AF65-F5344CB8AC3E}">
        <p14:creationId xmlns:p14="http://schemas.microsoft.com/office/powerpoint/2010/main" val="4266859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硬件调参比较慢，我们采用软件调参的方法</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27</a:t>
            </a:fld>
            <a:endParaRPr lang="zh-CN" altLang="en-US"/>
          </a:p>
        </p:txBody>
      </p:sp>
    </p:spTree>
    <p:extLst>
      <p:ext uri="{BB962C8B-B14F-4D97-AF65-F5344CB8AC3E}">
        <p14:creationId xmlns:p14="http://schemas.microsoft.com/office/powerpoint/2010/main" val="548335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该传输协议是我们自己设置的一个类</a:t>
            </a:r>
            <a:r>
              <a:rPr lang="en-US" altLang="zh-CN" dirty="0" err="1"/>
              <a:t>uart</a:t>
            </a:r>
            <a:r>
              <a:rPr lang="zh-CN" altLang="en-US" dirty="0"/>
              <a:t>的传输协议</a:t>
            </a:r>
            <a:endParaRPr lang="en-US" altLang="zh-CN" dirty="0"/>
          </a:p>
          <a:p>
            <a:endParaRPr lang="en-US" altLang="zh-CN" dirty="0"/>
          </a:p>
          <a:p>
            <a:r>
              <a:rPr lang="zh-CN" altLang="en-US" dirty="0"/>
              <a:t>作用：吧小球的坐标传给</a:t>
            </a:r>
            <a:r>
              <a:rPr lang="en-US" altLang="zh-CN" dirty="0"/>
              <a:t>N4</a:t>
            </a:r>
            <a:r>
              <a:rPr lang="zh-CN" altLang="en-US" dirty="0"/>
              <a:t>，从而用数码管显示小球坐标，用</a:t>
            </a:r>
            <a:r>
              <a:rPr lang="en-US" altLang="zh-CN" dirty="0"/>
              <a:t>VGA</a:t>
            </a:r>
            <a:r>
              <a:rPr lang="zh-CN" altLang="en-US" dirty="0"/>
              <a:t>屏显示小球位置</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28</a:t>
            </a:fld>
            <a:endParaRPr lang="zh-CN" altLang="en-US"/>
          </a:p>
        </p:txBody>
      </p:sp>
    </p:spTree>
    <p:extLst>
      <p:ext uri="{BB962C8B-B14F-4D97-AF65-F5344CB8AC3E}">
        <p14:creationId xmlns:p14="http://schemas.microsoft.com/office/powerpoint/2010/main" val="4102609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线路空闲时挂高，以</a:t>
            </a:r>
            <a:r>
              <a:rPr lang="en-US" altLang="zh-CN" dirty="0"/>
              <a:t>0</a:t>
            </a:r>
            <a:r>
              <a:rPr lang="zh-CN" altLang="en-US" dirty="0"/>
              <a:t>作为起始位，后面跟上</a:t>
            </a:r>
            <a:r>
              <a:rPr lang="en-US" altLang="zh-CN" dirty="0"/>
              <a:t>10</a:t>
            </a:r>
            <a:r>
              <a:rPr lang="zh-CN" altLang="en-US" dirty="0"/>
              <a:t>位的数据位</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29</a:t>
            </a:fld>
            <a:endParaRPr lang="zh-CN" altLang="en-US"/>
          </a:p>
        </p:txBody>
      </p:sp>
    </p:spTree>
    <p:extLst>
      <p:ext uri="{BB962C8B-B14F-4D97-AF65-F5344CB8AC3E}">
        <p14:creationId xmlns:p14="http://schemas.microsoft.com/office/powerpoint/2010/main" val="3309139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VGA</a:t>
            </a:r>
            <a:r>
              <a:rPr lang="zh-CN" altLang="en-US" dirty="0"/>
              <a:t>模块含有一个</a:t>
            </a:r>
            <a:r>
              <a:rPr lang="en-US" altLang="zh-CN" dirty="0"/>
              <a:t>VGA</a:t>
            </a:r>
            <a:r>
              <a:rPr lang="zh-CN" altLang="en-US" dirty="0"/>
              <a:t>信号发生器，产生</a:t>
            </a:r>
            <a:r>
              <a:rPr lang="en-US" altLang="zh-CN" dirty="0"/>
              <a:t>VGA</a:t>
            </a:r>
            <a:r>
              <a:rPr lang="zh-CN" altLang="en-US" dirty="0"/>
              <a:t>所需的发生信号，</a:t>
            </a:r>
            <a:r>
              <a:rPr lang="en-US" altLang="zh-CN" dirty="0"/>
              <a:t>RGB</a:t>
            </a:r>
            <a:r>
              <a:rPr lang="zh-CN" altLang="en-US" dirty="0"/>
              <a:t>发生器根据输入的坐标，与</a:t>
            </a:r>
            <a:r>
              <a:rPr lang="en-US" altLang="zh-CN" dirty="0"/>
              <a:t>VGA</a:t>
            </a:r>
            <a:r>
              <a:rPr lang="zh-CN" altLang="en-US" dirty="0"/>
              <a:t>信号产生</a:t>
            </a:r>
            <a:r>
              <a:rPr lang="en-US" altLang="zh-CN" dirty="0"/>
              <a:t>RGB</a:t>
            </a:r>
            <a:r>
              <a:rPr lang="zh-CN" altLang="en-US" dirty="0"/>
              <a:t>信号，连同</a:t>
            </a:r>
            <a:r>
              <a:rPr lang="en-US" altLang="zh-CN" dirty="0"/>
              <a:t>VGA</a:t>
            </a:r>
            <a:r>
              <a:rPr lang="zh-CN" altLang="en-US" dirty="0"/>
              <a:t>信号一同传输到</a:t>
            </a:r>
            <a:r>
              <a:rPr lang="en-US" altLang="zh-CN" dirty="0"/>
              <a:t>VGA</a:t>
            </a:r>
            <a:r>
              <a:rPr lang="zh-CN" altLang="en-US" dirty="0"/>
              <a:t>接口，使显示屏显示有小球坐标。</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30</a:t>
            </a:fld>
            <a:endParaRPr lang="zh-CN" altLang="en-US"/>
          </a:p>
        </p:txBody>
      </p:sp>
    </p:spTree>
    <p:extLst>
      <p:ext uri="{BB962C8B-B14F-4D97-AF65-F5344CB8AC3E}">
        <p14:creationId xmlns:p14="http://schemas.microsoft.com/office/powerpoint/2010/main" val="506238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采样为了能够人眼识别</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31</a:t>
            </a:fld>
            <a:endParaRPr lang="zh-CN" altLang="en-US"/>
          </a:p>
        </p:txBody>
      </p:sp>
    </p:spTree>
    <p:extLst>
      <p:ext uri="{BB962C8B-B14F-4D97-AF65-F5344CB8AC3E}">
        <p14:creationId xmlns:p14="http://schemas.microsoft.com/office/powerpoint/2010/main" val="3852155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34</a:t>
            </a:fld>
            <a:endParaRPr lang="zh-CN" altLang="en-US"/>
          </a:p>
        </p:txBody>
      </p:sp>
    </p:spTree>
    <p:extLst>
      <p:ext uri="{BB962C8B-B14F-4D97-AF65-F5344CB8AC3E}">
        <p14:creationId xmlns:p14="http://schemas.microsoft.com/office/powerpoint/2010/main" val="533241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35</a:t>
            </a:fld>
            <a:endParaRPr lang="zh-CN" altLang="en-US"/>
          </a:p>
        </p:txBody>
      </p:sp>
    </p:spTree>
    <p:extLst>
      <p:ext uri="{BB962C8B-B14F-4D97-AF65-F5344CB8AC3E}">
        <p14:creationId xmlns:p14="http://schemas.microsoft.com/office/powerpoint/2010/main" val="3667699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实现对平衡板的控制</a:t>
            </a:r>
            <a:endParaRPr lang="en-US" altLang="zh-CN" dirty="0"/>
          </a:p>
          <a:p>
            <a:r>
              <a:rPr lang="zh-CN" altLang="en-US" dirty="0"/>
              <a:t>高速处理</a:t>
            </a:r>
          </a:p>
        </p:txBody>
      </p:sp>
      <p:sp>
        <p:nvSpPr>
          <p:cNvPr id="4" name="灯片编号占位符 3"/>
          <p:cNvSpPr>
            <a:spLocks noGrp="1"/>
          </p:cNvSpPr>
          <p:nvPr>
            <p:ph type="sldNum" sz="quarter" idx="5"/>
          </p:nvPr>
        </p:nvSpPr>
        <p:spPr/>
        <p:txBody>
          <a:bodyPr/>
          <a:lstStyle/>
          <a:p>
            <a:fld id="{4A7EA511-84E0-4AE0-9842-AB0E10994BF1}" type="slidenum">
              <a:rPr lang="zh-CN" altLang="en-US" smtClean="0"/>
              <a:t>6</a:t>
            </a:fld>
            <a:endParaRPr lang="zh-CN" altLang="en-US"/>
          </a:p>
        </p:txBody>
      </p:sp>
    </p:spTree>
    <p:extLst>
      <p:ext uri="{BB962C8B-B14F-4D97-AF65-F5344CB8AC3E}">
        <p14:creationId xmlns:p14="http://schemas.microsoft.com/office/powerpoint/2010/main" val="393236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zybo</a:t>
            </a:r>
            <a:r>
              <a:rPr lang="zh-CN" altLang="en-US" dirty="0"/>
              <a:t>的</a:t>
            </a:r>
            <a:r>
              <a:rPr lang="en-US" altLang="zh-CN" dirty="0" err="1"/>
              <a:t>ps</a:t>
            </a:r>
            <a:r>
              <a:rPr lang="zh-CN" altLang="en-US" dirty="0"/>
              <a:t>部分接受来自单片机摄像头获取的小球坐标，</a:t>
            </a:r>
            <a:endParaRPr lang="en-US" altLang="zh-CN" dirty="0"/>
          </a:p>
          <a:p>
            <a:r>
              <a:rPr lang="en-US" altLang="zh-CN" dirty="0"/>
              <a:t>	</a:t>
            </a:r>
            <a:r>
              <a:rPr lang="zh-CN" altLang="en-US" dirty="0"/>
              <a:t>将其通过</a:t>
            </a:r>
            <a:r>
              <a:rPr lang="en-US" altLang="zh-CN" dirty="0"/>
              <a:t>UART</a:t>
            </a:r>
            <a:r>
              <a:rPr lang="zh-CN" altLang="en-US" dirty="0"/>
              <a:t>传给电脑，并放到</a:t>
            </a:r>
            <a:r>
              <a:rPr lang="en-US" altLang="zh-CN" dirty="0"/>
              <a:t>AXI</a:t>
            </a:r>
            <a:r>
              <a:rPr lang="zh-CN" altLang="en-US" dirty="0"/>
              <a:t>总线上</a:t>
            </a:r>
            <a:endParaRPr lang="en-US" altLang="zh-CN" dirty="0"/>
          </a:p>
          <a:p>
            <a:r>
              <a:rPr lang="en-US" altLang="zh-CN" dirty="0"/>
              <a:t>2</a:t>
            </a:r>
            <a:r>
              <a:rPr lang="zh-CN" altLang="en-US" dirty="0"/>
              <a:t>、</a:t>
            </a:r>
            <a:r>
              <a:rPr lang="en-US" altLang="zh-CN" dirty="0" err="1"/>
              <a:t>pid</a:t>
            </a:r>
            <a:r>
              <a:rPr lang="zh-CN" altLang="en-US" dirty="0"/>
              <a:t>模块接收坐标，并输出</a:t>
            </a:r>
            <a:r>
              <a:rPr lang="en-US" altLang="zh-CN" dirty="0"/>
              <a:t>PWM</a:t>
            </a:r>
            <a:r>
              <a:rPr lang="zh-CN" altLang="en-US" dirty="0"/>
              <a:t>波控制电机</a:t>
            </a:r>
            <a:endParaRPr lang="en-US" altLang="zh-CN" dirty="0"/>
          </a:p>
          <a:p>
            <a:r>
              <a:rPr lang="en-US" altLang="zh-CN" dirty="0"/>
              <a:t>3</a:t>
            </a:r>
            <a:r>
              <a:rPr lang="zh-CN" altLang="en-US" dirty="0"/>
              <a:t>、发送模块也接收坐标，并将其传给</a:t>
            </a:r>
            <a:r>
              <a:rPr lang="en-US" altLang="zh-CN" dirty="0"/>
              <a:t>N4</a:t>
            </a:r>
            <a:r>
              <a:rPr lang="zh-CN" altLang="en-US" dirty="0"/>
              <a:t>，以显示数码管坐标和</a:t>
            </a:r>
            <a:r>
              <a:rPr lang="en-US" altLang="zh-CN" dirty="0"/>
              <a:t>VGA</a:t>
            </a:r>
            <a:r>
              <a:rPr lang="zh-CN" altLang="en-US" dirty="0"/>
              <a:t>图像</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10</a:t>
            </a:fld>
            <a:endParaRPr lang="zh-CN" altLang="en-US"/>
          </a:p>
        </p:txBody>
      </p:sp>
    </p:spTree>
    <p:extLst>
      <p:ext uri="{BB962C8B-B14F-4D97-AF65-F5344CB8AC3E}">
        <p14:creationId xmlns:p14="http://schemas.microsoft.com/office/powerpoint/2010/main" val="176305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、控制：通过</a:t>
            </a:r>
            <a:r>
              <a:rPr lang="en-US" altLang="zh-CN" dirty="0"/>
              <a:t>AXI</a:t>
            </a:r>
            <a:r>
              <a:rPr lang="zh-CN" altLang="en-US" dirty="0"/>
              <a:t>总线的分时复用实现对系统的控制</a:t>
            </a:r>
            <a:endParaRPr lang="en-US" altLang="zh-CN"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11</a:t>
            </a:fld>
            <a:endParaRPr lang="zh-CN" altLang="en-US"/>
          </a:p>
        </p:txBody>
      </p:sp>
    </p:spTree>
    <p:extLst>
      <p:ext uri="{BB962C8B-B14F-4D97-AF65-F5344CB8AC3E}">
        <p14:creationId xmlns:p14="http://schemas.microsoft.com/office/powerpoint/2010/main" val="3906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12</a:t>
            </a:fld>
            <a:endParaRPr lang="zh-CN" altLang="en-US"/>
          </a:p>
        </p:txBody>
      </p:sp>
    </p:spTree>
    <p:extLst>
      <p:ext uri="{BB962C8B-B14F-4D97-AF65-F5344CB8AC3E}">
        <p14:creationId xmlns:p14="http://schemas.microsoft.com/office/powerpoint/2010/main" val="3932786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不说，让他们看一下</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13</a:t>
            </a:fld>
            <a:endParaRPr lang="zh-CN" altLang="en-US"/>
          </a:p>
        </p:txBody>
      </p:sp>
    </p:spTree>
    <p:extLst>
      <p:ext uri="{BB962C8B-B14F-4D97-AF65-F5344CB8AC3E}">
        <p14:creationId xmlns:p14="http://schemas.microsoft.com/office/powerpoint/2010/main" val="2842173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14</a:t>
            </a:fld>
            <a:endParaRPr lang="zh-CN" altLang="en-US"/>
          </a:p>
        </p:txBody>
      </p:sp>
    </p:spTree>
    <p:extLst>
      <p:ext uri="{BB962C8B-B14F-4D97-AF65-F5344CB8AC3E}">
        <p14:creationId xmlns:p14="http://schemas.microsoft.com/office/powerpoint/2010/main" val="2304981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A7EA511-84E0-4AE0-9842-AB0E10994BF1}" type="slidenum">
              <a:rPr lang="zh-CN" altLang="en-US" smtClean="0"/>
              <a:t>15</a:t>
            </a:fld>
            <a:endParaRPr lang="zh-CN" altLang="en-US"/>
          </a:p>
        </p:txBody>
      </p:sp>
    </p:spTree>
    <p:extLst>
      <p:ext uri="{BB962C8B-B14F-4D97-AF65-F5344CB8AC3E}">
        <p14:creationId xmlns:p14="http://schemas.microsoft.com/office/powerpoint/2010/main" val="3212500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890" t="890" r="890" b="890"/>
          <a:stretch/>
        </p:blipFill>
        <p:spPr>
          <a:xfrm>
            <a:off x="0" y="0"/>
            <a:ext cx="5067300" cy="6858000"/>
          </a:xfrm>
          <a:prstGeom prst="rect">
            <a:avLst/>
          </a:prstGeom>
        </p:spPr>
      </p:pic>
      <p:sp>
        <p:nvSpPr>
          <p:cNvPr id="8" name="副标题 2">
            <a:extLst>
              <a:ext uri="{FF2B5EF4-FFF2-40B4-BE49-F238E27FC236}">
                <a16:creationId xmlns:a16="http://schemas.microsoft.com/office/drawing/2014/main" id="{4E953460-DF1B-47D5-A45E-36FE5390D3E5}"/>
              </a:ext>
            </a:extLst>
          </p:cNvPr>
          <p:cNvSpPr>
            <a:spLocks noGrp="1"/>
          </p:cNvSpPr>
          <p:nvPr>
            <p:ph type="subTitle" idx="1"/>
          </p:nvPr>
        </p:nvSpPr>
        <p:spPr>
          <a:xfrm>
            <a:off x="4446171" y="3888020"/>
            <a:ext cx="5357061" cy="558799"/>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 name="标题 1">
            <a:extLst>
              <a:ext uri="{FF2B5EF4-FFF2-40B4-BE49-F238E27FC236}">
                <a16:creationId xmlns:a16="http://schemas.microsoft.com/office/drawing/2014/main" id="{FCA403D1-FD35-4BCE-8DAF-DED9AD68B824}"/>
              </a:ext>
            </a:extLst>
          </p:cNvPr>
          <p:cNvSpPr>
            <a:spLocks noGrp="1"/>
          </p:cNvSpPr>
          <p:nvPr>
            <p:ph type="ctrTitle"/>
          </p:nvPr>
        </p:nvSpPr>
        <p:spPr>
          <a:xfrm>
            <a:off x="4446171" y="2630089"/>
            <a:ext cx="5357061" cy="1257932"/>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0" name="文本占位符 13">
            <a:extLst>
              <a:ext uri="{FF2B5EF4-FFF2-40B4-BE49-F238E27FC236}">
                <a16:creationId xmlns:a16="http://schemas.microsoft.com/office/drawing/2014/main" id="{369C1D24-6FDB-4DCE-BAB3-42ABEA04DB06}"/>
              </a:ext>
            </a:extLst>
          </p:cNvPr>
          <p:cNvSpPr>
            <a:spLocks noGrp="1"/>
          </p:cNvSpPr>
          <p:nvPr>
            <p:ph type="body" sz="quarter" idx="10" hasCustomPrompt="1"/>
          </p:nvPr>
        </p:nvSpPr>
        <p:spPr>
          <a:xfrm>
            <a:off x="4446171" y="4969921"/>
            <a:ext cx="5357061"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1" name="文本占位符 13">
            <a:extLst>
              <a:ext uri="{FF2B5EF4-FFF2-40B4-BE49-F238E27FC236}">
                <a16:creationId xmlns:a16="http://schemas.microsoft.com/office/drawing/2014/main" id="{E6C7EFDA-35C8-43C2-BADC-8FD21E48120D}"/>
              </a:ext>
            </a:extLst>
          </p:cNvPr>
          <p:cNvSpPr>
            <a:spLocks noGrp="1"/>
          </p:cNvSpPr>
          <p:nvPr>
            <p:ph type="body" sz="quarter" idx="11" hasCustomPrompt="1"/>
          </p:nvPr>
        </p:nvSpPr>
        <p:spPr>
          <a:xfrm>
            <a:off x="4446171" y="5266192"/>
            <a:ext cx="5357061"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79575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20608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cxnSp>
        <p:nvCxnSpPr>
          <p:cNvPr id="3" name="直接连接符 2"/>
          <p:cNvCxnSpPr>
            <a:cxnSpLocks/>
          </p:cNvCxnSpPr>
          <p:nvPr userDrawn="1"/>
        </p:nvCxnSpPr>
        <p:spPr>
          <a:xfrm>
            <a:off x="2352675" y="3023418"/>
            <a:ext cx="650288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userDrawn="1"/>
        </p:nvPicPr>
        <p:blipFill>
          <a:blip r:embed="rId2"/>
          <a:stretch>
            <a:fillRect/>
          </a:stretch>
        </p:blipFill>
        <p:spPr>
          <a:xfrm>
            <a:off x="9195955" y="0"/>
            <a:ext cx="2996045" cy="6882306"/>
          </a:xfrm>
          <a:prstGeom prst="rect">
            <a:avLst/>
          </a:prstGeom>
        </p:spPr>
      </p:pic>
      <p:sp>
        <p:nvSpPr>
          <p:cNvPr id="7" name="标题 1">
            <a:extLst>
              <a:ext uri="{FF2B5EF4-FFF2-40B4-BE49-F238E27FC236}">
                <a16:creationId xmlns:a16="http://schemas.microsoft.com/office/drawing/2014/main" id="{DF538336-03A2-49DC-AC81-8ECE68B5813C}"/>
              </a:ext>
            </a:extLst>
          </p:cNvPr>
          <p:cNvSpPr>
            <a:spLocks noGrp="1"/>
          </p:cNvSpPr>
          <p:nvPr>
            <p:ph type="title"/>
          </p:nvPr>
        </p:nvSpPr>
        <p:spPr>
          <a:xfrm>
            <a:off x="2466398" y="207726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8" name="文本占位符 2">
            <a:extLst>
              <a:ext uri="{FF2B5EF4-FFF2-40B4-BE49-F238E27FC236}">
                <a16:creationId xmlns:a16="http://schemas.microsoft.com/office/drawing/2014/main" id="{5A33C4CF-DB83-41F4-82B0-773544FB1CE2}"/>
              </a:ext>
            </a:extLst>
          </p:cNvPr>
          <p:cNvSpPr>
            <a:spLocks noGrp="1"/>
          </p:cNvSpPr>
          <p:nvPr>
            <p:ph type="body" idx="1"/>
          </p:nvPr>
        </p:nvSpPr>
        <p:spPr>
          <a:xfrm>
            <a:off x="2467514" y="3074218"/>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lIns="90000" rIns="90000"/>
          <a:lstStyle/>
          <a:p>
            <a:r>
              <a:rPr lang="en-US" altLang="zh-CN" dirty="0"/>
              <a:t>Click to edit Master title style</a:t>
            </a:r>
            <a:endParaRPr lang="zh-CN" altLang="en-US" dirty="0"/>
          </a:p>
        </p:txBody>
      </p:sp>
      <p:sp>
        <p:nvSpPr>
          <p:cNvPr id="4" name="内容占位符 3"/>
          <p:cNvSpPr>
            <a:spLocks noGrp="1"/>
          </p:cNvSpPr>
          <p:nvPr>
            <p:ph sz="quarter" idx="13" hasCustomPrompt="1"/>
          </p:nvPr>
        </p:nvSpPr>
        <p:spPr>
          <a:xfrm>
            <a:off x="669925" y="1277938"/>
            <a:ext cx="10850563" cy="4759325"/>
          </a:xfrm>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日期占位符 2"/>
          <p:cNvSpPr>
            <a:spLocks noGrp="1"/>
          </p:cNvSpPr>
          <p:nvPr>
            <p:ph type="dt" sz="half" idx="14"/>
          </p:nvPr>
        </p:nvSpPr>
        <p:spPr/>
        <p:txBody>
          <a:bodyPr/>
          <a:lstStyle/>
          <a:p>
            <a:fld id="{6489D9C7-5DC6-4263-87FF-7C99F6FB63C3}" type="datetime1">
              <a:rPr lang="zh-CN" altLang="en-US" smtClean="0"/>
              <a:pPr/>
              <a:t>2018/12/27</a:t>
            </a:fld>
            <a:endParaRPr lang="zh-CN" altLang="en-US"/>
          </a:p>
        </p:txBody>
      </p:sp>
      <p:sp>
        <p:nvSpPr>
          <p:cNvPr id="5" name="页脚占位符 4"/>
          <p:cNvSpPr>
            <a:spLocks noGrp="1"/>
          </p:cNvSpPr>
          <p:nvPr>
            <p:ph type="ftr" sz="quarter" idx="15"/>
          </p:nvPr>
        </p:nvSpPr>
        <p:spPr/>
        <p:txBody>
          <a:bodyPr/>
          <a:lstStyle/>
          <a:p>
            <a:r>
              <a:rPr lang="en-US" altLang="zh-CN"/>
              <a:t>www.islide.cc</a:t>
            </a:r>
            <a:endParaRPr lang="zh-CN" altLang="en-US" dirty="0"/>
          </a:p>
        </p:txBody>
      </p:sp>
      <p:sp>
        <p:nvSpPr>
          <p:cNvPr id="9" name="灯片编号占位符 8"/>
          <p:cNvSpPr>
            <a:spLocks noGrp="1"/>
          </p:cNvSpPr>
          <p:nvPr>
            <p:ph type="sldNum" sz="quarter" idx="16"/>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pPr/>
              <a:t>2018/12/27</a:t>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2843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51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51CCE-7FFB-4F20-9AA1-28769C57FB03}"/>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192F8BF2-CC88-409F-ABFA-E8DDC4EE965F}"/>
              </a:ext>
            </a:extLst>
          </p:cNvPr>
          <p:cNvSpPr>
            <a:spLocks noGrp="1"/>
          </p:cNvSpPr>
          <p:nvPr>
            <p:ph type="dt" sz="half" idx="10"/>
          </p:nvPr>
        </p:nvSpPr>
        <p:spPr/>
        <p:txBody>
          <a:bodyPr/>
          <a:lstStyle/>
          <a:p>
            <a:fld id="{6489D9C7-5DC6-4263-87FF-7C99F6FB63C3}" type="datetime1">
              <a:rPr lang="zh-CN" altLang="en-US" smtClean="0"/>
              <a:pPr/>
              <a:t>2018/12/27</a:t>
            </a:fld>
            <a:endParaRPr lang="zh-CN" altLang="en-US"/>
          </a:p>
        </p:txBody>
      </p:sp>
      <p:sp>
        <p:nvSpPr>
          <p:cNvPr id="4" name="页脚占位符 3">
            <a:extLst>
              <a:ext uri="{FF2B5EF4-FFF2-40B4-BE49-F238E27FC236}">
                <a16:creationId xmlns:a16="http://schemas.microsoft.com/office/drawing/2014/main" id="{A2D30D07-3169-4409-9A88-285CBD05452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A1EB9134-2D59-49D1-8102-4AB7771BA8D8}"/>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68329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a:srcRect l="37850" t="691" b="691"/>
          <a:stretch/>
        </p:blipFill>
        <p:spPr>
          <a:xfrm rot="16200000">
            <a:off x="3257309" y="-2076691"/>
            <a:ext cx="5677382" cy="12192000"/>
          </a:xfrm>
          <a:prstGeom prst="rect">
            <a:avLst/>
          </a:prstGeom>
        </p:spPr>
      </p:pic>
      <p:sp>
        <p:nvSpPr>
          <p:cNvPr id="13" name="标题 1"/>
          <p:cNvSpPr>
            <a:spLocks noGrp="1"/>
          </p:cNvSpPr>
          <p:nvPr userDrawn="1">
            <p:ph type="ctrTitle" hasCustomPrompt="1"/>
          </p:nvPr>
        </p:nvSpPr>
        <p:spPr>
          <a:xfrm>
            <a:off x="5106652" y="2091256"/>
            <a:ext cx="4482645" cy="1243498"/>
          </a:xfrm>
        </p:spPr>
        <p:txBody>
          <a:bodyPr lIns="90000" rIns="90000"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5106652" y="3578982"/>
            <a:ext cx="4482645" cy="310871"/>
          </a:xfrm>
        </p:spPr>
        <p:txBody>
          <a:bodyPr vert="horz" lIns="90000" tIns="45720" rIns="9000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5106652" y="3894616"/>
            <a:ext cx="4482645" cy="310871"/>
          </a:xfrm>
        </p:spPr>
        <p:txBody>
          <a:bodyPr vert="horz" lIns="90000" tIns="45720" rIns="9000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cxnSp>
        <p:nvCxnSpPr>
          <p:cNvPr id="1130" name="直接连接符 1129">
            <a:extLst>
              <a:ext uri="{FF2B5EF4-FFF2-40B4-BE49-F238E27FC236}">
                <a16:creationId xmlns:a16="http://schemas.microsoft.com/office/drawing/2014/main" id="{D26126A2-F562-42EF-B6A2-949E5C2C4BA2}"/>
              </a:ext>
            </a:extLst>
          </p:cNvPr>
          <p:cNvCxnSpPr>
            <a:cxnSpLocks/>
          </p:cNvCxnSpPr>
          <p:nvPr userDrawn="1"/>
        </p:nvCxnSpPr>
        <p:spPr>
          <a:xfrm>
            <a:off x="5106652" y="3445683"/>
            <a:ext cx="44826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D26126A2-F562-42EF-B6A2-949E5C2C4BA2}"/>
              </a:ext>
            </a:extLst>
          </p:cNvPr>
          <p:cNvCxnSpPr>
            <a:cxnSpLocks/>
          </p:cNvCxnSpPr>
          <p:nvPr userDrawn="1"/>
        </p:nvCxnSpPr>
        <p:spPr>
          <a:xfrm>
            <a:off x="5106652" y="4338786"/>
            <a:ext cx="44826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397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32356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2018/12/27</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4" r:id="rId3"/>
    <p:sldLayoutId id="2147483662" r:id="rId4"/>
    <p:sldLayoutId id="2147483663" r:id="rId5"/>
    <p:sldLayoutId id="2147483664" r:id="rId6"/>
    <p:sldLayoutId id="2147483661"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7976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5.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notesSlide" Target="../notesSlides/notesSlide19.xml"/><Relationship Id="rId4"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19.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42.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4.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1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ctrTitle"/>
          </p:nvPr>
        </p:nvSpPr>
        <p:spPr>
          <a:xfrm>
            <a:off x="4357395" y="2619076"/>
            <a:ext cx="7067892" cy="1257932"/>
          </a:xfrm>
        </p:spPr>
        <p:txBody>
          <a:bodyPr/>
          <a:lstStyle/>
          <a:p>
            <a:r>
              <a:rPr lang="zh-CN" altLang="en-US" dirty="0"/>
              <a:t>基于</a:t>
            </a:r>
            <a:r>
              <a:rPr lang="en-US" altLang="zh-CN" dirty="0"/>
              <a:t>Zybo</a:t>
            </a:r>
            <a:r>
              <a:rPr lang="zh-CN" altLang="en-US" dirty="0"/>
              <a:t>的板球平衡控制系统</a:t>
            </a:r>
          </a:p>
        </p:txBody>
      </p:sp>
      <p:grpSp>
        <p:nvGrpSpPr>
          <p:cNvPr id="2" name="组合 1"/>
          <p:cNvGrpSpPr/>
          <p:nvPr/>
        </p:nvGrpSpPr>
        <p:grpSpPr>
          <a:xfrm>
            <a:off x="8776355" y="198145"/>
            <a:ext cx="2744133" cy="2633335"/>
            <a:chOff x="9050425" y="750888"/>
            <a:chExt cx="2470063" cy="2016125"/>
          </a:xfrm>
        </p:grpSpPr>
        <p:sp>
          <p:nvSpPr>
            <p:cNvPr id="14" name="Freeform 5"/>
            <p:cNvSpPr>
              <a:spLocks/>
            </p:cNvSpPr>
            <p:nvPr/>
          </p:nvSpPr>
          <p:spPr bwMode="auto">
            <a:xfrm>
              <a:off x="9072563" y="750888"/>
              <a:ext cx="2447925" cy="2016125"/>
            </a:xfrm>
            <a:custGeom>
              <a:avLst/>
              <a:gdLst>
                <a:gd name="T0" fmla="*/ 854 w 1542"/>
                <a:gd name="T1" fmla="*/ 1270 h 1270"/>
                <a:gd name="T2" fmla="*/ 271 w 1542"/>
                <a:gd name="T3" fmla="*/ 766 h 1270"/>
                <a:gd name="T4" fmla="*/ 0 w 1542"/>
                <a:gd name="T5" fmla="*/ 0 h 1270"/>
                <a:gd name="T6" fmla="*/ 1542 w 1542"/>
                <a:gd name="T7" fmla="*/ 499 h 1270"/>
                <a:gd name="T8" fmla="*/ 854 w 1542"/>
                <a:gd name="T9" fmla="*/ 1270 h 1270"/>
              </a:gdLst>
              <a:ahLst/>
              <a:cxnLst>
                <a:cxn ang="0">
                  <a:pos x="T0" y="T1"/>
                </a:cxn>
                <a:cxn ang="0">
                  <a:pos x="T2" y="T3"/>
                </a:cxn>
                <a:cxn ang="0">
                  <a:pos x="T4" y="T5"/>
                </a:cxn>
                <a:cxn ang="0">
                  <a:pos x="T6" y="T7"/>
                </a:cxn>
                <a:cxn ang="0">
                  <a:pos x="T8" y="T9"/>
                </a:cxn>
              </a:cxnLst>
              <a:rect l="0" t="0" r="r" b="b"/>
              <a:pathLst>
                <a:path w="1542" h="1270">
                  <a:moveTo>
                    <a:pt x="854" y="1270"/>
                  </a:moveTo>
                  <a:lnTo>
                    <a:pt x="271" y="766"/>
                  </a:lnTo>
                  <a:lnTo>
                    <a:pt x="0" y="0"/>
                  </a:lnTo>
                  <a:lnTo>
                    <a:pt x="1542" y="499"/>
                  </a:lnTo>
                  <a:lnTo>
                    <a:pt x="854" y="1270"/>
                  </a:lnTo>
                  <a:close/>
                </a:path>
              </a:pathLst>
            </a:custGeom>
            <a:solidFill>
              <a:srgbClr val="FFD400">
                <a:alpha val="6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p:cNvPr>
            <p:cNvSpPr txBox="1"/>
            <p:nvPr/>
          </p:nvSpPr>
          <p:spPr>
            <a:xfrm>
              <a:off x="9072561" y="1454190"/>
              <a:ext cx="1982257" cy="430912"/>
            </a:xfrm>
            <a:prstGeom prst="rect">
              <a:avLst/>
            </a:prstGeom>
            <a:noFill/>
          </p:spPr>
          <p:txBody>
            <a:bodyPr wrap="none" rtlCol="0">
              <a:prstTxWarp prst="textPlain">
                <a:avLst/>
              </a:prstTxWarp>
              <a:spAutoFit/>
            </a:bodyPr>
            <a:lstStyle/>
            <a:p>
              <a:pPr algn="r"/>
              <a:r>
                <a:rPr lang="en-US" altLang="zh-CN" sz="16600" baseline="-25000" dirty="0">
                  <a:solidFill>
                    <a:schemeClr val="tx2"/>
                  </a:solidFill>
                  <a:latin typeface="Impact" panose="020B0806030902050204" pitchFamily="34" charset="0"/>
                </a:rPr>
                <a:t>Micro Computer</a:t>
              </a:r>
              <a:endParaRPr lang="zh-CN" altLang="en-US" sz="16600" baseline="-25000" dirty="0">
                <a:solidFill>
                  <a:schemeClr val="tx2"/>
                </a:solidFill>
                <a:latin typeface="Impact" panose="020B0806030902050204" pitchFamily="34" charset="0"/>
              </a:endParaRPr>
            </a:p>
          </p:txBody>
        </p:sp>
        <p:sp>
          <p:nvSpPr>
            <p:cNvPr id="20" name="矩形 19">
              <a:extLst/>
            </p:cNvPr>
            <p:cNvSpPr/>
            <p:nvPr/>
          </p:nvSpPr>
          <p:spPr>
            <a:xfrm>
              <a:off x="9072563" y="1225082"/>
              <a:ext cx="1205340" cy="171958"/>
            </a:xfrm>
            <a:prstGeom prst="rect">
              <a:avLst/>
            </a:prstGeom>
            <a:noFill/>
          </p:spPr>
          <p:txBody>
            <a:bodyPr wrap="none" numCol="1" rtlCol="0">
              <a:prstTxWarp prst="textPlain">
                <a:avLst/>
              </a:prstTxWarp>
              <a:spAutoFit/>
            </a:bodyPr>
            <a:lstStyle/>
            <a:p>
              <a:pPr lvl="0" algn="r"/>
              <a:r>
                <a:rPr lang="en-US" altLang="zh-CN" sz="16600" b="1" baseline="-25000" noProof="0" dirty="0">
                  <a:solidFill>
                    <a:schemeClr val="accent2"/>
                  </a:solidFill>
                  <a:latin typeface="+mj-ea"/>
                  <a:ea typeface="+mj-ea"/>
                </a:rPr>
                <a:t>Course Project</a:t>
              </a:r>
            </a:p>
          </p:txBody>
        </p:sp>
        <p:sp>
          <p:nvSpPr>
            <p:cNvPr id="23" name="矩形 22">
              <a:extLst/>
            </p:cNvPr>
            <p:cNvSpPr/>
            <p:nvPr/>
          </p:nvSpPr>
          <p:spPr>
            <a:xfrm>
              <a:off x="9050425" y="1943643"/>
              <a:ext cx="909550" cy="254943"/>
            </a:xfrm>
            <a:prstGeom prst="rect">
              <a:avLst/>
            </a:prstGeom>
            <a:noFill/>
          </p:spPr>
          <p:txBody>
            <a:bodyPr wrap="none" numCol="1" rtlCol="0">
              <a:prstTxWarp prst="textPlain">
                <a:avLst/>
              </a:prstTxWarp>
              <a:spAutoFit/>
            </a:bodyPr>
            <a:lstStyle/>
            <a:p>
              <a:pPr lvl="0" algn="r"/>
              <a:r>
                <a:rPr lang="en-US" altLang="zh-CN" sz="16600" b="1" baseline="-25000" dirty="0">
                  <a:solidFill>
                    <a:schemeClr val="tx2"/>
                  </a:solidFill>
                  <a:latin typeface="Impact" panose="020B0806030902050204" pitchFamily="34" charset="0"/>
                </a:rPr>
                <a:t>2018</a:t>
              </a:r>
              <a:endParaRPr lang="en-US" altLang="zh-CN" sz="16600" b="1" baseline="-25000" noProof="0" dirty="0">
                <a:solidFill>
                  <a:schemeClr val="tx2"/>
                </a:solidFill>
                <a:latin typeface="Impact" panose="020B0806030902050204" pitchFamily="34" charset="0"/>
              </a:endParaRPr>
            </a:p>
          </p:txBody>
        </p:sp>
      </p:grpSp>
      <p:sp>
        <p:nvSpPr>
          <p:cNvPr id="4" name="文本框 3">
            <a:extLst>
              <a:ext uri="{FF2B5EF4-FFF2-40B4-BE49-F238E27FC236}">
                <a16:creationId xmlns:a16="http://schemas.microsoft.com/office/drawing/2014/main" id="{0B3AED5A-E53E-4958-9BF5-36249FD0FC7C}"/>
              </a:ext>
            </a:extLst>
          </p:cNvPr>
          <p:cNvSpPr txBox="1"/>
          <p:nvPr/>
        </p:nvSpPr>
        <p:spPr>
          <a:xfrm>
            <a:off x="4864231" y="4081806"/>
            <a:ext cx="4083169" cy="787075"/>
          </a:xfrm>
          <a:prstGeom prst="rect">
            <a:avLst/>
          </a:prstGeom>
          <a:noFill/>
        </p:spPr>
        <p:txBody>
          <a:bodyPr wrap="none" rtlCol="0">
            <a:spAutoFit/>
          </a:bodyPr>
          <a:lstStyle/>
          <a:p>
            <a:pPr>
              <a:lnSpc>
                <a:spcPct val="150000"/>
              </a:lnSpc>
            </a:pPr>
            <a:r>
              <a:rPr lang="zh-CN" altLang="en-US" sz="1600" dirty="0"/>
              <a:t>小组成员：</a:t>
            </a:r>
            <a:endParaRPr lang="en-US" altLang="zh-CN" sz="1600" dirty="0"/>
          </a:p>
          <a:p>
            <a:pPr>
              <a:lnSpc>
                <a:spcPct val="150000"/>
              </a:lnSpc>
            </a:pPr>
            <a:r>
              <a:rPr lang="zh-CN" altLang="en-US" sz="1600" dirty="0"/>
              <a:t>高贺惟，张嘉轩，张景昊，刘政宇，杨兴杰</a:t>
            </a: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410700" y="0"/>
            <a:ext cx="2781300" cy="6858000"/>
          </a:xfrm>
          <a:prstGeom prst="rect">
            <a:avLst/>
          </a:prstGeom>
        </p:spPr>
      </p:pic>
      <p:sp>
        <p:nvSpPr>
          <p:cNvPr id="4" name="矩形 3"/>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05231CC-2E4F-4F21-8D8A-F9BCD45D9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472" y="678729"/>
            <a:ext cx="9794450" cy="5744223"/>
          </a:xfrm>
          <a:prstGeom prst="rect">
            <a:avLst/>
          </a:prstGeom>
        </p:spPr>
      </p:pic>
      <p:sp>
        <p:nvSpPr>
          <p:cNvPr id="7" name="矩形 6">
            <a:extLst>
              <a:ext uri="{FF2B5EF4-FFF2-40B4-BE49-F238E27FC236}">
                <a16:creationId xmlns:a16="http://schemas.microsoft.com/office/drawing/2014/main" id="{98C3EE1E-8A71-48A6-B9BC-A1C4562C85B1}"/>
              </a:ext>
            </a:extLst>
          </p:cNvPr>
          <p:cNvSpPr/>
          <p:nvPr/>
        </p:nvSpPr>
        <p:spPr>
          <a:xfrm>
            <a:off x="646918" y="563257"/>
            <a:ext cx="2339102" cy="480131"/>
          </a:xfrm>
          <a:prstGeom prst="rect">
            <a:avLst/>
          </a:prstGeom>
        </p:spPr>
        <p:txBody>
          <a:bodyPr wrap="none">
            <a:spAutoFit/>
          </a:bodyPr>
          <a:lstStyle/>
          <a:p>
            <a:pPr defTabSz="914354">
              <a:lnSpc>
                <a:spcPct val="90000"/>
              </a:lnSpc>
              <a:spcBef>
                <a:spcPct val="0"/>
              </a:spcBef>
            </a:pPr>
            <a:r>
              <a:rPr lang="zh-CN" altLang="en-US" sz="2800" b="1" dirty="0">
                <a:latin typeface="+mj-lt"/>
                <a:ea typeface="+mj-ea"/>
                <a:cs typeface="+mj-cs"/>
              </a:rPr>
              <a:t>系统体系结构</a:t>
            </a:r>
          </a:p>
        </p:txBody>
      </p:sp>
      <p:sp>
        <p:nvSpPr>
          <p:cNvPr id="10" name="灯片编号占位符 3">
            <a:extLst>
              <a:ext uri="{FF2B5EF4-FFF2-40B4-BE49-F238E27FC236}">
                <a16:creationId xmlns:a16="http://schemas.microsoft.com/office/drawing/2014/main" id="{1B5D0554-D5CD-495B-8FAD-BEDE3A9BD200}"/>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a:solidFill>
                  <a:schemeClr val="tx1">
                    <a:lumMod val="50000"/>
                    <a:lumOff val="50000"/>
                  </a:schemeClr>
                </a:solidFill>
              </a:rPr>
              <a:pPr algn="r"/>
              <a:t>10</a:t>
            </a:fld>
            <a:endParaRPr lang="zh-CN" altLang="en-US" sz="1000" dirty="0">
              <a:solidFill>
                <a:schemeClr val="tx1">
                  <a:lumMod val="50000"/>
                  <a:lumOff val="50000"/>
                </a:schemeClr>
              </a:solidFill>
            </a:endParaRPr>
          </a:p>
        </p:txBody>
      </p:sp>
    </p:spTree>
    <p:extLst>
      <p:ext uri="{BB962C8B-B14F-4D97-AF65-F5344CB8AC3E}">
        <p14:creationId xmlns:p14="http://schemas.microsoft.com/office/powerpoint/2010/main" val="631777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95B06C81-0738-4212-BAAA-50B83742B19F}"/>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FD1AA8A-7C61-48FC-B80D-4132C08A703D}"/>
              </a:ext>
            </a:extLst>
          </p:cNvPr>
          <p:cNvGrpSpPr>
            <a:grpSpLocks noChangeAspect="1"/>
          </p:cNvGrpSpPr>
          <p:nvPr>
            <p:custDataLst>
              <p:tags r:id="rId1"/>
            </p:custDataLst>
          </p:nvPr>
        </p:nvGrpSpPr>
        <p:grpSpPr>
          <a:xfrm>
            <a:off x="0" y="0"/>
            <a:ext cx="12192000" cy="3999103"/>
            <a:chOff x="0" y="0"/>
            <a:chExt cx="12192000" cy="4159045"/>
          </a:xfrm>
        </p:grpSpPr>
        <p:sp>
          <p:nvSpPr>
            <p:cNvPr id="6" name="iṡľîḑé">
              <a:extLst>
                <a:ext uri="{FF2B5EF4-FFF2-40B4-BE49-F238E27FC236}">
                  <a16:creationId xmlns:a16="http://schemas.microsoft.com/office/drawing/2014/main" id="{D10F98CC-A913-43A8-AFE3-9135929215CD}"/>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15" name="iŝlídê">
              <a:extLst>
                <a:ext uri="{FF2B5EF4-FFF2-40B4-BE49-F238E27FC236}">
                  <a16:creationId xmlns:a16="http://schemas.microsoft.com/office/drawing/2014/main" id="{07B33064-DF40-40E3-A423-6990FA88A84F}"/>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38" name="矩形 37">
            <a:extLst>
              <a:ext uri="{FF2B5EF4-FFF2-40B4-BE49-F238E27FC236}">
                <a16:creationId xmlns:a16="http://schemas.microsoft.com/office/drawing/2014/main" id="{C1C4B54D-9322-4696-ADB8-A12CEA2FF73C}"/>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页脚占位符 2"/>
          <p:cNvSpPr>
            <a:spLocks noGrp="1"/>
          </p:cNvSpPr>
          <p:nvPr>
            <p:ph type="ftr" sz="quarter" idx="11"/>
          </p:nvPr>
        </p:nvSpPr>
        <p:spPr/>
        <p:txBody>
          <a:bodyPr/>
          <a:lstStyle/>
          <a:p>
            <a:r>
              <a:rPr lang="en-US" altLang="zh-CN"/>
              <a:t>www.islide.cc</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46" name="灯片编号占位符 3">
            <a:extLst>
              <a:ext uri="{FF2B5EF4-FFF2-40B4-BE49-F238E27FC236}">
                <a16:creationId xmlns:a16="http://schemas.microsoft.com/office/drawing/2014/main" id="{69239170-430D-4CDD-B26C-32B93925D6C8}"/>
              </a:ext>
            </a:extLst>
          </p:cNvPr>
          <p:cNvSpPr txBox="1">
            <a:spLocks/>
          </p:cNvSpPr>
          <p:nvPr/>
        </p:nvSpPr>
        <p:spPr>
          <a:xfrm>
            <a:off x="8610599" y="6240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11</a:t>
            </a:fld>
            <a:endParaRPr lang="zh-CN" altLang="en-US"/>
          </a:p>
        </p:txBody>
      </p:sp>
      <p:grpSp>
        <p:nvGrpSpPr>
          <p:cNvPr id="47" name="02acd89e-7e3d-4bbd-933c-a9cf6aad2d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946D64D-A2A1-42BA-9AFF-6A521F3EC261}"/>
              </a:ext>
            </a:extLst>
          </p:cNvPr>
          <p:cNvGrpSpPr>
            <a:grpSpLocks noChangeAspect="1"/>
          </p:cNvGrpSpPr>
          <p:nvPr>
            <p:custDataLst>
              <p:tags r:id="rId2"/>
            </p:custDataLst>
          </p:nvPr>
        </p:nvGrpSpPr>
        <p:grpSpPr>
          <a:xfrm>
            <a:off x="557468" y="1214773"/>
            <a:ext cx="11182640" cy="4857272"/>
            <a:chOff x="557468" y="1271335"/>
            <a:chExt cx="11182640" cy="4857272"/>
          </a:xfrm>
        </p:grpSpPr>
        <p:cxnSp>
          <p:nvCxnSpPr>
            <p:cNvPr id="48" name="直接连接符 47">
              <a:extLst>
                <a:ext uri="{FF2B5EF4-FFF2-40B4-BE49-F238E27FC236}">
                  <a16:creationId xmlns:a16="http://schemas.microsoft.com/office/drawing/2014/main" id="{B7505650-3BC0-4B0B-A989-D6B31BA84336}"/>
                </a:ext>
              </a:extLst>
            </p:cNvPr>
            <p:cNvCxnSpPr>
              <a:cxnSpLocks/>
            </p:cNvCxnSpPr>
            <p:nvPr/>
          </p:nvCxnSpPr>
          <p:spPr>
            <a:xfrm>
              <a:off x="2089801" y="3465569"/>
              <a:ext cx="7959642" cy="0"/>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sp>
          <p:nvSpPr>
            <p:cNvPr id="49" name="îŝḷíḓe">
              <a:extLst>
                <a:ext uri="{FF2B5EF4-FFF2-40B4-BE49-F238E27FC236}">
                  <a16:creationId xmlns:a16="http://schemas.microsoft.com/office/drawing/2014/main" id="{C04F8F03-CA67-4C74-90A1-1AF79760CDCF}"/>
                </a:ext>
              </a:extLst>
            </p:cNvPr>
            <p:cNvSpPr/>
            <p:nvPr/>
          </p:nvSpPr>
          <p:spPr>
            <a:xfrm>
              <a:off x="1984223" y="3333750"/>
              <a:ext cx="263910" cy="2636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14300">
              <a:solidFill>
                <a:schemeClr val="bg1"/>
              </a:solid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50" name="ísļiḓe">
              <a:extLst>
                <a:ext uri="{FF2B5EF4-FFF2-40B4-BE49-F238E27FC236}">
                  <a16:creationId xmlns:a16="http://schemas.microsoft.com/office/drawing/2014/main" id="{C60BAC6F-1A43-420A-AC71-E40296784DC4}"/>
                </a:ext>
              </a:extLst>
            </p:cNvPr>
            <p:cNvSpPr txBox="1"/>
            <p:nvPr/>
          </p:nvSpPr>
          <p:spPr>
            <a:xfrm>
              <a:off x="1315654" y="3653483"/>
              <a:ext cx="1601050" cy="369332"/>
            </a:xfrm>
            <a:prstGeom prst="rect">
              <a:avLst/>
            </a:prstGeom>
            <a:noFill/>
          </p:spPr>
          <p:txBody>
            <a:bodyPr wrap="none" lIns="90000" tIns="46800" rIns="90000" bIns="46800" rtlCol="0" anchor="ctr" anchorCtr="0">
              <a:normAutofit/>
            </a:bodyPr>
            <a:lstStyle/>
            <a:p>
              <a:pPr algn="ctr"/>
              <a:r>
                <a:rPr lang="zh-CN" altLang="en-US" sz="1400" b="1" dirty="0"/>
                <a:t>输入</a:t>
              </a:r>
            </a:p>
          </p:txBody>
        </p:sp>
        <p:sp>
          <p:nvSpPr>
            <p:cNvPr id="51" name="iṥḷîḓe">
              <a:extLst>
                <a:ext uri="{FF2B5EF4-FFF2-40B4-BE49-F238E27FC236}">
                  <a16:creationId xmlns:a16="http://schemas.microsoft.com/office/drawing/2014/main" id="{478B40A1-66E0-4C5A-9C14-5BF6211F628B}"/>
                </a:ext>
              </a:extLst>
            </p:cNvPr>
            <p:cNvSpPr/>
            <p:nvPr/>
          </p:nvSpPr>
          <p:spPr>
            <a:xfrm>
              <a:off x="3974133" y="3333750"/>
              <a:ext cx="263910" cy="2636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1">
                <a:lumMod val="40000"/>
                <a:lumOff val="60000"/>
              </a:schemeClr>
            </a:solidFill>
            <a:ln w="114300">
              <a:solidFill>
                <a:schemeClr val="bg1"/>
              </a:solid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52" name="îsḷiḋé">
              <a:extLst>
                <a:ext uri="{FF2B5EF4-FFF2-40B4-BE49-F238E27FC236}">
                  <a16:creationId xmlns:a16="http://schemas.microsoft.com/office/drawing/2014/main" id="{39F2C79C-C2C9-4B8E-A71F-8287EF1F7DD8}"/>
                </a:ext>
              </a:extLst>
            </p:cNvPr>
            <p:cNvSpPr/>
            <p:nvPr/>
          </p:nvSpPr>
          <p:spPr>
            <a:xfrm>
              <a:off x="5964043" y="3333750"/>
              <a:ext cx="263910" cy="2636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114300">
              <a:solidFill>
                <a:schemeClr val="bg1"/>
              </a:solid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53" name="ïṣļíḋê">
              <a:extLst>
                <a:ext uri="{FF2B5EF4-FFF2-40B4-BE49-F238E27FC236}">
                  <a16:creationId xmlns:a16="http://schemas.microsoft.com/office/drawing/2014/main" id="{C4BEBB27-0325-47D7-BA80-281C83373E8A}"/>
                </a:ext>
              </a:extLst>
            </p:cNvPr>
            <p:cNvSpPr txBox="1"/>
            <p:nvPr/>
          </p:nvSpPr>
          <p:spPr>
            <a:xfrm>
              <a:off x="5286514" y="3592581"/>
              <a:ext cx="1601050" cy="369332"/>
            </a:xfrm>
            <a:prstGeom prst="rect">
              <a:avLst/>
            </a:prstGeom>
            <a:noFill/>
          </p:spPr>
          <p:txBody>
            <a:bodyPr wrap="none" lIns="90000" tIns="46800" rIns="90000" bIns="46800" rtlCol="0" anchor="ctr" anchorCtr="0">
              <a:normAutofit/>
            </a:bodyPr>
            <a:lstStyle/>
            <a:p>
              <a:pPr algn="ctr"/>
              <a:r>
                <a:rPr lang="zh-CN" altLang="en-US" sz="1400" b="1" dirty="0"/>
                <a:t>控制</a:t>
              </a:r>
            </a:p>
          </p:txBody>
        </p:sp>
        <p:sp>
          <p:nvSpPr>
            <p:cNvPr id="54" name="ï$ḷíḑe">
              <a:extLst>
                <a:ext uri="{FF2B5EF4-FFF2-40B4-BE49-F238E27FC236}">
                  <a16:creationId xmlns:a16="http://schemas.microsoft.com/office/drawing/2014/main" id="{7D7C59D7-C84C-4578-B9AE-29D0A3D97A32}"/>
                </a:ext>
              </a:extLst>
            </p:cNvPr>
            <p:cNvSpPr/>
            <p:nvPr/>
          </p:nvSpPr>
          <p:spPr>
            <a:xfrm>
              <a:off x="7953953" y="3333750"/>
              <a:ext cx="263910" cy="2636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1">
                <a:lumMod val="40000"/>
                <a:lumOff val="60000"/>
              </a:schemeClr>
            </a:solidFill>
            <a:ln w="114300">
              <a:solidFill>
                <a:schemeClr val="bg1"/>
              </a:solid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55" name="î$ļíḍê">
              <a:extLst>
                <a:ext uri="{FF2B5EF4-FFF2-40B4-BE49-F238E27FC236}">
                  <a16:creationId xmlns:a16="http://schemas.microsoft.com/office/drawing/2014/main" id="{F0700DCA-DC64-406B-A938-DBCFC80E31D3}"/>
                </a:ext>
              </a:extLst>
            </p:cNvPr>
            <p:cNvSpPr txBox="1"/>
            <p:nvPr/>
          </p:nvSpPr>
          <p:spPr>
            <a:xfrm>
              <a:off x="7285383" y="2932865"/>
              <a:ext cx="1601050" cy="369332"/>
            </a:xfrm>
            <a:prstGeom prst="rect">
              <a:avLst/>
            </a:prstGeom>
            <a:noFill/>
          </p:spPr>
          <p:txBody>
            <a:bodyPr wrap="none" lIns="90000" tIns="46800" rIns="90000" bIns="46800" rtlCol="0" anchor="ctr" anchorCtr="0">
              <a:normAutofit/>
            </a:bodyPr>
            <a:lstStyle/>
            <a:p>
              <a:pPr algn="ctr"/>
              <a:r>
                <a:rPr lang="zh-CN" altLang="en-US" sz="1400" b="1" dirty="0"/>
                <a:t>高速数据处理模块</a:t>
              </a:r>
            </a:p>
          </p:txBody>
        </p:sp>
        <p:sp>
          <p:nvSpPr>
            <p:cNvPr id="56" name="îṧḷïďe">
              <a:extLst>
                <a:ext uri="{FF2B5EF4-FFF2-40B4-BE49-F238E27FC236}">
                  <a16:creationId xmlns:a16="http://schemas.microsoft.com/office/drawing/2014/main" id="{915C12FC-E562-425B-9F3E-F6B640C9913A}"/>
                </a:ext>
              </a:extLst>
            </p:cNvPr>
            <p:cNvSpPr/>
            <p:nvPr/>
          </p:nvSpPr>
          <p:spPr>
            <a:xfrm>
              <a:off x="9943865" y="3333750"/>
              <a:ext cx="263910" cy="2636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14300">
              <a:solidFill>
                <a:schemeClr val="bg1"/>
              </a:solidFill>
              <a:round/>
            </a:ln>
          </p:spPr>
          <p:txBody>
            <a:bodyPr lIns="0" tIns="0" rIns="0" bIns="0" anchor="ctr"/>
            <a:lstStyle/>
            <a:p>
              <a:pPr marL="40639" marR="40639" lvl="0" algn="l" defTabSz="914400">
                <a:defRPr sz="1400" b="1">
                  <a:solidFill>
                    <a:srgbClr val="FFFFFF"/>
                  </a:solidFill>
                  <a:uFill>
                    <a:solidFill>
                      <a:srgbClr val="FFFFFF"/>
                    </a:solidFill>
                  </a:uFill>
                </a:defRPr>
              </a:pPr>
              <a:endParaRPr sz="1200"/>
            </a:p>
          </p:txBody>
        </p:sp>
        <p:sp>
          <p:nvSpPr>
            <p:cNvPr id="57" name="iṥḷiḓé">
              <a:extLst>
                <a:ext uri="{FF2B5EF4-FFF2-40B4-BE49-F238E27FC236}">
                  <a16:creationId xmlns:a16="http://schemas.microsoft.com/office/drawing/2014/main" id="{FC7B4E17-9D42-423D-A14D-77B10818611C}"/>
                </a:ext>
              </a:extLst>
            </p:cNvPr>
            <p:cNvSpPr txBox="1"/>
            <p:nvPr/>
          </p:nvSpPr>
          <p:spPr>
            <a:xfrm>
              <a:off x="9275296" y="3653483"/>
              <a:ext cx="1601050" cy="369332"/>
            </a:xfrm>
            <a:prstGeom prst="rect">
              <a:avLst/>
            </a:prstGeom>
            <a:noFill/>
          </p:spPr>
          <p:txBody>
            <a:bodyPr wrap="none" lIns="90000" tIns="46800" rIns="90000" bIns="46800" rtlCol="0" anchor="ctr" anchorCtr="0">
              <a:normAutofit/>
            </a:bodyPr>
            <a:lstStyle/>
            <a:p>
              <a:pPr algn="ctr"/>
              <a:r>
                <a:rPr lang="zh-CN" altLang="en-US" sz="1400" b="1" dirty="0"/>
                <a:t>输出</a:t>
              </a:r>
            </a:p>
          </p:txBody>
        </p:sp>
        <p:sp>
          <p:nvSpPr>
            <p:cNvPr id="58" name="îSḻïḋe">
              <a:extLst>
                <a:ext uri="{FF2B5EF4-FFF2-40B4-BE49-F238E27FC236}">
                  <a16:creationId xmlns:a16="http://schemas.microsoft.com/office/drawing/2014/main" id="{85253635-3964-4CF5-8407-BCC0C3195440}"/>
                </a:ext>
              </a:extLst>
            </p:cNvPr>
            <p:cNvSpPr txBox="1"/>
            <p:nvPr/>
          </p:nvSpPr>
          <p:spPr>
            <a:xfrm>
              <a:off x="557468" y="4967328"/>
              <a:ext cx="3064666" cy="831060"/>
            </a:xfrm>
            <a:prstGeom prst="rect">
              <a:avLst/>
            </a:prstGeom>
            <a:noFill/>
          </p:spPr>
          <p:txBody>
            <a:bodyPr wrap="square" lIns="90000" tIns="46800" rIns="90000" bIns="46800" rtlCol="0">
              <a:noAutofit/>
            </a:bodyPr>
            <a:lstStyle/>
            <a:p>
              <a:pPr marL="171450" indent="-171450">
                <a:lnSpc>
                  <a:spcPct val="150000"/>
                </a:lnSpc>
                <a:spcBef>
                  <a:spcPct val="0"/>
                </a:spcBef>
                <a:buFont typeface="Arial" panose="020B0604020202020204" pitchFamily="34" charset="0"/>
                <a:buChar char="•"/>
              </a:pPr>
              <a:r>
                <a:rPr lang="zh-CN" altLang="en-US" sz="1600" dirty="0"/>
                <a:t>带有摄像头的单片机输入坐标</a:t>
              </a:r>
              <a:endParaRPr lang="en-US" altLang="zh-CN" sz="1600" dirty="0"/>
            </a:p>
            <a:p>
              <a:pPr marL="171450" indent="-171450">
                <a:lnSpc>
                  <a:spcPct val="150000"/>
                </a:lnSpc>
                <a:spcBef>
                  <a:spcPct val="0"/>
                </a:spcBef>
                <a:buFont typeface="Arial" panose="020B0604020202020204" pitchFamily="34" charset="0"/>
                <a:buChar char="•"/>
              </a:pPr>
              <a:r>
                <a:rPr lang="en-US" altLang="zh-CN" sz="1600" dirty="0"/>
                <a:t>Zybo</a:t>
              </a:r>
              <a:r>
                <a:rPr lang="zh-CN" altLang="en-US" sz="1600" dirty="0"/>
                <a:t>四个拨码开关输入选项</a:t>
              </a:r>
              <a:endParaRPr lang="en-US" altLang="zh-CN" sz="1600" dirty="0"/>
            </a:p>
            <a:p>
              <a:pPr marL="171450" indent="-171450">
                <a:lnSpc>
                  <a:spcPct val="150000"/>
                </a:lnSpc>
                <a:spcBef>
                  <a:spcPct val="0"/>
                </a:spcBef>
                <a:buFont typeface="Arial" panose="020B0604020202020204" pitchFamily="34" charset="0"/>
                <a:buChar char="•"/>
              </a:pPr>
              <a:endParaRPr lang="zh-CN" altLang="en-US" sz="1600" dirty="0"/>
            </a:p>
          </p:txBody>
        </p:sp>
        <p:cxnSp>
          <p:nvCxnSpPr>
            <p:cNvPr id="59" name="直接连接符 58">
              <a:extLst>
                <a:ext uri="{FF2B5EF4-FFF2-40B4-BE49-F238E27FC236}">
                  <a16:creationId xmlns:a16="http://schemas.microsoft.com/office/drawing/2014/main" id="{D3A31C89-39DE-4F21-87A3-C573D9EBDC2F}"/>
                </a:ext>
              </a:extLst>
            </p:cNvPr>
            <p:cNvCxnSpPr>
              <a:cxnSpLocks/>
            </p:cNvCxnSpPr>
            <p:nvPr/>
          </p:nvCxnSpPr>
          <p:spPr>
            <a:xfrm>
              <a:off x="3815565" y="4724607"/>
              <a:ext cx="0" cy="1403607"/>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631FD789-1C7C-4B6A-963A-D6FCED3E1445}"/>
                </a:ext>
              </a:extLst>
            </p:cNvPr>
            <p:cNvCxnSpPr>
              <a:cxnSpLocks/>
            </p:cNvCxnSpPr>
            <p:nvPr/>
          </p:nvCxnSpPr>
          <p:spPr>
            <a:xfrm>
              <a:off x="8123053" y="4724607"/>
              <a:ext cx="0" cy="1404000"/>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sp>
          <p:nvSpPr>
            <p:cNvPr id="61" name="ïśḷïḑè">
              <a:extLst>
                <a:ext uri="{FF2B5EF4-FFF2-40B4-BE49-F238E27FC236}">
                  <a16:creationId xmlns:a16="http://schemas.microsoft.com/office/drawing/2014/main" id="{5D33E0F6-F80E-4312-8CA4-3CBC8187A611}"/>
                </a:ext>
              </a:extLst>
            </p:cNvPr>
            <p:cNvSpPr txBox="1"/>
            <p:nvPr/>
          </p:nvSpPr>
          <p:spPr>
            <a:xfrm>
              <a:off x="4695620" y="4884011"/>
              <a:ext cx="3064666" cy="832947"/>
            </a:xfrm>
            <a:prstGeom prst="rect">
              <a:avLst/>
            </a:prstGeom>
            <a:noFill/>
          </p:spPr>
          <p:txBody>
            <a:bodyPr wrap="square" lIns="90000" tIns="46800" rIns="90000" bIns="46800" rtlCol="0">
              <a:noAutofit/>
            </a:bodyPr>
            <a:lstStyle/>
            <a:p>
              <a:pPr marL="171450" indent="-171450">
                <a:lnSpc>
                  <a:spcPct val="150000"/>
                </a:lnSpc>
                <a:spcBef>
                  <a:spcPct val="0"/>
                </a:spcBef>
                <a:buFont typeface="Arial" panose="020B0604020202020204" pitchFamily="34" charset="0"/>
                <a:buChar char="•"/>
              </a:pPr>
              <a:r>
                <a:rPr lang="zh-CN" altLang="en-US" sz="1600" dirty="0">
                  <a:latin typeface="+mn-ea"/>
                </a:rPr>
                <a:t>架设</a:t>
              </a:r>
              <a:r>
                <a:rPr lang="en-US" altLang="zh-CN" sz="1600" dirty="0">
                  <a:latin typeface="+mn-ea"/>
                </a:rPr>
                <a:t>AXI-GPIO</a:t>
              </a:r>
              <a:r>
                <a:rPr lang="zh-CN" altLang="en-US" sz="1600" dirty="0">
                  <a:latin typeface="+mn-ea"/>
                </a:rPr>
                <a:t>总线</a:t>
              </a:r>
              <a:endParaRPr lang="en-US" altLang="zh-CN" sz="1600" dirty="0">
                <a:latin typeface="+mn-ea"/>
              </a:endParaRPr>
            </a:p>
            <a:p>
              <a:pPr marL="171450" indent="-171450">
                <a:lnSpc>
                  <a:spcPct val="150000"/>
                </a:lnSpc>
                <a:spcBef>
                  <a:spcPct val="0"/>
                </a:spcBef>
                <a:buFont typeface="Arial" panose="020B0604020202020204" pitchFamily="34" charset="0"/>
                <a:buChar char="•"/>
              </a:pPr>
              <a:r>
                <a:rPr lang="en-US" altLang="zh-CN" sz="1600" dirty="0">
                  <a:latin typeface="+mn-ea"/>
                </a:rPr>
                <a:t>CPU</a:t>
              </a:r>
              <a:r>
                <a:rPr lang="zh-CN" altLang="en-US" sz="1600" dirty="0">
                  <a:latin typeface="+mn-ea"/>
                </a:rPr>
                <a:t>控制</a:t>
              </a:r>
              <a:r>
                <a:rPr lang="en-US" altLang="zh-CN" sz="1600" dirty="0">
                  <a:latin typeface="+mn-ea"/>
                </a:rPr>
                <a:t>AXI-GPIO</a:t>
              </a:r>
              <a:r>
                <a:rPr lang="zh-CN" altLang="en-US" sz="1600" dirty="0">
                  <a:latin typeface="+mn-ea"/>
                </a:rPr>
                <a:t>总线，实现总线的分时复用</a:t>
              </a:r>
            </a:p>
          </p:txBody>
        </p:sp>
        <p:sp>
          <p:nvSpPr>
            <p:cNvPr id="62" name="iṣ1íďê">
              <a:extLst>
                <a:ext uri="{FF2B5EF4-FFF2-40B4-BE49-F238E27FC236}">
                  <a16:creationId xmlns:a16="http://schemas.microsoft.com/office/drawing/2014/main" id="{39F2026C-3B5D-4F6A-A630-9DBAB0694908}"/>
                </a:ext>
              </a:extLst>
            </p:cNvPr>
            <p:cNvSpPr txBox="1"/>
            <p:nvPr/>
          </p:nvSpPr>
          <p:spPr>
            <a:xfrm>
              <a:off x="8541934" y="4810336"/>
              <a:ext cx="3198174" cy="832947"/>
            </a:xfrm>
            <a:prstGeom prst="rect">
              <a:avLst/>
            </a:prstGeom>
            <a:noFill/>
          </p:spPr>
          <p:txBody>
            <a:bodyPr wrap="square" lIns="90000" tIns="46800" rIns="90000" bIns="46800" rtlCol="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600" dirty="0"/>
                <a:t>PWM</a:t>
              </a:r>
              <a:r>
                <a:rPr lang="zh-CN" altLang="en-US" sz="1600" dirty="0"/>
                <a:t>模块输出</a:t>
              </a:r>
              <a:r>
                <a:rPr lang="en-US" altLang="zh-CN" sz="1600" dirty="0"/>
                <a:t>PWM</a:t>
              </a:r>
              <a:r>
                <a:rPr lang="zh-CN" altLang="en-US" sz="1600" dirty="0"/>
                <a:t>波控制电机</a:t>
              </a:r>
              <a:endParaRPr lang="en-US" altLang="zh-CN" sz="1600" dirty="0"/>
            </a:p>
            <a:p>
              <a:pPr marL="171450" indent="-171450">
                <a:lnSpc>
                  <a:spcPct val="150000"/>
                </a:lnSpc>
                <a:spcBef>
                  <a:spcPct val="0"/>
                </a:spcBef>
                <a:buFont typeface="Arial" panose="020B0604020202020204" pitchFamily="34" charset="0"/>
                <a:buChar char="•"/>
              </a:pPr>
              <a:r>
                <a:rPr lang="en-US" altLang="zh-CN" sz="1600" dirty="0"/>
                <a:t>VGA</a:t>
              </a:r>
              <a:r>
                <a:rPr lang="zh-CN" altLang="en-US" sz="1600" dirty="0"/>
                <a:t>显示屏、数码管显示球的位置</a:t>
              </a:r>
            </a:p>
          </p:txBody>
        </p:sp>
        <p:sp>
          <p:nvSpPr>
            <p:cNvPr id="63" name="ïṣľîďe">
              <a:extLst>
                <a:ext uri="{FF2B5EF4-FFF2-40B4-BE49-F238E27FC236}">
                  <a16:creationId xmlns:a16="http://schemas.microsoft.com/office/drawing/2014/main" id="{37AE52F7-29F5-4DBF-BEE8-BB92D9CDD463}"/>
                </a:ext>
              </a:extLst>
            </p:cNvPr>
            <p:cNvSpPr txBox="1"/>
            <p:nvPr/>
          </p:nvSpPr>
          <p:spPr>
            <a:xfrm>
              <a:off x="1311895" y="1947703"/>
              <a:ext cx="4217403" cy="1341350"/>
            </a:xfrm>
            <a:prstGeom prst="rect">
              <a:avLst/>
            </a:prstGeom>
            <a:noFill/>
          </p:spPr>
          <p:txBody>
            <a:bodyPr wrap="square" lIns="90000" tIns="46800" rIns="90000" bIns="46800" rtlCol="0">
              <a:noAutofit/>
            </a:bodyPr>
            <a:lstStyle/>
            <a:p>
              <a:pPr marL="171450" indent="-171450">
                <a:lnSpc>
                  <a:spcPct val="150000"/>
                </a:lnSpc>
                <a:spcBef>
                  <a:spcPct val="0"/>
                </a:spcBef>
                <a:buFont typeface="Arial" panose="020B0604020202020204" pitchFamily="34" charset="0"/>
                <a:buChar char="•"/>
              </a:pPr>
              <a:endParaRPr lang="zh-CN" altLang="en-US" sz="1600" dirty="0"/>
            </a:p>
          </p:txBody>
        </p:sp>
        <p:sp>
          <p:nvSpPr>
            <p:cNvPr id="64" name="íSlîďe">
              <a:extLst>
                <a:ext uri="{FF2B5EF4-FFF2-40B4-BE49-F238E27FC236}">
                  <a16:creationId xmlns:a16="http://schemas.microsoft.com/office/drawing/2014/main" id="{A4F63A93-EAF4-48E4-9B3B-166B15FF3099}"/>
                </a:ext>
              </a:extLst>
            </p:cNvPr>
            <p:cNvSpPr txBox="1"/>
            <p:nvPr/>
          </p:nvSpPr>
          <p:spPr>
            <a:xfrm>
              <a:off x="3622134" y="2971655"/>
              <a:ext cx="3064666" cy="307777"/>
            </a:xfrm>
            <a:prstGeom prst="rect">
              <a:avLst/>
            </a:prstGeom>
            <a:noFill/>
          </p:spPr>
          <p:txBody>
            <a:bodyPr wrap="none" rtlCol="0">
              <a:normAutofit/>
            </a:bodyPr>
            <a:lstStyle/>
            <a:p>
              <a:r>
                <a:rPr lang="zh-CN" altLang="en-US" sz="1400" b="1" dirty="0"/>
                <a:t>通信模块</a:t>
              </a:r>
            </a:p>
          </p:txBody>
        </p:sp>
        <p:cxnSp>
          <p:nvCxnSpPr>
            <p:cNvPr id="65" name="直接连接符 64">
              <a:extLst>
                <a:ext uri="{FF2B5EF4-FFF2-40B4-BE49-F238E27FC236}">
                  <a16:creationId xmlns:a16="http://schemas.microsoft.com/office/drawing/2014/main" id="{70F882FD-769B-40EE-AE31-F08B43BCF37E}"/>
                </a:ext>
              </a:extLst>
            </p:cNvPr>
            <p:cNvCxnSpPr>
              <a:cxnSpLocks/>
            </p:cNvCxnSpPr>
            <p:nvPr/>
          </p:nvCxnSpPr>
          <p:spPr>
            <a:xfrm>
              <a:off x="6069622" y="1529258"/>
              <a:ext cx="0" cy="1403607"/>
            </a:xfrm>
            <a:prstGeom prst="line">
              <a:avLst/>
            </a:prstGeom>
            <a:ln>
              <a:headEnd type="none"/>
              <a:tailEnd type="none" w="med" len="med"/>
            </a:ln>
          </p:spPr>
          <p:style>
            <a:lnRef idx="1">
              <a:schemeClr val="dk1"/>
            </a:lnRef>
            <a:fillRef idx="0">
              <a:schemeClr val="dk1"/>
            </a:fillRef>
            <a:effectRef idx="0">
              <a:schemeClr val="dk1"/>
            </a:effectRef>
            <a:fontRef idx="minor">
              <a:schemeClr val="tx1"/>
            </a:fontRef>
          </p:style>
        </p:cxnSp>
        <p:sp>
          <p:nvSpPr>
            <p:cNvPr id="66" name="îṩľïḍê">
              <a:extLst>
                <a:ext uri="{FF2B5EF4-FFF2-40B4-BE49-F238E27FC236}">
                  <a16:creationId xmlns:a16="http://schemas.microsoft.com/office/drawing/2014/main" id="{B4209F8D-1F58-415A-B3C6-A842BFE4C05F}"/>
                </a:ext>
              </a:extLst>
            </p:cNvPr>
            <p:cNvSpPr txBox="1"/>
            <p:nvPr/>
          </p:nvSpPr>
          <p:spPr>
            <a:xfrm>
              <a:off x="6694523" y="1271335"/>
              <a:ext cx="3064666" cy="832947"/>
            </a:xfrm>
            <a:prstGeom prst="rect">
              <a:avLst/>
            </a:prstGeom>
            <a:noFill/>
          </p:spPr>
          <p:txBody>
            <a:bodyPr wrap="square" lIns="90000" tIns="46800" rIns="90000" bIns="46800" rtlCol="0">
              <a:normAutofit/>
            </a:bodyPr>
            <a:lstStyle/>
            <a:p>
              <a:pPr marL="171450" indent="-171450">
                <a:lnSpc>
                  <a:spcPct val="150000"/>
                </a:lnSpc>
                <a:spcBef>
                  <a:spcPct val="0"/>
                </a:spcBef>
                <a:buFont typeface="Arial" panose="020B0604020202020204" pitchFamily="34" charset="0"/>
                <a:buChar char="•"/>
              </a:pPr>
              <a:r>
                <a:rPr lang="en-US" altLang="zh-CN" sz="1600" dirty="0"/>
                <a:t>PID</a:t>
              </a:r>
              <a:r>
                <a:rPr lang="zh-CN" altLang="en-US" sz="1600" dirty="0"/>
                <a:t>硬件算法，实现算法提速</a:t>
              </a:r>
              <a:endParaRPr lang="en-US" altLang="zh-CN" sz="1600" dirty="0"/>
            </a:p>
            <a:p>
              <a:pPr marL="171450" indent="-171450">
                <a:lnSpc>
                  <a:spcPct val="150000"/>
                </a:lnSpc>
                <a:spcBef>
                  <a:spcPct val="0"/>
                </a:spcBef>
                <a:buFont typeface="Arial" panose="020B0604020202020204" pitchFamily="34" charset="0"/>
                <a:buChar char="•"/>
              </a:pPr>
              <a:r>
                <a:rPr lang="en-US" altLang="zh-CN" sz="1600" dirty="0"/>
                <a:t>VGA</a:t>
              </a:r>
              <a:r>
                <a:rPr lang="zh-CN" altLang="en-US" sz="1600" dirty="0"/>
                <a:t>模块，实现图像生成</a:t>
              </a:r>
            </a:p>
          </p:txBody>
        </p:sp>
      </p:grpSp>
      <p:pic>
        <p:nvPicPr>
          <p:cNvPr id="67" name="图片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3956" y="2124105"/>
            <a:ext cx="866556" cy="866556"/>
          </a:xfrm>
          <a:prstGeom prst="rect">
            <a:avLst/>
          </a:prstGeom>
        </p:spPr>
      </p:pic>
      <p:pic>
        <p:nvPicPr>
          <p:cNvPr id="68" name="图片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5531" y="3785301"/>
            <a:ext cx="1264435" cy="1264435"/>
          </a:xfrm>
          <a:prstGeom prst="rect">
            <a:avLst/>
          </a:prstGeom>
        </p:spPr>
      </p:pic>
      <p:sp>
        <p:nvSpPr>
          <p:cNvPr id="69" name="ïśḷïḑè">
            <a:extLst>
              <a:ext uri="{FF2B5EF4-FFF2-40B4-BE49-F238E27FC236}">
                <a16:creationId xmlns:a16="http://schemas.microsoft.com/office/drawing/2014/main" id="{5D33E0F6-F80E-4312-8CA4-3CBC8187A611}"/>
              </a:ext>
            </a:extLst>
          </p:cNvPr>
          <p:cNvSpPr txBox="1"/>
          <p:nvPr/>
        </p:nvSpPr>
        <p:spPr>
          <a:xfrm>
            <a:off x="2573755" y="1206549"/>
            <a:ext cx="3064666" cy="832947"/>
          </a:xfrm>
          <a:prstGeom prst="rect">
            <a:avLst/>
          </a:prstGeom>
          <a:noFill/>
        </p:spPr>
        <p:txBody>
          <a:bodyPr wrap="square" lIns="90000" tIns="46800" rIns="90000" bIns="46800" rtlCol="0">
            <a:normAutofit/>
          </a:bodyPr>
          <a:lstStyle/>
          <a:p>
            <a:pPr marL="171450" indent="-171450">
              <a:lnSpc>
                <a:spcPct val="150000"/>
              </a:lnSpc>
              <a:spcBef>
                <a:spcPct val="0"/>
              </a:spcBef>
              <a:buFont typeface="Arial" panose="020B0604020202020204" pitchFamily="34" charset="0"/>
              <a:buChar char="•"/>
            </a:pPr>
            <a:r>
              <a:rPr lang="zh-CN" altLang="en-US" sz="1600" dirty="0"/>
              <a:t>电脑</a:t>
            </a:r>
            <a:r>
              <a:rPr lang="en-US" altLang="zh-CN" sz="1600" dirty="0"/>
              <a:t>UART</a:t>
            </a:r>
            <a:r>
              <a:rPr lang="zh-CN" altLang="en-US" sz="1600" dirty="0"/>
              <a:t>串口双向通信</a:t>
            </a:r>
            <a:endParaRPr lang="en-US" altLang="zh-CN" sz="1600" dirty="0"/>
          </a:p>
          <a:p>
            <a:pPr marL="171450" indent="-171450">
              <a:lnSpc>
                <a:spcPct val="150000"/>
              </a:lnSpc>
              <a:spcBef>
                <a:spcPct val="0"/>
              </a:spcBef>
              <a:buFont typeface="Arial" panose="020B0604020202020204" pitchFamily="34" charset="0"/>
              <a:buChar char="•"/>
            </a:pPr>
            <a:r>
              <a:rPr lang="en-US" altLang="zh-CN" sz="1600" dirty="0"/>
              <a:t>Zybo</a:t>
            </a:r>
            <a:r>
              <a:rPr lang="zh-CN" altLang="en-US" sz="1600" dirty="0"/>
              <a:t> </a:t>
            </a:r>
            <a:r>
              <a:rPr lang="en-US" altLang="zh-CN" sz="1600" dirty="0"/>
              <a:t>Z7</a:t>
            </a:r>
            <a:r>
              <a:rPr lang="zh-CN" altLang="en-US" sz="1600" dirty="0"/>
              <a:t>与</a:t>
            </a:r>
            <a:r>
              <a:rPr lang="en-US" altLang="zh-CN" sz="1600" dirty="0"/>
              <a:t>Nexys4</a:t>
            </a:r>
            <a:r>
              <a:rPr lang="zh-CN" altLang="en-US" sz="1600" dirty="0"/>
              <a:t>板间通信</a:t>
            </a:r>
          </a:p>
        </p:txBody>
      </p:sp>
      <p:pic>
        <p:nvPicPr>
          <p:cNvPr id="70" name="图片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8256" y="3917697"/>
            <a:ext cx="935319" cy="935319"/>
          </a:xfrm>
          <a:prstGeom prst="rect">
            <a:avLst/>
          </a:prstGeom>
        </p:spPr>
      </p:pic>
      <p:pic>
        <p:nvPicPr>
          <p:cNvPr id="71" name="图片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6787" y="2134319"/>
            <a:ext cx="795720" cy="761455"/>
          </a:xfrm>
          <a:prstGeom prst="rect">
            <a:avLst/>
          </a:prstGeom>
        </p:spPr>
      </p:pic>
      <p:pic>
        <p:nvPicPr>
          <p:cNvPr id="72" name="图片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8405" y="3729207"/>
            <a:ext cx="1143381" cy="1143381"/>
          </a:xfrm>
          <a:prstGeom prst="rect">
            <a:avLst/>
          </a:prstGeom>
        </p:spPr>
      </p:pic>
      <p:sp>
        <p:nvSpPr>
          <p:cNvPr id="41" name="矩形 40">
            <a:extLst>
              <a:ext uri="{FF2B5EF4-FFF2-40B4-BE49-F238E27FC236}">
                <a16:creationId xmlns:a16="http://schemas.microsoft.com/office/drawing/2014/main" id="{3FACEC69-B0E4-41D1-98B9-D2CB71EA80FF}"/>
              </a:ext>
            </a:extLst>
          </p:cNvPr>
          <p:cNvSpPr/>
          <p:nvPr/>
        </p:nvSpPr>
        <p:spPr>
          <a:xfrm>
            <a:off x="646918" y="563257"/>
            <a:ext cx="1620957" cy="480131"/>
          </a:xfrm>
          <a:prstGeom prst="rect">
            <a:avLst/>
          </a:prstGeom>
        </p:spPr>
        <p:txBody>
          <a:bodyPr wrap="none">
            <a:spAutoFit/>
          </a:bodyPr>
          <a:lstStyle/>
          <a:p>
            <a:pPr defTabSz="914354">
              <a:lnSpc>
                <a:spcPct val="90000"/>
              </a:lnSpc>
              <a:spcBef>
                <a:spcPct val="0"/>
              </a:spcBef>
            </a:pPr>
            <a:r>
              <a:rPr lang="zh-CN" altLang="en-US" sz="2800" b="1" dirty="0">
                <a:latin typeface="+mj-lt"/>
                <a:ea typeface="+mj-ea"/>
                <a:cs typeface="+mj-cs"/>
              </a:rPr>
              <a:t>模块介绍</a:t>
            </a:r>
          </a:p>
        </p:txBody>
      </p:sp>
    </p:spTree>
    <p:extLst>
      <p:ext uri="{BB962C8B-B14F-4D97-AF65-F5344CB8AC3E}">
        <p14:creationId xmlns:p14="http://schemas.microsoft.com/office/powerpoint/2010/main" val="180535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rPr>
              <a:t>AXI-GPIO</a:t>
            </a:r>
            <a:r>
              <a:rPr lang="zh-CN" altLang="en-US" dirty="0">
                <a:latin typeface="+mj-ea"/>
              </a:rPr>
              <a:t>分时复用</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12</a:t>
            </a:fld>
            <a:endParaRPr lang="zh-CN" altLang="en-US"/>
          </a:p>
        </p:txBody>
      </p:sp>
      <p:grpSp>
        <p:nvGrpSpPr>
          <p:cNvPr id="5" name="ea8196ce-cd1a-4fec-a71d-d24a165c23f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3181000-F561-4766-9A4B-9BAD67DA85B9}"/>
              </a:ext>
            </a:extLst>
          </p:cNvPr>
          <p:cNvGrpSpPr>
            <a:grpSpLocks noChangeAspect="1"/>
          </p:cNvGrpSpPr>
          <p:nvPr>
            <p:custDataLst>
              <p:tags r:id="rId1"/>
            </p:custDataLst>
          </p:nvPr>
        </p:nvGrpSpPr>
        <p:grpSpPr>
          <a:xfrm>
            <a:off x="645683" y="960044"/>
            <a:ext cx="10874804" cy="4936180"/>
            <a:chOff x="721109" y="920072"/>
            <a:chExt cx="10874804" cy="4936180"/>
          </a:xfrm>
        </p:grpSpPr>
        <p:grpSp>
          <p:nvGrpSpPr>
            <p:cNvPr id="6" name="íṣļîḑè">
              <a:extLst>
                <a:ext uri="{FF2B5EF4-FFF2-40B4-BE49-F238E27FC236}">
                  <a16:creationId xmlns:a16="http://schemas.microsoft.com/office/drawing/2014/main" id="{7A949CA5-5375-4259-96F7-0C7B1E228776}"/>
                </a:ext>
              </a:extLst>
            </p:cNvPr>
            <p:cNvGrpSpPr/>
            <p:nvPr/>
          </p:nvGrpSpPr>
          <p:grpSpPr>
            <a:xfrm>
              <a:off x="721109" y="1484784"/>
              <a:ext cx="3307537" cy="4199806"/>
              <a:chOff x="1416748" y="1485488"/>
              <a:chExt cx="3227861" cy="4098637"/>
            </a:xfrm>
          </p:grpSpPr>
          <p:grpSp>
            <p:nvGrpSpPr>
              <p:cNvPr id="28" name="iśľîḓé">
                <a:extLst>
                  <a:ext uri="{FF2B5EF4-FFF2-40B4-BE49-F238E27FC236}">
                    <a16:creationId xmlns:a16="http://schemas.microsoft.com/office/drawing/2014/main" id="{DF7163D7-5070-49D5-802E-82F9BA2412B9}"/>
                  </a:ext>
                </a:extLst>
              </p:cNvPr>
              <p:cNvGrpSpPr/>
              <p:nvPr/>
            </p:nvGrpSpPr>
            <p:grpSpPr>
              <a:xfrm>
                <a:off x="1416748" y="1485488"/>
                <a:ext cx="3227861" cy="4098637"/>
                <a:chOff x="1416748" y="1485488"/>
                <a:chExt cx="3227861" cy="4098637"/>
              </a:xfrm>
            </p:grpSpPr>
            <p:sp>
              <p:nvSpPr>
                <p:cNvPr id="37" name="ïşlîďê">
                  <a:extLst>
                    <a:ext uri="{FF2B5EF4-FFF2-40B4-BE49-F238E27FC236}">
                      <a16:creationId xmlns:a16="http://schemas.microsoft.com/office/drawing/2014/main" id="{5C4A153C-72D8-45EB-9577-9A673016E5E8}"/>
                    </a:ext>
                  </a:extLst>
                </p:cNvPr>
                <p:cNvSpPr/>
                <p:nvPr/>
              </p:nvSpPr>
              <p:spPr bwMode="auto">
                <a:xfrm>
                  <a:off x="1975274" y="4686140"/>
                  <a:ext cx="380771" cy="274472"/>
                </a:xfrm>
                <a:custGeom>
                  <a:avLst/>
                  <a:gdLst>
                    <a:gd name="T0" fmla="*/ 38 w 101"/>
                    <a:gd name="T1" fmla="*/ 73 h 73"/>
                    <a:gd name="T2" fmla="*/ 38 w 101"/>
                    <a:gd name="T3" fmla="*/ 62 h 73"/>
                    <a:gd name="T4" fmla="*/ 46 w 101"/>
                    <a:gd name="T5" fmla="*/ 50 h 73"/>
                    <a:gd name="T6" fmla="*/ 10 w 101"/>
                    <a:gd name="T7" fmla="*/ 33 h 73"/>
                    <a:gd name="T8" fmla="*/ 3 w 101"/>
                    <a:gd name="T9" fmla="*/ 0 h 73"/>
                    <a:gd name="T10" fmla="*/ 98 w 101"/>
                    <a:gd name="T11" fmla="*/ 2 h 73"/>
                    <a:gd name="T12" fmla="*/ 68 w 101"/>
                    <a:gd name="T13" fmla="*/ 42 h 73"/>
                    <a:gd name="T14" fmla="*/ 56 w 101"/>
                    <a:gd name="T15" fmla="*/ 62 h 73"/>
                    <a:gd name="T16" fmla="*/ 68 w 101"/>
                    <a:gd name="T17" fmla="*/ 68 h 73"/>
                    <a:gd name="T18" fmla="*/ 38 w 101"/>
                    <a:gd name="T19" fmla="*/ 65 h 73"/>
                    <a:gd name="T20" fmla="*/ 38 w 101"/>
                    <a:gd name="T21" fmla="*/ 70 h 73"/>
                    <a:gd name="T22" fmla="*/ 65 w 101"/>
                    <a:gd name="T23" fmla="*/ 68 h 73"/>
                    <a:gd name="T24" fmla="*/ 53 w 101"/>
                    <a:gd name="T25" fmla="*/ 65 h 73"/>
                    <a:gd name="T26" fmla="*/ 54 w 101"/>
                    <a:gd name="T27" fmla="*/ 47 h 73"/>
                    <a:gd name="T28" fmla="*/ 67 w 101"/>
                    <a:gd name="T29" fmla="*/ 39 h 73"/>
                    <a:gd name="T30" fmla="*/ 88 w 101"/>
                    <a:gd name="T31" fmla="*/ 31 h 73"/>
                    <a:gd name="T32" fmla="*/ 5 w 101"/>
                    <a:gd name="T33" fmla="*/ 3 h 73"/>
                    <a:gd name="T34" fmla="*/ 33 w 101"/>
                    <a:gd name="T35" fmla="*/ 39 h 73"/>
                    <a:gd name="T36" fmla="*/ 34 w 101"/>
                    <a:gd name="T37" fmla="*/ 39 h 73"/>
                    <a:gd name="T38" fmla="*/ 49 w 101"/>
                    <a:gd name="T39" fmla="*/ 48 h 73"/>
                    <a:gd name="T40" fmla="*/ 38 w 101"/>
                    <a:gd name="T41" fmla="*/ 65 h 73"/>
                    <a:gd name="T42" fmla="*/ 71 w 101"/>
                    <a:gd name="T43" fmla="*/ 31 h 73"/>
                    <a:gd name="T44" fmla="*/ 78 w 101"/>
                    <a:gd name="T45" fmla="*/ 7 h 73"/>
                    <a:gd name="T46" fmla="*/ 91 w 101"/>
                    <a:gd name="T47" fmla="*/ 8 h 73"/>
                    <a:gd name="T48" fmla="*/ 70 w 101"/>
                    <a:gd name="T49" fmla="*/ 34 h 73"/>
                    <a:gd name="T50" fmla="*/ 75 w 101"/>
                    <a:gd name="T51" fmla="*/ 30 h 73"/>
                    <a:gd name="T52" fmla="*/ 81 w 101"/>
                    <a:gd name="T53" fmla="*/ 10 h 73"/>
                    <a:gd name="T54" fmla="*/ 27 w 101"/>
                    <a:gd name="T55" fmla="*/ 34 h 73"/>
                    <a:gd name="T56" fmla="*/ 9 w 101"/>
                    <a:gd name="T57" fmla="*/ 7 h 73"/>
                    <a:gd name="T58" fmla="*/ 22 w 101"/>
                    <a:gd name="T59" fmla="*/ 9 h 73"/>
                    <a:gd name="T60" fmla="*/ 30 w 101"/>
                    <a:gd name="T61" fmla="*/ 34 h 73"/>
                    <a:gd name="T62" fmla="*/ 25 w 101"/>
                    <a:gd name="T63" fmla="*/ 30 h 73"/>
                    <a:gd name="T64" fmla="*/ 12 w 101"/>
                    <a:gd name="T65"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73">
                      <a:moveTo>
                        <a:pt x="62" y="73"/>
                      </a:moveTo>
                      <a:cubicBezTo>
                        <a:pt x="38" y="73"/>
                        <a:pt x="38" y="73"/>
                        <a:pt x="38" y="73"/>
                      </a:cubicBezTo>
                      <a:cubicBezTo>
                        <a:pt x="34" y="73"/>
                        <a:pt x="32" y="71"/>
                        <a:pt x="32" y="68"/>
                      </a:cubicBezTo>
                      <a:cubicBezTo>
                        <a:pt x="32" y="65"/>
                        <a:pt x="34" y="62"/>
                        <a:pt x="38" y="62"/>
                      </a:cubicBezTo>
                      <a:cubicBezTo>
                        <a:pt x="46" y="62"/>
                        <a:pt x="46" y="62"/>
                        <a:pt x="46" y="62"/>
                      </a:cubicBezTo>
                      <a:cubicBezTo>
                        <a:pt x="46" y="50"/>
                        <a:pt x="46" y="50"/>
                        <a:pt x="46" y="50"/>
                      </a:cubicBezTo>
                      <a:cubicBezTo>
                        <a:pt x="41" y="49"/>
                        <a:pt x="36" y="46"/>
                        <a:pt x="32" y="42"/>
                      </a:cubicBezTo>
                      <a:cubicBezTo>
                        <a:pt x="23" y="42"/>
                        <a:pt x="15" y="39"/>
                        <a:pt x="10" y="33"/>
                      </a:cubicBezTo>
                      <a:cubicBezTo>
                        <a:pt x="0" y="21"/>
                        <a:pt x="2" y="2"/>
                        <a:pt x="3" y="2"/>
                      </a:cubicBezTo>
                      <a:cubicBezTo>
                        <a:pt x="3" y="0"/>
                        <a:pt x="3" y="0"/>
                        <a:pt x="3" y="0"/>
                      </a:cubicBezTo>
                      <a:cubicBezTo>
                        <a:pt x="98" y="0"/>
                        <a:pt x="98" y="0"/>
                        <a:pt x="98" y="0"/>
                      </a:cubicBezTo>
                      <a:cubicBezTo>
                        <a:pt x="98" y="2"/>
                        <a:pt x="98" y="2"/>
                        <a:pt x="98" y="2"/>
                      </a:cubicBezTo>
                      <a:cubicBezTo>
                        <a:pt x="98" y="2"/>
                        <a:pt x="101" y="21"/>
                        <a:pt x="90" y="33"/>
                      </a:cubicBezTo>
                      <a:cubicBezTo>
                        <a:pt x="85" y="39"/>
                        <a:pt x="78" y="42"/>
                        <a:pt x="68" y="42"/>
                      </a:cubicBezTo>
                      <a:cubicBezTo>
                        <a:pt x="64" y="46"/>
                        <a:pt x="60" y="49"/>
                        <a:pt x="56" y="50"/>
                      </a:cubicBezTo>
                      <a:cubicBezTo>
                        <a:pt x="56" y="62"/>
                        <a:pt x="56" y="62"/>
                        <a:pt x="56" y="62"/>
                      </a:cubicBezTo>
                      <a:cubicBezTo>
                        <a:pt x="62" y="62"/>
                        <a:pt x="62" y="62"/>
                        <a:pt x="62" y="62"/>
                      </a:cubicBezTo>
                      <a:cubicBezTo>
                        <a:pt x="65" y="62"/>
                        <a:pt x="68" y="65"/>
                        <a:pt x="68" y="68"/>
                      </a:cubicBezTo>
                      <a:cubicBezTo>
                        <a:pt x="68" y="71"/>
                        <a:pt x="65" y="73"/>
                        <a:pt x="62" y="73"/>
                      </a:cubicBezTo>
                      <a:close/>
                      <a:moveTo>
                        <a:pt x="38" y="65"/>
                      </a:moveTo>
                      <a:cubicBezTo>
                        <a:pt x="36" y="65"/>
                        <a:pt x="35" y="66"/>
                        <a:pt x="35" y="68"/>
                      </a:cubicBezTo>
                      <a:cubicBezTo>
                        <a:pt x="35" y="69"/>
                        <a:pt x="36" y="70"/>
                        <a:pt x="38" y="70"/>
                      </a:cubicBezTo>
                      <a:cubicBezTo>
                        <a:pt x="62" y="70"/>
                        <a:pt x="62" y="70"/>
                        <a:pt x="62" y="70"/>
                      </a:cubicBezTo>
                      <a:cubicBezTo>
                        <a:pt x="64" y="70"/>
                        <a:pt x="65" y="69"/>
                        <a:pt x="65" y="68"/>
                      </a:cubicBezTo>
                      <a:cubicBezTo>
                        <a:pt x="65" y="66"/>
                        <a:pt x="64" y="65"/>
                        <a:pt x="62" y="65"/>
                      </a:cubicBezTo>
                      <a:cubicBezTo>
                        <a:pt x="53" y="65"/>
                        <a:pt x="53" y="65"/>
                        <a:pt x="53" y="65"/>
                      </a:cubicBezTo>
                      <a:cubicBezTo>
                        <a:pt x="53" y="48"/>
                        <a:pt x="53" y="48"/>
                        <a:pt x="53" y="48"/>
                      </a:cubicBezTo>
                      <a:cubicBezTo>
                        <a:pt x="54" y="47"/>
                        <a:pt x="54" y="47"/>
                        <a:pt x="54" y="47"/>
                      </a:cubicBezTo>
                      <a:cubicBezTo>
                        <a:pt x="58" y="46"/>
                        <a:pt x="63" y="44"/>
                        <a:pt x="66" y="39"/>
                      </a:cubicBezTo>
                      <a:cubicBezTo>
                        <a:pt x="67" y="39"/>
                        <a:pt x="67" y="39"/>
                        <a:pt x="67" y="39"/>
                      </a:cubicBezTo>
                      <a:cubicBezTo>
                        <a:pt x="68" y="39"/>
                        <a:pt x="68" y="39"/>
                        <a:pt x="68" y="39"/>
                      </a:cubicBezTo>
                      <a:cubicBezTo>
                        <a:pt x="77" y="39"/>
                        <a:pt x="83" y="36"/>
                        <a:pt x="88" y="31"/>
                      </a:cubicBezTo>
                      <a:cubicBezTo>
                        <a:pt x="96" y="22"/>
                        <a:pt x="96" y="8"/>
                        <a:pt x="95" y="3"/>
                      </a:cubicBezTo>
                      <a:cubicBezTo>
                        <a:pt x="5" y="3"/>
                        <a:pt x="5" y="3"/>
                        <a:pt x="5" y="3"/>
                      </a:cubicBezTo>
                      <a:cubicBezTo>
                        <a:pt x="5" y="8"/>
                        <a:pt x="5" y="22"/>
                        <a:pt x="13" y="31"/>
                      </a:cubicBezTo>
                      <a:cubicBezTo>
                        <a:pt x="17" y="36"/>
                        <a:pt x="24" y="39"/>
                        <a:pt x="33" y="39"/>
                      </a:cubicBezTo>
                      <a:cubicBezTo>
                        <a:pt x="34" y="39"/>
                        <a:pt x="34" y="39"/>
                        <a:pt x="34" y="39"/>
                      </a:cubicBezTo>
                      <a:cubicBezTo>
                        <a:pt x="34" y="39"/>
                        <a:pt x="34" y="39"/>
                        <a:pt x="34" y="39"/>
                      </a:cubicBezTo>
                      <a:cubicBezTo>
                        <a:pt x="38" y="44"/>
                        <a:pt x="43" y="47"/>
                        <a:pt x="47" y="48"/>
                      </a:cubicBezTo>
                      <a:cubicBezTo>
                        <a:pt x="49" y="48"/>
                        <a:pt x="49" y="48"/>
                        <a:pt x="49" y="48"/>
                      </a:cubicBezTo>
                      <a:cubicBezTo>
                        <a:pt x="49" y="65"/>
                        <a:pt x="49" y="65"/>
                        <a:pt x="49" y="65"/>
                      </a:cubicBezTo>
                      <a:lnTo>
                        <a:pt x="38" y="65"/>
                      </a:lnTo>
                      <a:close/>
                      <a:moveTo>
                        <a:pt x="70" y="34"/>
                      </a:moveTo>
                      <a:cubicBezTo>
                        <a:pt x="71" y="31"/>
                        <a:pt x="71" y="31"/>
                        <a:pt x="71" y="31"/>
                      </a:cubicBezTo>
                      <a:cubicBezTo>
                        <a:pt x="75" y="25"/>
                        <a:pt x="77" y="17"/>
                        <a:pt x="78" y="9"/>
                      </a:cubicBezTo>
                      <a:cubicBezTo>
                        <a:pt x="78" y="7"/>
                        <a:pt x="78" y="7"/>
                        <a:pt x="78" y="7"/>
                      </a:cubicBezTo>
                      <a:cubicBezTo>
                        <a:pt x="91" y="7"/>
                        <a:pt x="91" y="7"/>
                        <a:pt x="91" y="7"/>
                      </a:cubicBezTo>
                      <a:cubicBezTo>
                        <a:pt x="91" y="8"/>
                        <a:pt x="91" y="8"/>
                        <a:pt x="91" y="8"/>
                      </a:cubicBezTo>
                      <a:cubicBezTo>
                        <a:pt x="91" y="28"/>
                        <a:pt x="78" y="33"/>
                        <a:pt x="73" y="34"/>
                      </a:cubicBezTo>
                      <a:lnTo>
                        <a:pt x="70" y="34"/>
                      </a:lnTo>
                      <a:close/>
                      <a:moveTo>
                        <a:pt x="81" y="10"/>
                      </a:moveTo>
                      <a:cubicBezTo>
                        <a:pt x="80" y="17"/>
                        <a:pt x="78" y="24"/>
                        <a:pt x="75" y="30"/>
                      </a:cubicBezTo>
                      <a:cubicBezTo>
                        <a:pt x="81" y="28"/>
                        <a:pt x="88" y="23"/>
                        <a:pt x="88" y="10"/>
                      </a:cubicBezTo>
                      <a:lnTo>
                        <a:pt x="81" y="10"/>
                      </a:lnTo>
                      <a:close/>
                      <a:moveTo>
                        <a:pt x="30" y="34"/>
                      </a:moveTo>
                      <a:cubicBezTo>
                        <a:pt x="27" y="34"/>
                        <a:pt x="27" y="34"/>
                        <a:pt x="27" y="34"/>
                      </a:cubicBezTo>
                      <a:cubicBezTo>
                        <a:pt x="22" y="32"/>
                        <a:pt x="10" y="28"/>
                        <a:pt x="9" y="8"/>
                      </a:cubicBezTo>
                      <a:cubicBezTo>
                        <a:pt x="9" y="7"/>
                        <a:pt x="9" y="7"/>
                        <a:pt x="9" y="7"/>
                      </a:cubicBezTo>
                      <a:cubicBezTo>
                        <a:pt x="22" y="7"/>
                        <a:pt x="22" y="7"/>
                        <a:pt x="22" y="7"/>
                      </a:cubicBezTo>
                      <a:cubicBezTo>
                        <a:pt x="22" y="9"/>
                        <a:pt x="22" y="9"/>
                        <a:pt x="22" y="9"/>
                      </a:cubicBezTo>
                      <a:cubicBezTo>
                        <a:pt x="23" y="17"/>
                        <a:pt x="25" y="25"/>
                        <a:pt x="29" y="31"/>
                      </a:cubicBezTo>
                      <a:lnTo>
                        <a:pt x="30" y="34"/>
                      </a:lnTo>
                      <a:close/>
                      <a:moveTo>
                        <a:pt x="12" y="10"/>
                      </a:moveTo>
                      <a:cubicBezTo>
                        <a:pt x="13" y="23"/>
                        <a:pt x="19" y="28"/>
                        <a:pt x="25" y="30"/>
                      </a:cubicBezTo>
                      <a:cubicBezTo>
                        <a:pt x="22" y="24"/>
                        <a:pt x="20" y="17"/>
                        <a:pt x="19" y="10"/>
                      </a:cubicBezTo>
                      <a:lnTo>
                        <a:pt x="12" y="10"/>
                      </a:lnTo>
                      <a:close/>
                    </a:path>
                  </a:pathLst>
                </a:custGeom>
                <a:solidFill>
                  <a:schemeClr val="bg1">
                    <a:lumMod val="85000"/>
                  </a:schemeClr>
                </a:solidFill>
                <a:ln>
                  <a:noFill/>
                </a:ln>
                <a:extLst/>
              </p:spPr>
              <p:txBody>
                <a:bodyPr anchor="ctr"/>
                <a:lstStyle/>
                <a:p>
                  <a:pPr algn="ctr"/>
                  <a:endParaRPr/>
                </a:p>
              </p:txBody>
            </p:sp>
            <p:grpSp>
              <p:nvGrpSpPr>
                <p:cNvPr id="38" name="iṣļîḍè">
                  <a:extLst>
                    <a:ext uri="{FF2B5EF4-FFF2-40B4-BE49-F238E27FC236}">
                      <a16:creationId xmlns:a16="http://schemas.microsoft.com/office/drawing/2014/main" id="{BF4873D9-906E-4193-AAC9-DC01AC0A794E}"/>
                    </a:ext>
                  </a:extLst>
                </p:cNvPr>
                <p:cNvGrpSpPr/>
                <p:nvPr/>
              </p:nvGrpSpPr>
              <p:grpSpPr>
                <a:xfrm>
                  <a:off x="3359518" y="4532488"/>
                  <a:ext cx="312551" cy="393463"/>
                  <a:chOff x="4541592" y="4960612"/>
                  <a:chExt cx="312551" cy="393463"/>
                </a:xfrm>
              </p:grpSpPr>
              <p:sp>
                <p:nvSpPr>
                  <p:cNvPr id="122" name="íśḻïḍé">
                    <a:extLst>
                      <a:ext uri="{FF2B5EF4-FFF2-40B4-BE49-F238E27FC236}">
                        <a16:creationId xmlns:a16="http://schemas.microsoft.com/office/drawing/2014/main" id="{700ECFC8-A965-41F1-916A-F3504B2AEEFA}"/>
                      </a:ext>
                    </a:extLst>
                  </p:cNvPr>
                  <p:cNvSpPr/>
                  <p:nvPr/>
                </p:nvSpPr>
                <p:spPr bwMode="auto">
                  <a:xfrm>
                    <a:off x="4541592" y="4978064"/>
                    <a:ext cx="304617" cy="376011"/>
                  </a:xfrm>
                  <a:custGeom>
                    <a:avLst/>
                    <a:gdLst>
                      <a:gd name="T0" fmla="*/ 190 w 192"/>
                      <a:gd name="T1" fmla="*/ 29 h 237"/>
                      <a:gd name="T2" fmla="*/ 164 w 192"/>
                      <a:gd name="T3" fmla="*/ 67 h 237"/>
                      <a:gd name="T4" fmla="*/ 159 w 192"/>
                      <a:gd name="T5" fmla="*/ 71 h 237"/>
                      <a:gd name="T6" fmla="*/ 69 w 192"/>
                      <a:gd name="T7" fmla="*/ 199 h 237"/>
                      <a:gd name="T8" fmla="*/ 5 w 192"/>
                      <a:gd name="T9" fmla="*/ 230 h 237"/>
                      <a:gd name="T10" fmla="*/ 14 w 192"/>
                      <a:gd name="T11" fmla="*/ 164 h 237"/>
                      <a:gd name="T12" fmla="*/ 109 w 192"/>
                      <a:gd name="T13" fmla="*/ 36 h 237"/>
                      <a:gd name="T14" fmla="*/ 112 w 192"/>
                      <a:gd name="T15" fmla="*/ 34 h 237"/>
                      <a:gd name="T16" fmla="*/ 133 w 192"/>
                      <a:gd name="T17" fmla="*/ 3 h 237"/>
                      <a:gd name="T18" fmla="*/ 128 w 192"/>
                      <a:gd name="T19" fmla="*/ 0 h 237"/>
                      <a:gd name="T20" fmla="*/ 12 w 192"/>
                      <a:gd name="T21" fmla="*/ 161 h 237"/>
                      <a:gd name="T22" fmla="*/ 0 w 192"/>
                      <a:gd name="T23" fmla="*/ 237 h 237"/>
                      <a:gd name="T24" fmla="*/ 71 w 192"/>
                      <a:gd name="T25" fmla="*/ 204 h 237"/>
                      <a:gd name="T26" fmla="*/ 71 w 192"/>
                      <a:gd name="T27" fmla="*/ 204 h 237"/>
                      <a:gd name="T28" fmla="*/ 173 w 192"/>
                      <a:gd name="T29" fmla="*/ 62 h 237"/>
                      <a:gd name="T30" fmla="*/ 192 w 192"/>
                      <a:gd name="T31" fmla="*/ 31 h 237"/>
                      <a:gd name="T32" fmla="*/ 190 w 192"/>
                      <a:gd name="T33" fmla="*/ 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37">
                        <a:moveTo>
                          <a:pt x="190" y="29"/>
                        </a:moveTo>
                        <a:lnTo>
                          <a:pt x="164" y="67"/>
                        </a:lnTo>
                        <a:lnTo>
                          <a:pt x="159" y="71"/>
                        </a:lnTo>
                        <a:lnTo>
                          <a:pt x="69" y="199"/>
                        </a:lnTo>
                        <a:lnTo>
                          <a:pt x="5" y="230"/>
                        </a:lnTo>
                        <a:lnTo>
                          <a:pt x="14" y="164"/>
                        </a:lnTo>
                        <a:lnTo>
                          <a:pt x="109" y="36"/>
                        </a:lnTo>
                        <a:lnTo>
                          <a:pt x="112" y="34"/>
                        </a:lnTo>
                        <a:lnTo>
                          <a:pt x="133" y="3"/>
                        </a:lnTo>
                        <a:lnTo>
                          <a:pt x="128" y="0"/>
                        </a:lnTo>
                        <a:lnTo>
                          <a:pt x="12" y="161"/>
                        </a:lnTo>
                        <a:lnTo>
                          <a:pt x="0" y="237"/>
                        </a:lnTo>
                        <a:lnTo>
                          <a:pt x="71" y="204"/>
                        </a:lnTo>
                        <a:lnTo>
                          <a:pt x="71" y="204"/>
                        </a:lnTo>
                        <a:lnTo>
                          <a:pt x="173" y="62"/>
                        </a:lnTo>
                        <a:lnTo>
                          <a:pt x="192" y="31"/>
                        </a:lnTo>
                        <a:lnTo>
                          <a:pt x="190" y="29"/>
                        </a:lnTo>
                        <a:close/>
                      </a:path>
                    </a:pathLst>
                  </a:custGeom>
                  <a:solidFill>
                    <a:schemeClr val="bg1">
                      <a:lumMod val="85000"/>
                    </a:schemeClr>
                  </a:solidFill>
                  <a:ln>
                    <a:noFill/>
                  </a:ln>
                  <a:extLst/>
                </p:spPr>
                <p:txBody>
                  <a:bodyPr anchor="ctr"/>
                  <a:lstStyle/>
                  <a:p>
                    <a:pPr algn="ctr"/>
                    <a:endParaRPr/>
                  </a:p>
                </p:txBody>
              </p:sp>
              <p:sp>
                <p:nvSpPr>
                  <p:cNvPr id="123" name="i$ľïdê">
                    <a:extLst>
                      <a:ext uri="{FF2B5EF4-FFF2-40B4-BE49-F238E27FC236}">
                        <a16:creationId xmlns:a16="http://schemas.microsoft.com/office/drawing/2014/main" id="{7A73500A-EDD9-4BDB-AB2F-3EC90529296E}"/>
                      </a:ext>
                    </a:extLst>
                  </p:cNvPr>
                  <p:cNvSpPr/>
                  <p:nvPr/>
                </p:nvSpPr>
                <p:spPr bwMode="auto">
                  <a:xfrm>
                    <a:off x="4587603" y="5035181"/>
                    <a:ext cx="153896" cy="211010"/>
                  </a:xfrm>
                  <a:custGeom>
                    <a:avLst/>
                    <a:gdLst>
                      <a:gd name="T0" fmla="*/ 41 w 41"/>
                      <a:gd name="T1" fmla="*/ 0 h 56"/>
                      <a:gd name="T2" fmla="*/ 40 w 41"/>
                      <a:gd name="T3" fmla="*/ 2 h 56"/>
                      <a:gd name="T4" fmla="*/ 2 w 41"/>
                      <a:gd name="T5" fmla="*/ 56 h 56"/>
                      <a:gd name="T6" fmla="*/ 0 w 41"/>
                      <a:gd name="T7" fmla="*/ 55 h 56"/>
                      <a:gd name="T8" fmla="*/ 38 w 41"/>
                      <a:gd name="T9" fmla="*/ 1 h 56"/>
                      <a:gd name="T10" fmla="*/ 39 w 41"/>
                      <a:gd name="T11" fmla="*/ 0 h 56"/>
                      <a:gd name="T12" fmla="*/ 41 w 4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1" h="56">
                        <a:moveTo>
                          <a:pt x="41" y="0"/>
                        </a:moveTo>
                        <a:cubicBezTo>
                          <a:pt x="40" y="2"/>
                          <a:pt x="40" y="2"/>
                          <a:pt x="40" y="2"/>
                        </a:cubicBezTo>
                        <a:cubicBezTo>
                          <a:pt x="2" y="56"/>
                          <a:pt x="2" y="56"/>
                          <a:pt x="2" y="56"/>
                        </a:cubicBezTo>
                        <a:cubicBezTo>
                          <a:pt x="0" y="55"/>
                          <a:pt x="0" y="55"/>
                          <a:pt x="0" y="55"/>
                        </a:cubicBezTo>
                        <a:cubicBezTo>
                          <a:pt x="38" y="1"/>
                          <a:pt x="38" y="1"/>
                          <a:pt x="38" y="1"/>
                        </a:cubicBezTo>
                        <a:cubicBezTo>
                          <a:pt x="39" y="0"/>
                          <a:pt x="39" y="0"/>
                          <a:pt x="39" y="0"/>
                        </a:cubicBezTo>
                        <a:cubicBezTo>
                          <a:pt x="40" y="0"/>
                          <a:pt x="41" y="0"/>
                          <a:pt x="41" y="0"/>
                        </a:cubicBezTo>
                        <a:close/>
                      </a:path>
                    </a:pathLst>
                  </a:custGeom>
                  <a:solidFill>
                    <a:schemeClr val="bg1">
                      <a:lumMod val="85000"/>
                    </a:schemeClr>
                  </a:solidFill>
                  <a:ln>
                    <a:noFill/>
                  </a:ln>
                  <a:extLst/>
                </p:spPr>
                <p:txBody>
                  <a:bodyPr anchor="ctr"/>
                  <a:lstStyle/>
                  <a:p>
                    <a:pPr algn="ctr"/>
                    <a:endParaRPr/>
                  </a:p>
                </p:txBody>
              </p:sp>
              <p:sp>
                <p:nvSpPr>
                  <p:cNvPr id="124" name="iṩļîḓe">
                    <a:extLst>
                      <a:ext uri="{FF2B5EF4-FFF2-40B4-BE49-F238E27FC236}">
                        <a16:creationId xmlns:a16="http://schemas.microsoft.com/office/drawing/2014/main" id="{D0F3732F-C90D-418B-9B84-7F925299D7B5}"/>
                      </a:ext>
                    </a:extLst>
                  </p:cNvPr>
                  <p:cNvSpPr/>
                  <p:nvPr/>
                </p:nvSpPr>
                <p:spPr bwMode="auto">
                  <a:xfrm>
                    <a:off x="4609814" y="5043113"/>
                    <a:ext cx="158655" cy="220529"/>
                  </a:xfrm>
                  <a:custGeom>
                    <a:avLst/>
                    <a:gdLst>
                      <a:gd name="T0" fmla="*/ 42 w 42"/>
                      <a:gd name="T1" fmla="*/ 1 h 59"/>
                      <a:gd name="T2" fmla="*/ 41 w 42"/>
                      <a:gd name="T3" fmla="*/ 3 h 59"/>
                      <a:gd name="T4" fmla="*/ 2 w 42"/>
                      <a:gd name="T5" fmla="*/ 59 h 59"/>
                      <a:gd name="T6" fmla="*/ 0 w 42"/>
                      <a:gd name="T7" fmla="*/ 58 h 59"/>
                      <a:gd name="T8" fmla="*/ 39 w 42"/>
                      <a:gd name="T9" fmla="*/ 2 h 59"/>
                      <a:gd name="T10" fmla="*/ 40 w 42"/>
                      <a:gd name="T11" fmla="*/ 0 h 59"/>
                      <a:gd name="T12" fmla="*/ 42 w 42"/>
                      <a:gd name="T13" fmla="*/ 1 h 59"/>
                    </a:gdLst>
                    <a:ahLst/>
                    <a:cxnLst>
                      <a:cxn ang="0">
                        <a:pos x="T0" y="T1"/>
                      </a:cxn>
                      <a:cxn ang="0">
                        <a:pos x="T2" y="T3"/>
                      </a:cxn>
                      <a:cxn ang="0">
                        <a:pos x="T4" y="T5"/>
                      </a:cxn>
                      <a:cxn ang="0">
                        <a:pos x="T6" y="T7"/>
                      </a:cxn>
                      <a:cxn ang="0">
                        <a:pos x="T8" y="T9"/>
                      </a:cxn>
                      <a:cxn ang="0">
                        <a:pos x="T10" y="T11"/>
                      </a:cxn>
                      <a:cxn ang="0">
                        <a:pos x="T12" y="T13"/>
                      </a:cxn>
                    </a:cxnLst>
                    <a:rect l="0" t="0" r="r" b="b"/>
                    <a:pathLst>
                      <a:path w="42" h="59">
                        <a:moveTo>
                          <a:pt x="42" y="1"/>
                        </a:moveTo>
                        <a:cubicBezTo>
                          <a:pt x="41" y="3"/>
                          <a:pt x="41" y="3"/>
                          <a:pt x="41" y="3"/>
                        </a:cubicBezTo>
                        <a:cubicBezTo>
                          <a:pt x="2" y="59"/>
                          <a:pt x="2" y="59"/>
                          <a:pt x="2" y="59"/>
                        </a:cubicBezTo>
                        <a:cubicBezTo>
                          <a:pt x="0" y="58"/>
                          <a:pt x="0" y="58"/>
                          <a:pt x="0" y="58"/>
                        </a:cubicBezTo>
                        <a:cubicBezTo>
                          <a:pt x="39" y="2"/>
                          <a:pt x="39" y="2"/>
                          <a:pt x="39" y="2"/>
                        </a:cubicBezTo>
                        <a:cubicBezTo>
                          <a:pt x="40" y="0"/>
                          <a:pt x="40" y="0"/>
                          <a:pt x="40" y="0"/>
                        </a:cubicBezTo>
                        <a:cubicBezTo>
                          <a:pt x="41" y="1"/>
                          <a:pt x="41" y="1"/>
                          <a:pt x="42" y="1"/>
                        </a:cubicBezTo>
                        <a:close/>
                      </a:path>
                    </a:pathLst>
                  </a:custGeom>
                  <a:solidFill>
                    <a:schemeClr val="bg1">
                      <a:lumMod val="85000"/>
                    </a:schemeClr>
                  </a:solidFill>
                  <a:ln>
                    <a:noFill/>
                  </a:ln>
                  <a:extLst/>
                </p:spPr>
                <p:txBody>
                  <a:bodyPr anchor="ctr"/>
                  <a:lstStyle/>
                  <a:p>
                    <a:pPr algn="ctr"/>
                    <a:endParaRPr/>
                  </a:p>
                </p:txBody>
              </p:sp>
              <p:sp>
                <p:nvSpPr>
                  <p:cNvPr id="125" name="íśļíḑê">
                    <a:extLst>
                      <a:ext uri="{FF2B5EF4-FFF2-40B4-BE49-F238E27FC236}">
                        <a16:creationId xmlns:a16="http://schemas.microsoft.com/office/drawing/2014/main" id="{7BCB6E94-81A1-4012-8535-4EBF8EA1143E}"/>
                      </a:ext>
                    </a:extLst>
                  </p:cNvPr>
                  <p:cNvSpPr/>
                  <p:nvPr/>
                </p:nvSpPr>
                <p:spPr bwMode="auto">
                  <a:xfrm>
                    <a:off x="4632026" y="5060565"/>
                    <a:ext cx="158655" cy="218943"/>
                  </a:xfrm>
                  <a:custGeom>
                    <a:avLst/>
                    <a:gdLst>
                      <a:gd name="T0" fmla="*/ 42 w 42"/>
                      <a:gd name="T1" fmla="*/ 2 h 58"/>
                      <a:gd name="T2" fmla="*/ 41 w 42"/>
                      <a:gd name="T3" fmla="*/ 4 h 58"/>
                      <a:gd name="T4" fmla="*/ 2 w 42"/>
                      <a:gd name="T5" fmla="*/ 58 h 58"/>
                      <a:gd name="T6" fmla="*/ 0 w 42"/>
                      <a:gd name="T7" fmla="*/ 57 h 58"/>
                      <a:gd name="T8" fmla="*/ 40 w 42"/>
                      <a:gd name="T9" fmla="*/ 2 h 58"/>
                      <a:gd name="T10" fmla="*/ 41 w 42"/>
                      <a:gd name="T11" fmla="*/ 0 h 58"/>
                      <a:gd name="T12" fmla="*/ 42 w 42"/>
                      <a:gd name="T13" fmla="*/ 2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2" y="2"/>
                        </a:moveTo>
                        <a:cubicBezTo>
                          <a:pt x="41" y="4"/>
                          <a:pt x="41" y="4"/>
                          <a:pt x="41" y="4"/>
                        </a:cubicBezTo>
                        <a:cubicBezTo>
                          <a:pt x="2" y="58"/>
                          <a:pt x="2" y="58"/>
                          <a:pt x="2" y="58"/>
                        </a:cubicBezTo>
                        <a:cubicBezTo>
                          <a:pt x="0" y="57"/>
                          <a:pt x="0" y="57"/>
                          <a:pt x="0" y="57"/>
                        </a:cubicBezTo>
                        <a:cubicBezTo>
                          <a:pt x="40" y="2"/>
                          <a:pt x="40" y="2"/>
                          <a:pt x="40" y="2"/>
                        </a:cubicBezTo>
                        <a:cubicBezTo>
                          <a:pt x="41" y="0"/>
                          <a:pt x="41" y="0"/>
                          <a:pt x="41" y="0"/>
                        </a:cubicBezTo>
                        <a:cubicBezTo>
                          <a:pt x="41" y="1"/>
                          <a:pt x="42" y="1"/>
                          <a:pt x="42" y="2"/>
                        </a:cubicBezTo>
                        <a:close/>
                      </a:path>
                    </a:pathLst>
                  </a:custGeom>
                  <a:solidFill>
                    <a:schemeClr val="bg1">
                      <a:lumMod val="85000"/>
                    </a:schemeClr>
                  </a:solidFill>
                  <a:ln>
                    <a:noFill/>
                  </a:ln>
                  <a:extLst/>
                </p:spPr>
                <p:txBody>
                  <a:bodyPr anchor="ctr"/>
                  <a:lstStyle/>
                  <a:p>
                    <a:pPr algn="ctr"/>
                    <a:endParaRPr/>
                  </a:p>
                </p:txBody>
              </p:sp>
              <p:sp>
                <p:nvSpPr>
                  <p:cNvPr id="126" name="iṥ1îdè">
                    <a:extLst>
                      <a:ext uri="{FF2B5EF4-FFF2-40B4-BE49-F238E27FC236}">
                        <a16:creationId xmlns:a16="http://schemas.microsoft.com/office/drawing/2014/main" id="{BE15871B-976C-48E7-AF4D-32443BABB5B2}"/>
                      </a:ext>
                    </a:extLst>
                  </p:cNvPr>
                  <p:cNvSpPr/>
                  <p:nvPr/>
                </p:nvSpPr>
                <p:spPr bwMode="auto">
                  <a:xfrm>
                    <a:off x="4560631" y="5230325"/>
                    <a:ext cx="98366" cy="71394"/>
                  </a:xfrm>
                  <a:custGeom>
                    <a:avLst/>
                    <a:gdLst>
                      <a:gd name="T0" fmla="*/ 26 w 26"/>
                      <a:gd name="T1" fmla="*/ 17 h 19"/>
                      <a:gd name="T2" fmla="*/ 22 w 26"/>
                      <a:gd name="T3" fmla="*/ 19 h 19"/>
                      <a:gd name="T4" fmla="*/ 0 w 26"/>
                      <a:gd name="T5" fmla="*/ 4 h 19"/>
                      <a:gd name="T6" fmla="*/ 1 w 26"/>
                      <a:gd name="T7" fmla="*/ 0 h 19"/>
                      <a:gd name="T8" fmla="*/ 26 w 26"/>
                      <a:gd name="T9" fmla="*/ 17 h 19"/>
                    </a:gdLst>
                    <a:ahLst/>
                    <a:cxnLst>
                      <a:cxn ang="0">
                        <a:pos x="T0" y="T1"/>
                      </a:cxn>
                      <a:cxn ang="0">
                        <a:pos x="T2" y="T3"/>
                      </a:cxn>
                      <a:cxn ang="0">
                        <a:pos x="T4" y="T5"/>
                      </a:cxn>
                      <a:cxn ang="0">
                        <a:pos x="T6" y="T7"/>
                      </a:cxn>
                      <a:cxn ang="0">
                        <a:pos x="T8" y="T9"/>
                      </a:cxn>
                    </a:cxnLst>
                    <a:rect l="0" t="0" r="r" b="b"/>
                    <a:pathLst>
                      <a:path w="26" h="19">
                        <a:moveTo>
                          <a:pt x="26" y="17"/>
                        </a:moveTo>
                        <a:cubicBezTo>
                          <a:pt x="22" y="19"/>
                          <a:pt x="22" y="19"/>
                          <a:pt x="22" y="19"/>
                        </a:cubicBezTo>
                        <a:cubicBezTo>
                          <a:pt x="15" y="5"/>
                          <a:pt x="0" y="4"/>
                          <a:pt x="0" y="4"/>
                        </a:cubicBezTo>
                        <a:cubicBezTo>
                          <a:pt x="1" y="0"/>
                          <a:pt x="1" y="0"/>
                          <a:pt x="1" y="0"/>
                        </a:cubicBezTo>
                        <a:cubicBezTo>
                          <a:pt x="1" y="0"/>
                          <a:pt x="17" y="2"/>
                          <a:pt x="26" y="17"/>
                        </a:cubicBezTo>
                        <a:close/>
                      </a:path>
                    </a:pathLst>
                  </a:custGeom>
                  <a:solidFill>
                    <a:schemeClr val="bg1">
                      <a:lumMod val="85000"/>
                    </a:schemeClr>
                  </a:solidFill>
                  <a:ln>
                    <a:noFill/>
                  </a:ln>
                  <a:extLst/>
                </p:spPr>
                <p:txBody>
                  <a:bodyPr anchor="ctr"/>
                  <a:lstStyle/>
                  <a:p>
                    <a:pPr algn="ctr"/>
                    <a:endParaRPr/>
                  </a:p>
                </p:txBody>
              </p:sp>
              <p:sp>
                <p:nvSpPr>
                  <p:cNvPr id="127" name="îSļîḑè">
                    <a:extLst>
                      <a:ext uri="{FF2B5EF4-FFF2-40B4-BE49-F238E27FC236}">
                        <a16:creationId xmlns:a16="http://schemas.microsoft.com/office/drawing/2014/main" id="{80EAC980-FF8A-495F-90D4-8F828A3DCD94}"/>
                      </a:ext>
                    </a:extLst>
                  </p:cNvPr>
                  <p:cNvSpPr/>
                  <p:nvPr/>
                </p:nvSpPr>
                <p:spPr bwMode="auto">
                  <a:xfrm>
                    <a:off x="4549526" y="5298547"/>
                    <a:ext cx="41250" cy="33317"/>
                  </a:xfrm>
                  <a:custGeom>
                    <a:avLst/>
                    <a:gdLst>
                      <a:gd name="T0" fmla="*/ 11 w 11"/>
                      <a:gd name="T1" fmla="*/ 8 h 9"/>
                      <a:gd name="T2" fmla="*/ 8 w 11"/>
                      <a:gd name="T3" fmla="*/ 9 h 9"/>
                      <a:gd name="T4" fmla="*/ 0 w 11"/>
                      <a:gd name="T5" fmla="*/ 3 h 9"/>
                      <a:gd name="T6" fmla="*/ 1 w 11"/>
                      <a:gd name="T7" fmla="*/ 0 h 9"/>
                      <a:gd name="T8" fmla="*/ 11 w 11"/>
                      <a:gd name="T9" fmla="*/ 8 h 9"/>
                    </a:gdLst>
                    <a:ahLst/>
                    <a:cxnLst>
                      <a:cxn ang="0">
                        <a:pos x="T0" y="T1"/>
                      </a:cxn>
                      <a:cxn ang="0">
                        <a:pos x="T2" y="T3"/>
                      </a:cxn>
                      <a:cxn ang="0">
                        <a:pos x="T4" y="T5"/>
                      </a:cxn>
                      <a:cxn ang="0">
                        <a:pos x="T6" y="T7"/>
                      </a:cxn>
                      <a:cxn ang="0">
                        <a:pos x="T8" y="T9"/>
                      </a:cxn>
                    </a:cxnLst>
                    <a:rect l="0" t="0" r="r" b="b"/>
                    <a:pathLst>
                      <a:path w="11" h="9">
                        <a:moveTo>
                          <a:pt x="11" y="8"/>
                        </a:moveTo>
                        <a:cubicBezTo>
                          <a:pt x="8" y="9"/>
                          <a:pt x="8" y="9"/>
                          <a:pt x="8" y="9"/>
                        </a:cubicBezTo>
                        <a:cubicBezTo>
                          <a:pt x="5" y="5"/>
                          <a:pt x="0" y="3"/>
                          <a:pt x="0" y="3"/>
                        </a:cubicBezTo>
                        <a:cubicBezTo>
                          <a:pt x="1" y="0"/>
                          <a:pt x="1" y="0"/>
                          <a:pt x="1" y="0"/>
                        </a:cubicBezTo>
                        <a:cubicBezTo>
                          <a:pt x="2" y="0"/>
                          <a:pt x="8" y="2"/>
                          <a:pt x="11" y="8"/>
                        </a:cubicBezTo>
                        <a:close/>
                      </a:path>
                    </a:pathLst>
                  </a:custGeom>
                  <a:solidFill>
                    <a:schemeClr val="bg1">
                      <a:lumMod val="85000"/>
                    </a:schemeClr>
                  </a:solidFill>
                  <a:ln>
                    <a:noFill/>
                  </a:ln>
                  <a:extLst/>
                </p:spPr>
                <p:txBody>
                  <a:bodyPr anchor="ctr"/>
                  <a:lstStyle/>
                  <a:p>
                    <a:pPr algn="ctr"/>
                    <a:endParaRPr/>
                  </a:p>
                </p:txBody>
              </p:sp>
              <p:sp>
                <p:nvSpPr>
                  <p:cNvPr id="128" name="íṧḷídê">
                    <a:extLst>
                      <a:ext uri="{FF2B5EF4-FFF2-40B4-BE49-F238E27FC236}">
                        <a16:creationId xmlns:a16="http://schemas.microsoft.com/office/drawing/2014/main" id="{846796ED-BCD6-4DA5-A386-E862E9AF3A63}"/>
                      </a:ext>
                    </a:extLst>
                  </p:cNvPr>
                  <p:cNvSpPr/>
                  <p:nvPr/>
                </p:nvSpPr>
                <p:spPr bwMode="auto">
                  <a:xfrm>
                    <a:off x="4703420" y="4960612"/>
                    <a:ext cx="150723" cy="138029"/>
                  </a:xfrm>
                  <a:custGeom>
                    <a:avLst/>
                    <a:gdLst>
                      <a:gd name="T0" fmla="*/ 15 w 40"/>
                      <a:gd name="T1" fmla="*/ 22 h 37"/>
                      <a:gd name="T2" fmla="*/ 10 w 40"/>
                      <a:gd name="T3" fmla="*/ 20 h 37"/>
                      <a:gd name="T4" fmla="*/ 4 w 40"/>
                      <a:gd name="T5" fmla="*/ 19 h 37"/>
                      <a:gd name="T6" fmla="*/ 3 w 40"/>
                      <a:gd name="T7" fmla="*/ 20 h 37"/>
                      <a:gd name="T8" fmla="*/ 9 w 40"/>
                      <a:gd name="T9" fmla="*/ 22 h 37"/>
                      <a:gd name="T10" fmla="*/ 14 w 40"/>
                      <a:gd name="T11" fmla="*/ 24 h 37"/>
                      <a:gd name="T12" fmla="*/ 21 w 40"/>
                      <a:gd name="T13" fmla="*/ 29 h 37"/>
                      <a:gd name="T14" fmla="*/ 17 w 40"/>
                      <a:gd name="T15" fmla="*/ 23 h 37"/>
                      <a:gd name="T16" fmla="*/ 15 w 40"/>
                      <a:gd name="T17" fmla="*/ 22 h 37"/>
                      <a:gd name="T18" fmla="*/ 10 w 40"/>
                      <a:gd name="T19" fmla="*/ 20 h 37"/>
                      <a:gd name="T20" fmla="*/ 4 w 40"/>
                      <a:gd name="T21" fmla="*/ 19 h 37"/>
                      <a:gd name="T22" fmla="*/ 3 w 40"/>
                      <a:gd name="T23" fmla="*/ 20 h 37"/>
                      <a:gd name="T24" fmla="*/ 9 w 40"/>
                      <a:gd name="T25" fmla="*/ 22 h 37"/>
                      <a:gd name="T26" fmla="*/ 14 w 40"/>
                      <a:gd name="T27" fmla="*/ 24 h 37"/>
                      <a:gd name="T28" fmla="*/ 21 w 40"/>
                      <a:gd name="T29" fmla="*/ 29 h 37"/>
                      <a:gd name="T30" fmla="*/ 17 w 40"/>
                      <a:gd name="T31" fmla="*/ 23 h 37"/>
                      <a:gd name="T32" fmla="*/ 29 w 40"/>
                      <a:gd name="T33" fmla="*/ 2 h 37"/>
                      <a:gd name="T34" fmla="*/ 15 w 40"/>
                      <a:gd name="T35" fmla="*/ 1 h 37"/>
                      <a:gd name="T36" fmla="*/ 11 w 40"/>
                      <a:gd name="T37" fmla="*/ 5 h 37"/>
                      <a:gd name="T38" fmla="*/ 2 w 40"/>
                      <a:gd name="T39" fmla="*/ 20 h 37"/>
                      <a:gd name="T40" fmla="*/ 7 w 40"/>
                      <a:gd name="T41" fmla="*/ 21 h 37"/>
                      <a:gd name="T42" fmla="*/ 13 w 40"/>
                      <a:gd name="T43" fmla="*/ 23 h 37"/>
                      <a:gd name="T44" fmla="*/ 16 w 40"/>
                      <a:gd name="T45" fmla="*/ 25 h 37"/>
                      <a:gd name="T46" fmla="*/ 22 w 40"/>
                      <a:gd name="T47" fmla="*/ 31 h 37"/>
                      <a:gd name="T48" fmla="*/ 24 w 40"/>
                      <a:gd name="T49" fmla="*/ 35 h 37"/>
                      <a:gd name="T50" fmla="*/ 30 w 40"/>
                      <a:gd name="T51" fmla="*/ 31 h 37"/>
                      <a:gd name="T52" fmla="*/ 26 w 40"/>
                      <a:gd name="T53" fmla="*/ 33 h 37"/>
                      <a:gd name="T54" fmla="*/ 22 w 40"/>
                      <a:gd name="T55" fmla="*/ 27 h 37"/>
                      <a:gd name="T56" fmla="*/ 15 w 40"/>
                      <a:gd name="T57" fmla="*/ 22 h 37"/>
                      <a:gd name="T58" fmla="*/ 10 w 40"/>
                      <a:gd name="T59" fmla="*/ 20 h 37"/>
                      <a:gd name="T60" fmla="*/ 4 w 40"/>
                      <a:gd name="T61" fmla="*/ 19 h 37"/>
                      <a:gd name="T62" fmla="*/ 13 w 40"/>
                      <a:gd name="T63" fmla="*/ 6 h 37"/>
                      <a:gd name="T64" fmla="*/ 28 w 40"/>
                      <a:gd name="T65" fmla="*/ 4 h 37"/>
                      <a:gd name="T66" fmla="*/ 37 w 40"/>
                      <a:gd name="T67" fmla="*/ 17 h 37"/>
                      <a:gd name="T68" fmla="*/ 17 w 40"/>
                      <a:gd name="T69" fmla="*/ 23 h 37"/>
                      <a:gd name="T70" fmla="*/ 13 w 40"/>
                      <a:gd name="T71" fmla="*/ 22 h 37"/>
                      <a:gd name="T72" fmla="*/ 8 w 40"/>
                      <a:gd name="T73" fmla="*/ 20 h 37"/>
                      <a:gd name="T74" fmla="*/ 4 w 40"/>
                      <a:gd name="T75" fmla="*/ 19 h 37"/>
                      <a:gd name="T76" fmla="*/ 7 w 40"/>
                      <a:gd name="T77" fmla="*/ 21 h 37"/>
                      <a:gd name="T78" fmla="*/ 13 w 40"/>
                      <a:gd name="T79" fmla="*/ 23 h 37"/>
                      <a:gd name="T80" fmla="*/ 16 w 40"/>
                      <a:gd name="T81" fmla="*/ 25 h 37"/>
                      <a:gd name="T82" fmla="*/ 22 w 40"/>
                      <a:gd name="T83" fmla="*/ 27 h 37"/>
                      <a:gd name="T84" fmla="*/ 17 w 40"/>
                      <a:gd name="T85" fmla="*/ 23 h 37"/>
                      <a:gd name="T86" fmla="*/ 13 w 40"/>
                      <a:gd name="T87" fmla="*/ 22 h 37"/>
                      <a:gd name="T88" fmla="*/ 8 w 40"/>
                      <a:gd name="T89" fmla="*/ 20 h 37"/>
                      <a:gd name="T90" fmla="*/ 4 w 40"/>
                      <a:gd name="T91" fmla="*/ 19 h 37"/>
                      <a:gd name="T92" fmla="*/ 7 w 40"/>
                      <a:gd name="T93" fmla="*/ 21 h 37"/>
                      <a:gd name="T94" fmla="*/ 13 w 40"/>
                      <a:gd name="T95" fmla="*/ 23 h 37"/>
                      <a:gd name="T96" fmla="*/ 16 w 40"/>
                      <a:gd name="T97" fmla="*/ 25 h 37"/>
                      <a:gd name="T98" fmla="*/ 22 w 40"/>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7">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40" y="15"/>
                        </a:moveTo>
                        <a:cubicBezTo>
                          <a:pt x="40" y="15"/>
                          <a:pt x="37" y="6"/>
                          <a:pt x="29" y="2"/>
                        </a:cubicBezTo>
                        <a:cubicBezTo>
                          <a:pt x="25" y="0"/>
                          <a:pt x="20" y="0"/>
                          <a:pt x="15" y="0"/>
                        </a:cubicBezTo>
                        <a:cubicBezTo>
                          <a:pt x="15" y="1"/>
                          <a:pt x="15" y="1"/>
                          <a:pt x="15" y="1"/>
                        </a:cubicBezTo>
                        <a:cubicBezTo>
                          <a:pt x="11" y="5"/>
                          <a:pt x="11" y="5"/>
                          <a:pt x="11" y="5"/>
                        </a:cubicBezTo>
                        <a:cubicBezTo>
                          <a:pt x="11" y="5"/>
                          <a:pt x="11" y="5"/>
                          <a:pt x="11" y="5"/>
                        </a:cubicBezTo>
                        <a:cubicBezTo>
                          <a:pt x="0" y="20"/>
                          <a:pt x="0" y="20"/>
                          <a:pt x="0" y="20"/>
                        </a:cubicBezTo>
                        <a:cubicBezTo>
                          <a:pt x="2" y="20"/>
                          <a:pt x="2" y="20"/>
                          <a:pt x="2" y="20"/>
                        </a:cubicBezTo>
                        <a:cubicBezTo>
                          <a:pt x="2" y="20"/>
                          <a:pt x="2"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1" y="29"/>
                          <a:pt x="22" y="30"/>
                          <a:pt x="22" y="31"/>
                        </a:cubicBezTo>
                        <a:cubicBezTo>
                          <a:pt x="23" y="32"/>
                          <a:pt x="24" y="33"/>
                          <a:pt x="24" y="35"/>
                        </a:cubicBezTo>
                        <a:cubicBezTo>
                          <a:pt x="24" y="35"/>
                          <a:pt x="24" y="35"/>
                          <a:pt x="24" y="35"/>
                        </a:cubicBezTo>
                        <a:cubicBezTo>
                          <a:pt x="25" y="37"/>
                          <a:pt x="25" y="37"/>
                          <a:pt x="25" y="37"/>
                        </a:cubicBezTo>
                        <a:cubicBezTo>
                          <a:pt x="30" y="31"/>
                          <a:pt x="30" y="31"/>
                          <a:pt x="30" y="31"/>
                        </a:cubicBezTo>
                        <a:cubicBezTo>
                          <a:pt x="40" y="15"/>
                          <a:pt x="40" y="15"/>
                          <a:pt x="40" y="15"/>
                        </a:cubicBezTo>
                        <a:close/>
                        <a:moveTo>
                          <a:pt x="26" y="33"/>
                        </a:moveTo>
                        <a:cubicBezTo>
                          <a:pt x="25" y="31"/>
                          <a:pt x="24" y="30"/>
                          <a:pt x="23" y="29"/>
                        </a:cubicBezTo>
                        <a:cubicBezTo>
                          <a:pt x="23" y="28"/>
                          <a:pt x="22" y="28"/>
                          <a:pt x="22" y="27"/>
                        </a:cubicBezTo>
                        <a:cubicBezTo>
                          <a:pt x="20" y="26"/>
                          <a:pt x="19" y="25"/>
                          <a:pt x="17" y="23"/>
                        </a:cubicBez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13" y="6"/>
                          <a:pt x="13" y="6"/>
                          <a:pt x="13" y="6"/>
                        </a:cubicBezTo>
                        <a:cubicBezTo>
                          <a:pt x="16" y="2"/>
                          <a:pt x="16" y="2"/>
                          <a:pt x="16" y="2"/>
                        </a:cubicBezTo>
                        <a:cubicBezTo>
                          <a:pt x="20" y="2"/>
                          <a:pt x="24" y="2"/>
                          <a:pt x="28" y="4"/>
                        </a:cubicBezTo>
                        <a:cubicBezTo>
                          <a:pt x="35" y="7"/>
                          <a:pt x="38" y="13"/>
                          <a:pt x="38" y="15"/>
                        </a:cubicBezTo>
                        <a:cubicBezTo>
                          <a:pt x="37" y="17"/>
                          <a:pt x="37" y="17"/>
                          <a:pt x="37" y="17"/>
                        </a:cubicBezTo>
                        <a:lnTo>
                          <a:pt x="26" y="33"/>
                        </a:ln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path>
                    </a:pathLst>
                  </a:custGeom>
                  <a:solidFill>
                    <a:schemeClr val="bg1">
                      <a:lumMod val="85000"/>
                    </a:schemeClr>
                  </a:solidFill>
                  <a:ln>
                    <a:noFill/>
                  </a:ln>
                  <a:extLst/>
                </p:spPr>
                <p:txBody>
                  <a:bodyPr anchor="ctr"/>
                  <a:lstStyle/>
                  <a:p>
                    <a:pPr algn="ctr"/>
                    <a:endParaRPr/>
                  </a:p>
                </p:txBody>
              </p:sp>
            </p:grpSp>
            <p:grpSp>
              <p:nvGrpSpPr>
                <p:cNvPr id="39" name="îŝļíḍè">
                  <a:extLst>
                    <a:ext uri="{FF2B5EF4-FFF2-40B4-BE49-F238E27FC236}">
                      <a16:creationId xmlns:a16="http://schemas.microsoft.com/office/drawing/2014/main" id="{2421E743-200E-4AE7-833B-1EFD3D638F07}"/>
                    </a:ext>
                  </a:extLst>
                </p:cNvPr>
                <p:cNvGrpSpPr/>
                <p:nvPr/>
              </p:nvGrpSpPr>
              <p:grpSpPr>
                <a:xfrm>
                  <a:off x="1416748" y="2456247"/>
                  <a:ext cx="312549" cy="442646"/>
                  <a:chOff x="5698186" y="1950933"/>
                  <a:chExt cx="312549" cy="442646"/>
                </a:xfrm>
              </p:grpSpPr>
              <p:sp>
                <p:nvSpPr>
                  <p:cNvPr id="119" name="îṣľide">
                    <a:extLst>
                      <a:ext uri="{FF2B5EF4-FFF2-40B4-BE49-F238E27FC236}">
                        <a16:creationId xmlns:a16="http://schemas.microsoft.com/office/drawing/2014/main" id="{B4DF4A38-F61B-40D1-93CB-FCBB5A0D3DD5}"/>
                      </a:ext>
                    </a:extLst>
                  </p:cNvPr>
                  <p:cNvSpPr/>
                  <p:nvPr/>
                </p:nvSpPr>
                <p:spPr bwMode="auto">
                  <a:xfrm>
                    <a:off x="5702945" y="1950933"/>
                    <a:ext cx="307790" cy="442646"/>
                  </a:xfrm>
                  <a:custGeom>
                    <a:avLst/>
                    <a:gdLst>
                      <a:gd name="T0" fmla="*/ 82 w 82"/>
                      <a:gd name="T1" fmla="*/ 118 h 118"/>
                      <a:gd name="T2" fmla="*/ 29 w 82"/>
                      <a:gd name="T3" fmla="*/ 116 h 118"/>
                      <a:gd name="T4" fmla="*/ 47 w 82"/>
                      <a:gd name="T5" fmla="*/ 96 h 118"/>
                      <a:gd name="T6" fmla="*/ 30 w 82"/>
                      <a:gd name="T7" fmla="*/ 1 h 118"/>
                      <a:gd name="T8" fmla="*/ 31 w 82"/>
                      <a:gd name="T9" fmla="*/ 0 h 118"/>
                      <a:gd name="T10" fmla="*/ 59 w 82"/>
                      <a:gd name="T11" fmla="*/ 18 h 118"/>
                      <a:gd name="T12" fmla="*/ 58 w 82"/>
                      <a:gd name="T13" fmla="*/ 20 h 118"/>
                      <a:gd name="T14" fmla="*/ 60 w 82"/>
                      <a:gd name="T15" fmla="*/ 86 h 118"/>
                      <a:gd name="T16" fmla="*/ 79 w 82"/>
                      <a:gd name="T17" fmla="*/ 70 h 118"/>
                      <a:gd name="T18" fmla="*/ 82 w 82"/>
                      <a:gd name="T19" fmla="*/ 118 h 118"/>
                      <a:gd name="T20" fmla="*/ 36 w 82"/>
                      <a:gd name="T21" fmla="*/ 113 h 118"/>
                      <a:gd name="T22" fmla="*/ 79 w 82"/>
                      <a:gd name="T23" fmla="*/ 115 h 118"/>
                      <a:gd name="T24" fmla="*/ 76 w 82"/>
                      <a:gd name="T25" fmla="*/ 76 h 118"/>
                      <a:gd name="T26" fmla="*/ 59 w 82"/>
                      <a:gd name="T27" fmla="*/ 90 h 118"/>
                      <a:gd name="T28" fmla="*/ 59 w 82"/>
                      <a:gd name="T29" fmla="*/ 89 h 118"/>
                      <a:gd name="T30" fmla="*/ 55 w 82"/>
                      <a:gd name="T31" fmla="*/ 19 h 118"/>
                      <a:gd name="T32" fmla="*/ 32 w 82"/>
                      <a:gd name="T33" fmla="*/ 4 h 118"/>
                      <a:gd name="T34" fmla="*/ 50 w 82"/>
                      <a:gd name="T35" fmla="*/ 95 h 118"/>
                      <a:gd name="T36" fmla="*/ 52 w 82"/>
                      <a:gd name="T37" fmla="*/ 96 h 118"/>
                      <a:gd name="T38" fmla="*/ 36 w 82"/>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8">
                        <a:moveTo>
                          <a:pt x="82" y="118"/>
                        </a:moveTo>
                        <a:cubicBezTo>
                          <a:pt x="29" y="116"/>
                          <a:pt x="29" y="116"/>
                          <a:pt x="29" y="116"/>
                        </a:cubicBezTo>
                        <a:cubicBezTo>
                          <a:pt x="47" y="96"/>
                          <a:pt x="47" y="96"/>
                          <a:pt x="47" y="96"/>
                        </a:cubicBezTo>
                        <a:cubicBezTo>
                          <a:pt x="0" y="62"/>
                          <a:pt x="30" y="2"/>
                          <a:pt x="30" y="1"/>
                        </a:cubicBezTo>
                        <a:cubicBezTo>
                          <a:pt x="31" y="0"/>
                          <a:pt x="31" y="0"/>
                          <a:pt x="31" y="0"/>
                        </a:cubicBezTo>
                        <a:cubicBezTo>
                          <a:pt x="59" y="18"/>
                          <a:pt x="59" y="18"/>
                          <a:pt x="59" y="18"/>
                        </a:cubicBezTo>
                        <a:cubicBezTo>
                          <a:pt x="58" y="20"/>
                          <a:pt x="58" y="20"/>
                          <a:pt x="58" y="20"/>
                        </a:cubicBezTo>
                        <a:cubicBezTo>
                          <a:pt x="34" y="53"/>
                          <a:pt x="55" y="80"/>
                          <a:pt x="60" y="86"/>
                        </a:cubicBezTo>
                        <a:cubicBezTo>
                          <a:pt x="79" y="70"/>
                          <a:pt x="79" y="70"/>
                          <a:pt x="79" y="70"/>
                        </a:cubicBezTo>
                        <a:lnTo>
                          <a:pt x="82" y="118"/>
                        </a:lnTo>
                        <a:close/>
                        <a:moveTo>
                          <a:pt x="36" y="113"/>
                        </a:moveTo>
                        <a:cubicBezTo>
                          <a:pt x="79" y="115"/>
                          <a:pt x="79" y="115"/>
                          <a:pt x="79" y="115"/>
                        </a:cubicBezTo>
                        <a:cubicBezTo>
                          <a:pt x="76" y="76"/>
                          <a:pt x="76" y="76"/>
                          <a:pt x="76" y="76"/>
                        </a:cubicBezTo>
                        <a:cubicBezTo>
                          <a:pt x="59" y="90"/>
                          <a:pt x="59" y="90"/>
                          <a:pt x="59" y="90"/>
                        </a:cubicBezTo>
                        <a:cubicBezTo>
                          <a:pt x="59" y="89"/>
                          <a:pt x="59" y="89"/>
                          <a:pt x="59" y="89"/>
                        </a:cubicBezTo>
                        <a:cubicBezTo>
                          <a:pt x="58" y="88"/>
                          <a:pt x="28" y="58"/>
                          <a:pt x="55" y="19"/>
                        </a:cubicBezTo>
                        <a:cubicBezTo>
                          <a:pt x="32" y="4"/>
                          <a:pt x="32" y="4"/>
                          <a:pt x="32" y="4"/>
                        </a:cubicBezTo>
                        <a:cubicBezTo>
                          <a:pt x="28" y="14"/>
                          <a:pt x="7" y="65"/>
                          <a:pt x="50" y="95"/>
                        </a:cubicBezTo>
                        <a:cubicBezTo>
                          <a:pt x="52" y="96"/>
                          <a:pt x="52" y="96"/>
                          <a:pt x="52" y="96"/>
                        </a:cubicBezTo>
                        <a:lnTo>
                          <a:pt x="36" y="113"/>
                        </a:lnTo>
                        <a:close/>
                      </a:path>
                    </a:pathLst>
                  </a:custGeom>
                  <a:solidFill>
                    <a:schemeClr val="bg1">
                      <a:lumMod val="85000"/>
                    </a:schemeClr>
                  </a:solidFill>
                  <a:ln>
                    <a:noFill/>
                  </a:ln>
                  <a:extLst/>
                </p:spPr>
                <p:txBody>
                  <a:bodyPr anchor="ctr"/>
                  <a:lstStyle/>
                  <a:p>
                    <a:pPr algn="ctr"/>
                    <a:endParaRPr/>
                  </a:p>
                </p:txBody>
              </p:sp>
              <p:sp>
                <p:nvSpPr>
                  <p:cNvPr id="120" name="isliḍé">
                    <a:extLst>
                      <a:ext uri="{FF2B5EF4-FFF2-40B4-BE49-F238E27FC236}">
                        <a16:creationId xmlns:a16="http://schemas.microsoft.com/office/drawing/2014/main" id="{FC7F7EFD-6EFC-4FB0-A487-F016CB992662}"/>
                      </a:ext>
                    </a:extLst>
                  </p:cNvPr>
                  <p:cNvSpPr/>
                  <p:nvPr/>
                </p:nvSpPr>
                <p:spPr bwMode="auto">
                  <a:xfrm>
                    <a:off x="5698186" y="1954106"/>
                    <a:ext cx="199905" cy="431541"/>
                  </a:xfrm>
                  <a:custGeom>
                    <a:avLst/>
                    <a:gdLst>
                      <a:gd name="T0" fmla="*/ 34 w 53"/>
                      <a:gd name="T1" fmla="*/ 115 h 115"/>
                      <a:gd name="T2" fmla="*/ 22 w 53"/>
                      <a:gd name="T3" fmla="*/ 113 h 115"/>
                      <a:gd name="T4" fmla="*/ 37 w 53"/>
                      <a:gd name="T5" fmla="*/ 96 h 115"/>
                      <a:gd name="T6" fmla="*/ 20 w 53"/>
                      <a:gd name="T7" fmla="*/ 10 h 115"/>
                      <a:gd name="T8" fmla="*/ 21 w 53"/>
                      <a:gd name="T9" fmla="*/ 10 h 115"/>
                      <a:gd name="T10" fmla="*/ 31 w 53"/>
                      <a:gd name="T11" fmla="*/ 0 h 115"/>
                      <a:gd name="T12" fmla="*/ 33 w 53"/>
                      <a:gd name="T13" fmla="*/ 2 h 115"/>
                      <a:gd name="T14" fmla="*/ 23 w 53"/>
                      <a:gd name="T15" fmla="*/ 12 h 115"/>
                      <a:gd name="T16" fmla="*/ 40 w 53"/>
                      <a:gd name="T17" fmla="*/ 94 h 115"/>
                      <a:gd name="T18" fmla="*/ 53 w 53"/>
                      <a:gd name="T19" fmla="*/ 94 h 115"/>
                      <a:gd name="T20" fmla="*/ 34 w 53"/>
                      <a:gd name="T21" fmla="*/ 115 h 115"/>
                      <a:gd name="T22" fmla="*/ 28 w 53"/>
                      <a:gd name="T23" fmla="*/ 111 h 115"/>
                      <a:gd name="T24" fmla="*/ 33 w 53"/>
                      <a:gd name="T25" fmla="*/ 112 h 115"/>
                      <a:gd name="T26" fmla="*/ 46 w 53"/>
                      <a:gd name="T27" fmla="*/ 97 h 115"/>
                      <a:gd name="T28" fmla="*/ 40 w 53"/>
                      <a:gd name="T29" fmla="*/ 97 h 115"/>
                      <a:gd name="T30" fmla="*/ 28 w 53"/>
                      <a:gd name="T31"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115">
                        <a:moveTo>
                          <a:pt x="34" y="115"/>
                        </a:moveTo>
                        <a:cubicBezTo>
                          <a:pt x="22" y="113"/>
                          <a:pt x="22" y="113"/>
                          <a:pt x="22" y="113"/>
                        </a:cubicBezTo>
                        <a:cubicBezTo>
                          <a:pt x="37" y="96"/>
                          <a:pt x="37" y="96"/>
                          <a:pt x="37" y="96"/>
                        </a:cubicBezTo>
                        <a:cubicBezTo>
                          <a:pt x="30" y="90"/>
                          <a:pt x="0" y="59"/>
                          <a:pt x="20" y="10"/>
                        </a:cubicBezTo>
                        <a:cubicBezTo>
                          <a:pt x="21" y="10"/>
                          <a:pt x="21" y="10"/>
                          <a:pt x="21" y="10"/>
                        </a:cubicBezTo>
                        <a:cubicBezTo>
                          <a:pt x="31" y="0"/>
                          <a:pt x="31" y="0"/>
                          <a:pt x="31" y="0"/>
                        </a:cubicBezTo>
                        <a:cubicBezTo>
                          <a:pt x="33" y="2"/>
                          <a:pt x="33" y="2"/>
                          <a:pt x="33" y="2"/>
                        </a:cubicBezTo>
                        <a:cubicBezTo>
                          <a:pt x="23" y="12"/>
                          <a:pt x="23" y="12"/>
                          <a:pt x="23" y="12"/>
                        </a:cubicBezTo>
                        <a:cubicBezTo>
                          <a:pt x="3" y="61"/>
                          <a:pt x="36" y="91"/>
                          <a:pt x="40" y="94"/>
                        </a:cubicBezTo>
                        <a:cubicBezTo>
                          <a:pt x="53" y="94"/>
                          <a:pt x="53" y="94"/>
                          <a:pt x="53" y="94"/>
                        </a:cubicBezTo>
                        <a:lnTo>
                          <a:pt x="34" y="115"/>
                        </a:lnTo>
                        <a:close/>
                        <a:moveTo>
                          <a:pt x="28" y="111"/>
                        </a:moveTo>
                        <a:cubicBezTo>
                          <a:pt x="33" y="112"/>
                          <a:pt x="33" y="112"/>
                          <a:pt x="33" y="112"/>
                        </a:cubicBezTo>
                        <a:cubicBezTo>
                          <a:pt x="46" y="97"/>
                          <a:pt x="46" y="97"/>
                          <a:pt x="46" y="97"/>
                        </a:cubicBezTo>
                        <a:cubicBezTo>
                          <a:pt x="40" y="97"/>
                          <a:pt x="40" y="97"/>
                          <a:pt x="40" y="97"/>
                        </a:cubicBezTo>
                        <a:lnTo>
                          <a:pt x="28" y="111"/>
                        </a:lnTo>
                        <a:close/>
                      </a:path>
                    </a:pathLst>
                  </a:custGeom>
                  <a:solidFill>
                    <a:schemeClr val="bg1">
                      <a:lumMod val="85000"/>
                    </a:schemeClr>
                  </a:solidFill>
                  <a:ln>
                    <a:noFill/>
                  </a:ln>
                  <a:extLst/>
                </p:spPr>
                <p:txBody>
                  <a:bodyPr anchor="ctr"/>
                  <a:lstStyle/>
                  <a:p>
                    <a:pPr algn="ctr"/>
                    <a:endParaRPr/>
                  </a:p>
                </p:txBody>
              </p:sp>
              <p:sp>
                <p:nvSpPr>
                  <p:cNvPr id="121" name="işḷïḓê">
                    <a:extLst>
                      <a:ext uri="{FF2B5EF4-FFF2-40B4-BE49-F238E27FC236}">
                        <a16:creationId xmlns:a16="http://schemas.microsoft.com/office/drawing/2014/main" id="{83D22329-7888-4645-B378-5F369C56FDA3}"/>
                      </a:ext>
                    </a:extLst>
                  </p:cNvPr>
                  <p:cNvSpPr/>
                  <p:nvPr/>
                </p:nvSpPr>
                <p:spPr bwMode="auto">
                  <a:xfrm>
                    <a:off x="5906023" y="2217473"/>
                    <a:ext cx="90433" cy="44423"/>
                  </a:xfrm>
                  <a:custGeom>
                    <a:avLst/>
                    <a:gdLst>
                      <a:gd name="T0" fmla="*/ 5 w 57"/>
                      <a:gd name="T1" fmla="*/ 28 h 28"/>
                      <a:gd name="T2" fmla="*/ 0 w 57"/>
                      <a:gd name="T3" fmla="*/ 23 h 28"/>
                      <a:gd name="T4" fmla="*/ 24 w 57"/>
                      <a:gd name="T5" fmla="*/ 0 h 28"/>
                      <a:gd name="T6" fmla="*/ 57 w 57"/>
                      <a:gd name="T7" fmla="*/ 0 h 28"/>
                      <a:gd name="T8" fmla="*/ 57 w 57"/>
                      <a:gd name="T9" fmla="*/ 7 h 28"/>
                      <a:gd name="T10" fmla="*/ 28 w 57"/>
                      <a:gd name="T11" fmla="*/ 7 h 28"/>
                      <a:gd name="T12" fmla="*/ 5 w 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5" y="28"/>
                        </a:moveTo>
                        <a:lnTo>
                          <a:pt x="0" y="23"/>
                        </a:lnTo>
                        <a:lnTo>
                          <a:pt x="24" y="0"/>
                        </a:lnTo>
                        <a:lnTo>
                          <a:pt x="57" y="0"/>
                        </a:lnTo>
                        <a:lnTo>
                          <a:pt x="57" y="7"/>
                        </a:lnTo>
                        <a:lnTo>
                          <a:pt x="28" y="7"/>
                        </a:lnTo>
                        <a:lnTo>
                          <a:pt x="5" y="28"/>
                        </a:lnTo>
                        <a:close/>
                      </a:path>
                    </a:pathLst>
                  </a:custGeom>
                  <a:solidFill>
                    <a:schemeClr val="bg1">
                      <a:lumMod val="85000"/>
                    </a:schemeClr>
                  </a:solidFill>
                  <a:ln>
                    <a:noFill/>
                  </a:ln>
                  <a:extLst/>
                </p:spPr>
                <p:txBody>
                  <a:bodyPr anchor="ctr"/>
                  <a:lstStyle/>
                  <a:p>
                    <a:pPr algn="ctr"/>
                    <a:endParaRPr/>
                  </a:p>
                </p:txBody>
              </p:sp>
            </p:grpSp>
            <p:grpSp>
              <p:nvGrpSpPr>
                <p:cNvPr id="40" name="ïṥļïḍé">
                  <a:extLst>
                    <a:ext uri="{FF2B5EF4-FFF2-40B4-BE49-F238E27FC236}">
                      <a16:creationId xmlns:a16="http://schemas.microsoft.com/office/drawing/2014/main" id="{76C5FDB7-AF80-4FC9-8673-FB9042BF94CB}"/>
                    </a:ext>
                  </a:extLst>
                </p:cNvPr>
                <p:cNvGrpSpPr/>
                <p:nvPr/>
              </p:nvGrpSpPr>
              <p:grpSpPr>
                <a:xfrm>
                  <a:off x="2170350" y="4994742"/>
                  <a:ext cx="230051" cy="326829"/>
                  <a:chOff x="4382937" y="5523837"/>
                  <a:chExt cx="230051" cy="326829"/>
                </a:xfrm>
              </p:grpSpPr>
              <p:sp>
                <p:nvSpPr>
                  <p:cNvPr id="116" name="íṥ1iḋe">
                    <a:extLst>
                      <a:ext uri="{FF2B5EF4-FFF2-40B4-BE49-F238E27FC236}">
                        <a16:creationId xmlns:a16="http://schemas.microsoft.com/office/drawing/2014/main" id="{F95D740E-A86C-45EF-A6E9-8AFDAD85502E}"/>
                      </a:ext>
                    </a:extLst>
                  </p:cNvPr>
                  <p:cNvSpPr/>
                  <p:nvPr/>
                </p:nvSpPr>
                <p:spPr bwMode="auto">
                  <a:xfrm>
                    <a:off x="4382937" y="5523837"/>
                    <a:ext cx="226877" cy="326829"/>
                  </a:xfrm>
                  <a:custGeom>
                    <a:avLst/>
                    <a:gdLst>
                      <a:gd name="T0" fmla="*/ 0 w 60"/>
                      <a:gd name="T1" fmla="*/ 87 h 87"/>
                      <a:gd name="T2" fmla="*/ 2 w 60"/>
                      <a:gd name="T3" fmla="*/ 50 h 87"/>
                      <a:gd name="T4" fmla="*/ 16 w 60"/>
                      <a:gd name="T5" fmla="*/ 62 h 87"/>
                      <a:gd name="T6" fmla="*/ 17 w 60"/>
                      <a:gd name="T7" fmla="*/ 15 h 87"/>
                      <a:gd name="T8" fmla="*/ 16 w 60"/>
                      <a:gd name="T9" fmla="*/ 14 h 87"/>
                      <a:gd name="T10" fmla="*/ 38 w 60"/>
                      <a:gd name="T11" fmla="*/ 0 h 87"/>
                      <a:gd name="T12" fmla="*/ 38 w 60"/>
                      <a:gd name="T13" fmla="*/ 1 h 87"/>
                      <a:gd name="T14" fmla="*/ 26 w 60"/>
                      <a:gd name="T15" fmla="*/ 70 h 87"/>
                      <a:gd name="T16" fmla="*/ 40 w 60"/>
                      <a:gd name="T17" fmla="*/ 85 h 87"/>
                      <a:gd name="T18" fmla="*/ 0 w 60"/>
                      <a:gd name="T19" fmla="*/ 87 h 87"/>
                      <a:gd name="T20" fmla="*/ 5 w 60"/>
                      <a:gd name="T21" fmla="*/ 56 h 87"/>
                      <a:gd name="T22" fmla="*/ 3 w 60"/>
                      <a:gd name="T23" fmla="*/ 83 h 87"/>
                      <a:gd name="T24" fmla="*/ 33 w 60"/>
                      <a:gd name="T25" fmla="*/ 82 h 87"/>
                      <a:gd name="T26" fmla="*/ 22 w 60"/>
                      <a:gd name="T27" fmla="*/ 70 h 87"/>
                      <a:gd name="T28" fmla="*/ 23 w 60"/>
                      <a:gd name="T29" fmla="*/ 69 h 87"/>
                      <a:gd name="T30" fmla="*/ 36 w 60"/>
                      <a:gd name="T31" fmla="*/ 4 h 87"/>
                      <a:gd name="T32" fmla="*/ 20 w 60"/>
                      <a:gd name="T33" fmla="*/ 14 h 87"/>
                      <a:gd name="T34" fmla="*/ 18 w 60"/>
                      <a:gd name="T35" fmla="*/ 65 h 87"/>
                      <a:gd name="T36" fmla="*/ 17 w 60"/>
                      <a:gd name="T37" fmla="*/ 66 h 87"/>
                      <a:gd name="T38" fmla="*/ 5 w 60"/>
                      <a:gd name="T3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0" y="87"/>
                        </a:moveTo>
                        <a:cubicBezTo>
                          <a:pt x="2" y="50"/>
                          <a:pt x="2" y="50"/>
                          <a:pt x="2" y="50"/>
                        </a:cubicBezTo>
                        <a:cubicBezTo>
                          <a:pt x="16" y="62"/>
                          <a:pt x="16" y="62"/>
                          <a:pt x="16" y="62"/>
                        </a:cubicBezTo>
                        <a:cubicBezTo>
                          <a:pt x="20" y="57"/>
                          <a:pt x="35" y="39"/>
                          <a:pt x="17" y="15"/>
                        </a:cubicBezTo>
                        <a:cubicBezTo>
                          <a:pt x="16" y="14"/>
                          <a:pt x="16" y="14"/>
                          <a:pt x="16" y="14"/>
                        </a:cubicBezTo>
                        <a:cubicBezTo>
                          <a:pt x="38" y="0"/>
                          <a:pt x="38" y="0"/>
                          <a:pt x="38" y="0"/>
                        </a:cubicBezTo>
                        <a:cubicBezTo>
                          <a:pt x="38" y="1"/>
                          <a:pt x="38" y="1"/>
                          <a:pt x="38" y="1"/>
                        </a:cubicBezTo>
                        <a:cubicBezTo>
                          <a:pt x="39" y="1"/>
                          <a:pt x="60" y="45"/>
                          <a:pt x="26" y="70"/>
                        </a:cubicBezTo>
                        <a:cubicBezTo>
                          <a:pt x="40" y="85"/>
                          <a:pt x="40" y="85"/>
                          <a:pt x="40" y="85"/>
                        </a:cubicBezTo>
                        <a:lnTo>
                          <a:pt x="0" y="87"/>
                        </a:lnTo>
                        <a:close/>
                        <a:moveTo>
                          <a:pt x="5" y="56"/>
                        </a:moveTo>
                        <a:cubicBezTo>
                          <a:pt x="3" y="83"/>
                          <a:pt x="3" y="83"/>
                          <a:pt x="3" y="83"/>
                        </a:cubicBezTo>
                        <a:cubicBezTo>
                          <a:pt x="33" y="82"/>
                          <a:pt x="33" y="82"/>
                          <a:pt x="33" y="82"/>
                        </a:cubicBezTo>
                        <a:cubicBezTo>
                          <a:pt x="22" y="70"/>
                          <a:pt x="22" y="70"/>
                          <a:pt x="22" y="70"/>
                        </a:cubicBezTo>
                        <a:cubicBezTo>
                          <a:pt x="23" y="69"/>
                          <a:pt x="23" y="69"/>
                          <a:pt x="23" y="69"/>
                        </a:cubicBezTo>
                        <a:cubicBezTo>
                          <a:pt x="53" y="48"/>
                          <a:pt x="40" y="12"/>
                          <a:pt x="36" y="4"/>
                        </a:cubicBezTo>
                        <a:cubicBezTo>
                          <a:pt x="20" y="14"/>
                          <a:pt x="20" y="14"/>
                          <a:pt x="20" y="14"/>
                        </a:cubicBezTo>
                        <a:cubicBezTo>
                          <a:pt x="40" y="42"/>
                          <a:pt x="18" y="65"/>
                          <a:pt x="18" y="65"/>
                        </a:cubicBezTo>
                        <a:cubicBezTo>
                          <a:pt x="17" y="66"/>
                          <a:pt x="17" y="66"/>
                          <a:pt x="17" y="66"/>
                        </a:cubicBezTo>
                        <a:lnTo>
                          <a:pt x="5" y="56"/>
                        </a:lnTo>
                        <a:close/>
                      </a:path>
                    </a:pathLst>
                  </a:custGeom>
                  <a:solidFill>
                    <a:schemeClr val="bg1">
                      <a:lumMod val="85000"/>
                    </a:schemeClr>
                  </a:solidFill>
                  <a:ln>
                    <a:noFill/>
                  </a:ln>
                  <a:extLst/>
                </p:spPr>
                <p:txBody>
                  <a:bodyPr anchor="ctr"/>
                  <a:lstStyle/>
                  <a:p>
                    <a:pPr algn="ctr"/>
                    <a:endParaRPr/>
                  </a:p>
                </p:txBody>
              </p:sp>
              <p:sp>
                <p:nvSpPr>
                  <p:cNvPr id="117" name="íŝḻiḋê">
                    <a:extLst>
                      <a:ext uri="{FF2B5EF4-FFF2-40B4-BE49-F238E27FC236}">
                        <a16:creationId xmlns:a16="http://schemas.microsoft.com/office/drawing/2014/main" id="{A059EE1A-69D2-48FA-BD5F-D3C10398272F}"/>
                      </a:ext>
                    </a:extLst>
                  </p:cNvPr>
                  <p:cNvSpPr/>
                  <p:nvPr/>
                </p:nvSpPr>
                <p:spPr bwMode="auto">
                  <a:xfrm>
                    <a:off x="4462265" y="5527010"/>
                    <a:ext cx="150723" cy="315723"/>
                  </a:xfrm>
                  <a:custGeom>
                    <a:avLst/>
                    <a:gdLst>
                      <a:gd name="T0" fmla="*/ 15 w 40"/>
                      <a:gd name="T1" fmla="*/ 84 h 84"/>
                      <a:gd name="T2" fmla="*/ 0 w 40"/>
                      <a:gd name="T3" fmla="*/ 68 h 84"/>
                      <a:gd name="T4" fmla="*/ 11 w 40"/>
                      <a:gd name="T5" fmla="*/ 68 h 84"/>
                      <a:gd name="T6" fmla="*/ 22 w 40"/>
                      <a:gd name="T7" fmla="*/ 9 h 84"/>
                      <a:gd name="T8" fmla="*/ 15 w 40"/>
                      <a:gd name="T9" fmla="*/ 2 h 84"/>
                      <a:gd name="T10" fmla="*/ 17 w 40"/>
                      <a:gd name="T11" fmla="*/ 0 h 84"/>
                      <a:gd name="T12" fmla="*/ 25 w 40"/>
                      <a:gd name="T13" fmla="*/ 7 h 84"/>
                      <a:gd name="T14" fmla="*/ 13 w 40"/>
                      <a:gd name="T15" fmla="*/ 70 h 84"/>
                      <a:gd name="T16" fmla="*/ 24 w 40"/>
                      <a:gd name="T17" fmla="*/ 83 h 84"/>
                      <a:gd name="T18" fmla="*/ 15 w 40"/>
                      <a:gd name="T19" fmla="*/ 84 h 84"/>
                      <a:gd name="T20" fmla="*/ 7 w 40"/>
                      <a:gd name="T21" fmla="*/ 71 h 84"/>
                      <a:gd name="T22" fmla="*/ 16 w 40"/>
                      <a:gd name="T23" fmla="*/ 81 h 84"/>
                      <a:gd name="T24" fmla="*/ 18 w 40"/>
                      <a:gd name="T25" fmla="*/ 80 h 84"/>
                      <a:gd name="T26" fmla="*/ 10 w 40"/>
                      <a:gd name="T27" fmla="*/ 71 h 84"/>
                      <a:gd name="T28" fmla="*/ 7 w 40"/>
                      <a:gd name="T29"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84">
                        <a:moveTo>
                          <a:pt x="15" y="84"/>
                        </a:moveTo>
                        <a:cubicBezTo>
                          <a:pt x="0" y="68"/>
                          <a:pt x="0" y="68"/>
                          <a:pt x="0" y="68"/>
                        </a:cubicBezTo>
                        <a:cubicBezTo>
                          <a:pt x="11" y="68"/>
                          <a:pt x="11" y="68"/>
                          <a:pt x="11" y="68"/>
                        </a:cubicBezTo>
                        <a:cubicBezTo>
                          <a:pt x="14" y="65"/>
                          <a:pt x="37" y="44"/>
                          <a:pt x="22" y="9"/>
                        </a:cubicBezTo>
                        <a:cubicBezTo>
                          <a:pt x="15" y="2"/>
                          <a:pt x="15" y="2"/>
                          <a:pt x="15" y="2"/>
                        </a:cubicBezTo>
                        <a:cubicBezTo>
                          <a:pt x="17" y="0"/>
                          <a:pt x="17" y="0"/>
                          <a:pt x="17" y="0"/>
                        </a:cubicBezTo>
                        <a:cubicBezTo>
                          <a:pt x="25" y="7"/>
                          <a:pt x="25" y="7"/>
                          <a:pt x="25" y="7"/>
                        </a:cubicBezTo>
                        <a:cubicBezTo>
                          <a:pt x="40" y="43"/>
                          <a:pt x="19" y="65"/>
                          <a:pt x="13" y="70"/>
                        </a:cubicBezTo>
                        <a:cubicBezTo>
                          <a:pt x="24" y="83"/>
                          <a:pt x="24" y="83"/>
                          <a:pt x="24" y="83"/>
                        </a:cubicBezTo>
                        <a:lnTo>
                          <a:pt x="15" y="84"/>
                        </a:lnTo>
                        <a:close/>
                        <a:moveTo>
                          <a:pt x="7" y="71"/>
                        </a:moveTo>
                        <a:cubicBezTo>
                          <a:pt x="16" y="81"/>
                          <a:pt x="16" y="81"/>
                          <a:pt x="16" y="81"/>
                        </a:cubicBezTo>
                        <a:cubicBezTo>
                          <a:pt x="18" y="80"/>
                          <a:pt x="18" y="80"/>
                          <a:pt x="18" y="80"/>
                        </a:cubicBezTo>
                        <a:cubicBezTo>
                          <a:pt x="10" y="71"/>
                          <a:pt x="10" y="71"/>
                          <a:pt x="10" y="71"/>
                        </a:cubicBezTo>
                        <a:lnTo>
                          <a:pt x="7" y="71"/>
                        </a:lnTo>
                        <a:close/>
                      </a:path>
                    </a:pathLst>
                  </a:custGeom>
                  <a:solidFill>
                    <a:schemeClr val="bg1">
                      <a:lumMod val="85000"/>
                    </a:schemeClr>
                  </a:solidFill>
                  <a:ln>
                    <a:noFill/>
                  </a:ln>
                  <a:extLst/>
                </p:spPr>
                <p:txBody>
                  <a:bodyPr anchor="ctr"/>
                  <a:lstStyle/>
                  <a:p>
                    <a:pPr algn="ctr"/>
                    <a:endParaRPr/>
                  </a:p>
                </p:txBody>
              </p:sp>
              <p:sp>
                <p:nvSpPr>
                  <p:cNvPr id="118" name="íSlîḓê">
                    <a:extLst>
                      <a:ext uri="{FF2B5EF4-FFF2-40B4-BE49-F238E27FC236}">
                        <a16:creationId xmlns:a16="http://schemas.microsoft.com/office/drawing/2014/main" id="{3215F959-2ED6-469F-8EE9-E54912DEE145}"/>
                      </a:ext>
                    </a:extLst>
                  </p:cNvPr>
                  <p:cNvSpPr/>
                  <p:nvPr/>
                </p:nvSpPr>
                <p:spPr bwMode="auto">
                  <a:xfrm>
                    <a:off x="4394044" y="5715808"/>
                    <a:ext cx="68222" cy="36490"/>
                  </a:xfrm>
                  <a:custGeom>
                    <a:avLst/>
                    <a:gdLst>
                      <a:gd name="T0" fmla="*/ 38 w 43"/>
                      <a:gd name="T1" fmla="*/ 23 h 23"/>
                      <a:gd name="T2" fmla="*/ 22 w 43"/>
                      <a:gd name="T3" fmla="*/ 7 h 23"/>
                      <a:gd name="T4" fmla="*/ 0 w 43"/>
                      <a:gd name="T5" fmla="*/ 7 h 23"/>
                      <a:gd name="T6" fmla="*/ 0 w 43"/>
                      <a:gd name="T7" fmla="*/ 0 h 23"/>
                      <a:gd name="T8" fmla="*/ 24 w 43"/>
                      <a:gd name="T9" fmla="*/ 0 h 23"/>
                      <a:gd name="T10" fmla="*/ 43 w 43"/>
                      <a:gd name="T11" fmla="*/ 18 h 23"/>
                      <a:gd name="T12" fmla="*/ 38 w 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8" y="23"/>
                        </a:moveTo>
                        <a:lnTo>
                          <a:pt x="22" y="7"/>
                        </a:lnTo>
                        <a:lnTo>
                          <a:pt x="0" y="7"/>
                        </a:lnTo>
                        <a:lnTo>
                          <a:pt x="0" y="0"/>
                        </a:lnTo>
                        <a:lnTo>
                          <a:pt x="24" y="0"/>
                        </a:lnTo>
                        <a:lnTo>
                          <a:pt x="43" y="18"/>
                        </a:lnTo>
                        <a:lnTo>
                          <a:pt x="38" y="23"/>
                        </a:lnTo>
                        <a:close/>
                      </a:path>
                    </a:pathLst>
                  </a:custGeom>
                  <a:solidFill>
                    <a:schemeClr val="bg1">
                      <a:lumMod val="85000"/>
                    </a:schemeClr>
                  </a:solidFill>
                  <a:ln>
                    <a:noFill/>
                  </a:ln>
                  <a:extLst/>
                </p:spPr>
                <p:txBody>
                  <a:bodyPr anchor="ctr"/>
                  <a:lstStyle/>
                  <a:p>
                    <a:pPr algn="ctr"/>
                    <a:endParaRPr/>
                  </a:p>
                </p:txBody>
              </p:sp>
            </p:grpSp>
            <p:grpSp>
              <p:nvGrpSpPr>
                <p:cNvPr id="41" name="îSḷîḋé">
                  <a:extLst>
                    <a:ext uri="{FF2B5EF4-FFF2-40B4-BE49-F238E27FC236}">
                      <a16:creationId xmlns:a16="http://schemas.microsoft.com/office/drawing/2014/main" id="{AD490C2F-571E-482E-AF76-123F27D1B811}"/>
                    </a:ext>
                  </a:extLst>
                </p:cNvPr>
                <p:cNvGrpSpPr/>
                <p:nvPr/>
              </p:nvGrpSpPr>
              <p:grpSpPr>
                <a:xfrm>
                  <a:off x="1931456" y="1808281"/>
                  <a:ext cx="406156" cy="679041"/>
                  <a:chOff x="5714051" y="2563340"/>
                  <a:chExt cx="406156" cy="679041"/>
                </a:xfrm>
              </p:grpSpPr>
              <p:sp>
                <p:nvSpPr>
                  <p:cNvPr id="102" name="îsľïḍê">
                    <a:extLst>
                      <a:ext uri="{FF2B5EF4-FFF2-40B4-BE49-F238E27FC236}">
                        <a16:creationId xmlns:a16="http://schemas.microsoft.com/office/drawing/2014/main" id="{9714E0DE-C1EE-416F-B83E-8A29C4175A6A}"/>
                      </a:ext>
                    </a:extLst>
                  </p:cNvPr>
                  <p:cNvSpPr/>
                  <p:nvPr/>
                </p:nvSpPr>
                <p:spPr bwMode="auto">
                  <a:xfrm>
                    <a:off x="5755301" y="2701369"/>
                    <a:ext cx="320483" cy="395049"/>
                  </a:xfrm>
                  <a:custGeom>
                    <a:avLst/>
                    <a:gdLst>
                      <a:gd name="T0" fmla="*/ 57 w 85"/>
                      <a:gd name="T1" fmla="*/ 105 h 105"/>
                      <a:gd name="T2" fmla="*/ 61 w 85"/>
                      <a:gd name="T3" fmla="*/ 71 h 105"/>
                      <a:gd name="T4" fmla="*/ 75 w 85"/>
                      <a:gd name="T5" fmla="*/ 25 h 105"/>
                      <a:gd name="T6" fmla="*/ 50 w 85"/>
                      <a:gd name="T7" fmla="*/ 8 h 105"/>
                      <a:gd name="T8" fmla="*/ 13 w 85"/>
                      <a:gd name="T9" fmla="*/ 16 h 105"/>
                      <a:gd name="T10" fmla="*/ 18 w 85"/>
                      <a:gd name="T11" fmla="*/ 67 h 105"/>
                      <a:gd name="T12" fmla="*/ 29 w 85"/>
                      <a:gd name="T13" fmla="*/ 104 h 105"/>
                      <a:gd name="T14" fmla="*/ 26 w 85"/>
                      <a:gd name="T15" fmla="*/ 104 h 105"/>
                      <a:gd name="T16" fmla="*/ 15 w 85"/>
                      <a:gd name="T17" fmla="*/ 68 h 105"/>
                      <a:gd name="T18" fmla="*/ 10 w 85"/>
                      <a:gd name="T19" fmla="*/ 15 h 105"/>
                      <a:gd name="T20" fmla="*/ 51 w 85"/>
                      <a:gd name="T21" fmla="*/ 5 h 105"/>
                      <a:gd name="T22" fmla="*/ 77 w 85"/>
                      <a:gd name="T23" fmla="*/ 23 h 105"/>
                      <a:gd name="T24" fmla="*/ 64 w 85"/>
                      <a:gd name="T25" fmla="*/ 72 h 105"/>
                      <a:gd name="T26" fmla="*/ 59 w 85"/>
                      <a:gd name="T27" fmla="*/ 103 h 105"/>
                      <a:gd name="T28" fmla="*/ 57 w 85"/>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05">
                        <a:moveTo>
                          <a:pt x="57" y="105"/>
                        </a:moveTo>
                        <a:cubicBezTo>
                          <a:pt x="51" y="100"/>
                          <a:pt x="50" y="86"/>
                          <a:pt x="61" y="71"/>
                        </a:cubicBezTo>
                        <a:cubicBezTo>
                          <a:pt x="62" y="69"/>
                          <a:pt x="82" y="43"/>
                          <a:pt x="75" y="25"/>
                        </a:cubicBezTo>
                        <a:cubicBezTo>
                          <a:pt x="71" y="16"/>
                          <a:pt x="63" y="11"/>
                          <a:pt x="50" y="8"/>
                        </a:cubicBezTo>
                        <a:cubicBezTo>
                          <a:pt x="32" y="4"/>
                          <a:pt x="19" y="7"/>
                          <a:pt x="13" y="16"/>
                        </a:cubicBezTo>
                        <a:cubicBezTo>
                          <a:pt x="4" y="29"/>
                          <a:pt x="8" y="52"/>
                          <a:pt x="18" y="67"/>
                        </a:cubicBezTo>
                        <a:cubicBezTo>
                          <a:pt x="29" y="86"/>
                          <a:pt x="29" y="103"/>
                          <a:pt x="29" y="104"/>
                        </a:cubicBezTo>
                        <a:cubicBezTo>
                          <a:pt x="26" y="104"/>
                          <a:pt x="26" y="104"/>
                          <a:pt x="26" y="104"/>
                        </a:cubicBezTo>
                        <a:cubicBezTo>
                          <a:pt x="26" y="104"/>
                          <a:pt x="26" y="87"/>
                          <a:pt x="15" y="68"/>
                        </a:cubicBezTo>
                        <a:cubicBezTo>
                          <a:pt x="5" y="52"/>
                          <a:pt x="0" y="29"/>
                          <a:pt x="10" y="15"/>
                        </a:cubicBezTo>
                        <a:cubicBezTo>
                          <a:pt x="15" y="7"/>
                          <a:pt x="26" y="0"/>
                          <a:pt x="51" y="5"/>
                        </a:cubicBezTo>
                        <a:cubicBezTo>
                          <a:pt x="65" y="8"/>
                          <a:pt x="74" y="14"/>
                          <a:pt x="77" y="23"/>
                        </a:cubicBezTo>
                        <a:cubicBezTo>
                          <a:pt x="85" y="43"/>
                          <a:pt x="66" y="69"/>
                          <a:pt x="64" y="72"/>
                        </a:cubicBezTo>
                        <a:cubicBezTo>
                          <a:pt x="54" y="85"/>
                          <a:pt x="53" y="98"/>
                          <a:pt x="59" y="103"/>
                        </a:cubicBezTo>
                        <a:lnTo>
                          <a:pt x="57" y="105"/>
                        </a:lnTo>
                        <a:close/>
                      </a:path>
                    </a:pathLst>
                  </a:custGeom>
                  <a:solidFill>
                    <a:schemeClr val="bg1">
                      <a:lumMod val="85000"/>
                    </a:schemeClr>
                  </a:solidFill>
                  <a:ln>
                    <a:noFill/>
                  </a:ln>
                  <a:extLst/>
                </p:spPr>
                <p:txBody>
                  <a:bodyPr anchor="ctr"/>
                  <a:lstStyle/>
                  <a:p>
                    <a:pPr algn="ctr"/>
                    <a:endParaRPr/>
                  </a:p>
                </p:txBody>
              </p:sp>
              <p:sp>
                <p:nvSpPr>
                  <p:cNvPr id="103" name="iṥḷïḋé">
                    <a:extLst>
                      <a:ext uri="{FF2B5EF4-FFF2-40B4-BE49-F238E27FC236}">
                        <a16:creationId xmlns:a16="http://schemas.microsoft.com/office/drawing/2014/main" id="{2D3EE1A6-006A-47DC-883A-D2CF7F8CD360}"/>
                      </a:ext>
                    </a:extLst>
                  </p:cNvPr>
                  <p:cNvSpPr/>
                  <p:nvPr/>
                </p:nvSpPr>
                <p:spPr bwMode="auto">
                  <a:xfrm>
                    <a:off x="5879052" y="2931419"/>
                    <a:ext cx="71395" cy="157068"/>
                  </a:xfrm>
                  <a:custGeom>
                    <a:avLst/>
                    <a:gdLst>
                      <a:gd name="T0" fmla="*/ 16 w 19"/>
                      <a:gd name="T1" fmla="*/ 42 h 42"/>
                      <a:gd name="T2" fmla="*/ 13 w 19"/>
                      <a:gd name="T3" fmla="*/ 42 h 42"/>
                      <a:gd name="T4" fmla="*/ 8 w 19"/>
                      <a:gd name="T5" fmla="*/ 4 h 42"/>
                      <a:gd name="T6" fmla="*/ 7 w 19"/>
                      <a:gd name="T7" fmla="*/ 3 h 42"/>
                      <a:gd name="T8" fmla="*/ 5 w 19"/>
                      <a:gd name="T9" fmla="*/ 42 h 42"/>
                      <a:gd name="T10" fmla="*/ 2 w 19"/>
                      <a:gd name="T11" fmla="*/ 42 h 42"/>
                      <a:gd name="T12" fmla="*/ 6 w 19"/>
                      <a:gd name="T13" fmla="*/ 1 h 42"/>
                      <a:gd name="T14" fmla="*/ 9 w 19"/>
                      <a:gd name="T15" fmla="*/ 1 h 42"/>
                      <a:gd name="T16" fmla="*/ 16 w 19"/>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2">
                        <a:moveTo>
                          <a:pt x="16" y="42"/>
                        </a:moveTo>
                        <a:cubicBezTo>
                          <a:pt x="13" y="42"/>
                          <a:pt x="13" y="42"/>
                          <a:pt x="13" y="42"/>
                        </a:cubicBezTo>
                        <a:cubicBezTo>
                          <a:pt x="14" y="33"/>
                          <a:pt x="14" y="7"/>
                          <a:pt x="8" y="4"/>
                        </a:cubicBezTo>
                        <a:cubicBezTo>
                          <a:pt x="7" y="3"/>
                          <a:pt x="7" y="3"/>
                          <a:pt x="7" y="3"/>
                        </a:cubicBezTo>
                        <a:cubicBezTo>
                          <a:pt x="4" y="5"/>
                          <a:pt x="4" y="25"/>
                          <a:pt x="5" y="42"/>
                        </a:cubicBezTo>
                        <a:cubicBezTo>
                          <a:pt x="2" y="42"/>
                          <a:pt x="2" y="42"/>
                          <a:pt x="2" y="42"/>
                        </a:cubicBezTo>
                        <a:cubicBezTo>
                          <a:pt x="1" y="33"/>
                          <a:pt x="0" y="5"/>
                          <a:pt x="6" y="1"/>
                        </a:cubicBezTo>
                        <a:cubicBezTo>
                          <a:pt x="7" y="0"/>
                          <a:pt x="8" y="0"/>
                          <a:pt x="9" y="1"/>
                        </a:cubicBezTo>
                        <a:cubicBezTo>
                          <a:pt x="19" y="6"/>
                          <a:pt x="16" y="39"/>
                          <a:pt x="16" y="42"/>
                        </a:cubicBezTo>
                        <a:close/>
                      </a:path>
                    </a:pathLst>
                  </a:custGeom>
                  <a:solidFill>
                    <a:schemeClr val="bg1">
                      <a:lumMod val="85000"/>
                    </a:schemeClr>
                  </a:solidFill>
                  <a:ln>
                    <a:noFill/>
                  </a:ln>
                  <a:extLst/>
                </p:spPr>
                <p:txBody>
                  <a:bodyPr anchor="ctr"/>
                  <a:lstStyle/>
                  <a:p>
                    <a:pPr algn="ctr"/>
                    <a:endParaRPr/>
                  </a:p>
                </p:txBody>
              </p:sp>
              <p:sp>
                <p:nvSpPr>
                  <p:cNvPr id="104" name="îṩ1ïďé">
                    <a:extLst>
                      <a:ext uri="{FF2B5EF4-FFF2-40B4-BE49-F238E27FC236}">
                        <a16:creationId xmlns:a16="http://schemas.microsoft.com/office/drawing/2014/main" id="{2A79A12F-2318-468A-BF00-27D276B73B29}"/>
                      </a:ext>
                    </a:extLst>
                  </p:cNvPr>
                  <p:cNvSpPr/>
                  <p:nvPr/>
                </p:nvSpPr>
                <p:spPr bwMode="auto">
                  <a:xfrm>
                    <a:off x="5856841" y="2874304"/>
                    <a:ext cx="109472" cy="109471"/>
                  </a:xfrm>
                  <a:custGeom>
                    <a:avLst/>
                    <a:gdLst>
                      <a:gd name="T0" fmla="*/ 21 w 29"/>
                      <a:gd name="T1" fmla="*/ 29 h 29"/>
                      <a:gd name="T2" fmla="*/ 18 w 29"/>
                      <a:gd name="T3" fmla="*/ 27 h 29"/>
                      <a:gd name="T4" fmla="*/ 26 w 29"/>
                      <a:gd name="T5" fmla="*/ 9 h 29"/>
                      <a:gd name="T6" fmla="*/ 25 w 29"/>
                      <a:gd name="T7" fmla="*/ 7 h 29"/>
                      <a:gd name="T8" fmla="*/ 20 w 29"/>
                      <a:gd name="T9" fmla="*/ 8 h 29"/>
                      <a:gd name="T10" fmla="*/ 10 w 29"/>
                      <a:gd name="T11" fmla="*/ 6 h 29"/>
                      <a:gd name="T12" fmla="*/ 8 w 29"/>
                      <a:gd name="T13" fmla="*/ 4 h 29"/>
                      <a:gd name="T14" fmla="*/ 5 w 29"/>
                      <a:gd name="T15" fmla="*/ 3 h 29"/>
                      <a:gd name="T16" fmla="*/ 3 w 29"/>
                      <a:gd name="T17" fmla="*/ 7 h 29"/>
                      <a:gd name="T18" fmla="*/ 11 w 29"/>
                      <a:gd name="T19" fmla="*/ 26 h 29"/>
                      <a:gd name="T20" fmla="*/ 8 w 29"/>
                      <a:gd name="T21" fmla="*/ 27 h 29"/>
                      <a:gd name="T22" fmla="*/ 0 w 29"/>
                      <a:gd name="T23" fmla="*/ 8 h 29"/>
                      <a:gd name="T24" fmla="*/ 0 w 29"/>
                      <a:gd name="T25" fmla="*/ 7 h 29"/>
                      <a:gd name="T26" fmla="*/ 4 w 29"/>
                      <a:gd name="T27" fmla="*/ 0 h 29"/>
                      <a:gd name="T28" fmla="*/ 9 w 29"/>
                      <a:gd name="T29" fmla="*/ 2 h 29"/>
                      <a:gd name="T30" fmla="*/ 12 w 29"/>
                      <a:gd name="T31" fmla="*/ 5 h 29"/>
                      <a:gd name="T32" fmla="*/ 18 w 29"/>
                      <a:gd name="T33" fmla="*/ 6 h 29"/>
                      <a:gd name="T34" fmla="*/ 27 w 29"/>
                      <a:gd name="T35" fmla="*/ 4 h 29"/>
                      <a:gd name="T36" fmla="*/ 29 w 29"/>
                      <a:gd name="T37" fmla="*/ 9 h 29"/>
                      <a:gd name="T38" fmla="*/ 29 w 29"/>
                      <a:gd name="T39" fmla="*/ 10 h 29"/>
                      <a:gd name="T40" fmla="*/ 21 w 29"/>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21" y="29"/>
                        </a:moveTo>
                        <a:cubicBezTo>
                          <a:pt x="18" y="27"/>
                          <a:pt x="18" y="27"/>
                          <a:pt x="18" y="27"/>
                        </a:cubicBezTo>
                        <a:cubicBezTo>
                          <a:pt x="26" y="9"/>
                          <a:pt x="26" y="9"/>
                          <a:pt x="26" y="9"/>
                        </a:cubicBezTo>
                        <a:cubicBezTo>
                          <a:pt x="26" y="8"/>
                          <a:pt x="26" y="7"/>
                          <a:pt x="25" y="7"/>
                        </a:cubicBezTo>
                        <a:cubicBezTo>
                          <a:pt x="24" y="6"/>
                          <a:pt x="22" y="7"/>
                          <a:pt x="20" y="8"/>
                        </a:cubicBezTo>
                        <a:cubicBezTo>
                          <a:pt x="13" y="12"/>
                          <a:pt x="11" y="9"/>
                          <a:pt x="10" y="6"/>
                        </a:cubicBezTo>
                        <a:cubicBezTo>
                          <a:pt x="9" y="6"/>
                          <a:pt x="8" y="5"/>
                          <a:pt x="8" y="4"/>
                        </a:cubicBezTo>
                        <a:cubicBezTo>
                          <a:pt x="7" y="3"/>
                          <a:pt x="6" y="3"/>
                          <a:pt x="5" y="3"/>
                        </a:cubicBezTo>
                        <a:cubicBezTo>
                          <a:pt x="4" y="4"/>
                          <a:pt x="3" y="6"/>
                          <a:pt x="3" y="7"/>
                        </a:cubicBezTo>
                        <a:cubicBezTo>
                          <a:pt x="11" y="26"/>
                          <a:pt x="11" y="26"/>
                          <a:pt x="11" y="26"/>
                        </a:cubicBezTo>
                        <a:cubicBezTo>
                          <a:pt x="8" y="27"/>
                          <a:pt x="8" y="27"/>
                          <a:pt x="8" y="27"/>
                        </a:cubicBezTo>
                        <a:cubicBezTo>
                          <a:pt x="0" y="8"/>
                          <a:pt x="0" y="8"/>
                          <a:pt x="0" y="8"/>
                        </a:cubicBezTo>
                        <a:cubicBezTo>
                          <a:pt x="0" y="7"/>
                          <a:pt x="0" y="7"/>
                          <a:pt x="0" y="7"/>
                        </a:cubicBezTo>
                        <a:cubicBezTo>
                          <a:pt x="0" y="7"/>
                          <a:pt x="1" y="1"/>
                          <a:pt x="4" y="0"/>
                        </a:cubicBezTo>
                        <a:cubicBezTo>
                          <a:pt x="6" y="0"/>
                          <a:pt x="7" y="0"/>
                          <a:pt x="9" y="2"/>
                        </a:cubicBezTo>
                        <a:cubicBezTo>
                          <a:pt x="11" y="3"/>
                          <a:pt x="11" y="4"/>
                          <a:pt x="12" y="5"/>
                        </a:cubicBezTo>
                        <a:cubicBezTo>
                          <a:pt x="14" y="7"/>
                          <a:pt x="14" y="8"/>
                          <a:pt x="18" y="6"/>
                        </a:cubicBezTo>
                        <a:cubicBezTo>
                          <a:pt x="22" y="4"/>
                          <a:pt x="25" y="3"/>
                          <a:pt x="27" y="4"/>
                        </a:cubicBezTo>
                        <a:cubicBezTo>
                          <a:pt x="28" y="5"/>
                          <a:pt x="29" y="7"/>
                          <a:pt x="29" y="9"/>
                        </a:cubicBezTo>
                        <a:cubicBezTo>
                          <a:pt x="29" y="10"/>
                          <a:pt x="29" y="10"/>
                          <a:pt x="29" y="10"/>
                        </a:cubicBezTo>
                        <a:lnTo>
                          <a:pt x="21" y="29"/>
                        </a:lnTo>
                        <a:close/>
                      </a:path>
                    </a:pathLst>
                  </a:custGeom>
                  <a:solidFill>
                    <a:schemeClr val="bg1">
                      <a:lumMod val="85000"/>
                    </a:schemeClr>
                  </a:solidFill>
                  <a:ln>
                    <a:noFill/>
                  </a:ln>
                  <a:extLst/>
                </p:spPr>
                <p:txBody>
                  <a:bodyPr anchor="ctr"/>
                  <a:lstStyle/>
                  <a:p>
                    <a:pPr algn="ctr"/>
                    <a:endParaRPr/>
                  </a:p>
                </p:txBody>
              </p:sp>
              <p:sp>
                <p:nvSpPr>
                  <p:cNvPr id="105" name="ïṥlíḓè">
                    <a:extLst>
                      <a:ext uri="{FF2B5EF4-FFF2-40B4-BE49-F238E27FC236}">
                        <a16:creationId xmlns:a16="http://schemas.microsoft.com/office/drawing/2014/main" id="{5DA9AA52-4EA6-48AB-98F7-2F50782B182D}"/>
                      </a:ext>
                    </a:extLst>
                  </p:cNvPr>
                  <p:cNvSpPr/>
                  <p:nvPr/>
                </p:nvSpPr>
                <p:spPr bwMode="auto">
                  <a:xfrm>
                    <a:off x="5826696" y="3080555"/>
                    <a:ext cx="169761" cy="49182"/>
                  </a:xfrm>
                  <a:custGeom>
                    <a:avLst/>
                    <a:gdLst>
                      <a:gd name="T0" fmla="*/ 23 w 45"/>
                      <a:gd name="T1" fmla="*/ 13 h 13"/>
                      <a:gd name="T2" fmla="*/ 0 w 45"/>
                      <a:gd name="T3" fmla="*/ 7 h 13"/>
                      <a:gd name="T4" fmla="*/ 0 w 45"/>
                      <a:gd name="T5" fmla="*/ 4 h 13"/>
                      <a:gd name="T6" fmla="*/ 19 w 45"/>
                      <a:gd name="T7" fmla="*/ 0 h 13"/>
                      <a:gd name="T8" fmla="*/ 41 w 45"/>
                      <a:gd name="T9" fmla="*/ 1 h 13"/>
                      <a:gd name="T10" fmla="*/ 45 w 45"/>
                      <a:gd name="T11" fmla="*/ 6 h 13"/>
                      <a:gd name="T12" fmla="*/ 44 w 45"/>
                      <a:gd name="T13" fmla="*/ 9 h 13"/>
                      <a:gd name="T14" fmla="*/ 23 w 45"/>
                      <a:gd name="T15" fmla="*/ 13 h 13"/>
                      <a:gd name="T16" fmla="*/ 19 w 45"/>
                      <a:gd name="T17" fmla="*/ 3 h 13"/>
                      <a:gd name="T18" fmla="*/ 3 w 45"/>
                      <a:gd name="T19" fmla="*/ 6 h 13"/>
                      <a:gd name="T20" fmla="*/ 23 w 45"/>
                      <a:gd name="T21" fmla="*/ 10 h 13"/>
                      <a:gd name="T22" fmla="*/ 42 w 45"/>
                      <a:gd name="T23" fmla="*/ 7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3"/>
                          <a:pt x="0" y="7"/>
                        </a:cubicBezTo>
                        <a:cubicBezTo>
                          <a:pt x="0" y="6"/>
                          <a:pt x="0" y="5"/>
                          <a:pt x="0" y="4"/>
                        </a:cubicBezTo>
                        <a:cubicBezTo>
                          <a:pt x="1" y="3"/>
                          <a:pt x="4" y="0"/>
                          <a:pt x="19" y="0"/>
                        </a:cubicBezTo>
                        <a:cubicBezTo>
                          <a:pt x="25" y="0"/>
                          <a:pt x="32" y="1"/>
                          <a:pt x="41" y="1"/>
                        </a:cubicBezTo>
                        <a:cubicBezTo>
                          <a:pt x="43" y="2"/>
                          <a:pt x="45" y="3"/>
                          <a:pt x="45" y="6"/>
                        </a:cubicBezTo>
                        <a:cubicBezTo>
                          <a:pt x="45" y="7"/>
                          <a:pt x="45" y="8"/>
                          <a:pt x="44" y="9"/>
                        </a:cubicBezTo>
                        <a:cubicBezTo>
                          <a:pt x="41" y="12"/>
                          <a:pt x="31" y="13"/>
                          <a:pt x="23" y="13"/>
                        </a:cubicBezTo>
                        <a:close/>
                        <a:moveTo>
                          <a:pt x="19" y="3"/>
                        </a:moveTo>
                        <a:cubicBezTo>
                          <a:pt x="4" y="3"/>
                          <a:pt x="3" y="6"/>
                          <a:pt x="3" y="6"/>
                        </a:cubicBezTo>
                        <a:cubicBezTo>
                          <a:pt x="3" y="8"/>
                          <a:pt x="11" y="10"/>
                          <a:pt x="23" y="10"/>
                        </a:cubicBezTo>
                        <a:cubicBezTo>
                          <a:pt x="32" y="10"/>
                          <a:pt x="40" y="9"/>
                          <a:pt x="42" y="7"/>
                        </a:cubicBezTo>
                        <a:cubicBezTo>
                          <a:pt x="42" y="7"/>
                          <a:pt x="42" y="6"/>
                          <a:pt x="42" y="6"/>
                        </a:cubicBezTo>
                        <a:cubicBezTo>
                          <a:pt x="42" y="5"/>
                          <a:pt x="41" y="5"/>
                          <a:pt x="41" y="4"/>
                        </a:cubicBezTo>
                        <a:cubicBezTo>
                          <a:pt x="32" y="4"/>
                          <a:pt x="25" y="3"/>
                          <a:pt x="19" y="3"/>
                        </a:cubicBezTo>
                        <a:close/>
                      </a:path>
                    </a:pathLst>
                  </a:custGeom>
                  <a:solidFill>
                    <a:schemeClr val="bg1">
                      <a:lumMod val="85000"/>
                    </a:schemeClr>
                  </a:solidFill>
                  <a:ln>
                    <a:noFill/>
                  </a:ln>
                  <a:extLst/>
                </p:spPr>
                <p:txBody>
                  <a:bodyPr anchor="ctr"/>
                  <a:lstStyle/>
                  <a:p>
                    <a:pPr algn="ctr"/>
                    <a:endParaRPr/>
                  </a:p>
                </p:txBody>
              </p:sp>
              <p:sp>
                <p:nvSpPr>
                  <p:cNvPr id="106" name="ísḻíḓè">
                    <a:extLst>
                      <a:ext uri="{FF2B5EF4-FFF2-40B4-BE49-F238E27FC236}">
                        <a16:creationId xmlns:a16="http://schemas.microsoft.com/office/drawing/2014/main" id="{3EE2C312-CF48-483A-9E66-43DB0E7BB172}"/>
                      </a:ext>
                    </a:extLst>
                  </p:cNvPr>
                  <p:cNvSpPr/>
                  <p:nvPr/>
                </p:nvSpPr>
                <p:spPr bwMode="auto">
                  <a:xfrm>
                    <a:off x="5826696" y="3118632"/>
                    <a:ext cx="169761" cy="49182"/>
                  </a:xfrm>
                  <a:custGeom>
                    <a:avLst/>
                    <a:gdLst>
                      <a:gd name="T0" fmla="*/ 23 w 45"/>
                      <a:gd name="T1" fmla="*/ 13 h 13"/>
                      <a:gd name="T2" fmla="*/ 0 w 45"/>
                      <a:gd name="T3" fmla="*/ 6 h 13"/>
                      <a:gd name="T4" fmla="*/ 0 w 45"/>
                      <a:gd name="T5" fmla="*/ 4 h 13"/>
                      <a:gd name="T6" fmla="*/ 19 w 45"/>
                      <a:gd name="T7" fmla="*/ 0 h 13"/>
                      <a:gd name="T8" fmla="*/ 41 w 45"/>
                      <a:gd name="T9" fmla="*/ 1 h 13"/>
                      <a:gd name="T10" fmla="*/ 45 w 45"/>
                      <a:gd name="T11" fmla="*/ 6 h 13"/>
                      <a:gd name="T12" fmla="*/ 44 w 45"/>
                      <a:gd name="T13" fmla="*/ 8 h 13"/>
                      <a:gd name="T14" fmla="*/ 23 w 45"/>
                      <a:gd name="T15" fmla="*/ 13 h 13"/>
                      <a:gd name="T16" fmla="*/ 19 w 45"/>
                      <a:gd name="T17" fmla="*/ 3 h 13"/>
                      <a:gd name="T18" fmla="*/ 3 w 45"/>
                      <a:gd name="T19" fmla="*/ 5 h 13"/>
                      <a:gd name="T20" fmla="*/ 23 w 45"/>
                      <a:gd name="T21" fmla="*/ 10 h 13"/>
                      <a:gd name="T22" fmla="*/ 42 w 45"/>
                      <a:gd name="T23" fmla="*/ 6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2"/>
                          <a:pt x="0" y="6"/>
                        </a:cubicBezTo>
                        <a:cubicBezTo>
                          <a:pt x="0" y="6"/>
                          <a:pt x="0" y="5"/>
                          <a:pt x="0" y="4"/>
                        </a:cubicBezTo>
                        <a:cubicBezTo>
                          <a:pt x="1" y="2"/>
                          <a:pt x="4" y="0"/>
                          <a:pt x="19" y="0"/>
                        </a:cubicBezTo>
                        <a:cubicBezTo>
                          <a:pt x="25" y="0"/>
                          <a:pt x="32" y="0"/>
                          <a:pt x="41" y="1"/>
                        </a:cubicBezTo>
                        <a:cubicBezTo>
                          <a:pt x="43" y="1"/>
                          <a:pt x="45" y="3"/>
                          <a:pt x="45" y="6"/>
                        </a:cubicBezTo>
                        <a:cubicBezTo>
                          <a:pt x="45" y="7"/>
                          <a:pt x="45" y="8"/>
                          <a:pt x="44" y="8"/>
                        </a:cubicBezTo>
                        <a:cubicBezTo>
                          <a:pt x="41" y="12"/>
                          <a:pt x="31" y="13"/>
                          <a:pt x="23" y="13"/>
                        </a:cubicBezTo>
                        <a:close/>
                        <a:moveTo>
                          <a:pt x="19" y="3"/>
                        </a:moveTo>
                        <a:cubicBezTo>
                          <a:pt x="4" y="3"/>
                          <a:pt x="3" y="5"/>
                          <a:pt x="3" y="5"/>
                        </a:cubicBezTo>
                        <a:cubicBezTo>
                          <a:pt x="3" y="7"/>
                          <a:pt x="11" y="10"/>
                          <a:pt x="23" y="10"/>
                        </a:cubicBezTo>
                        <a:cubicBezTo>
                          <a:pt x="32" y="10"/>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a:extLst/>
                </p:spPr>
                <p:txBody>
                  <a:bodyPr anchor="ctr"/>
                  <a:lstStyle/>
                  <a:p>
                    <a:pPr algn="ctr"/>
                    <a:endParaRPr/>
                  </a:p>
                </p:txBody>
              </p:sp>
              <p:sp>
                <p:nvSpPr>
                  <p:cNvPr id="107" name="íṥ1îḍé">
                    <a:extLst>
                      <a:ext uri="{FF2B5EF4-FFF2-40B4-BE49-F238E27FC236}">
                        <a16:creationId xmlns:a16="http://schemas.microsoft.com/office/drawing/2014/main" id="{3E18B5A8-74B4-455B-8268-5F6D89824BA6}"/>
                      </a:ext>
                    </a:extLst>
                  </p:cNvPr>
                  <p:cNvSpPr/>
                  <p:nvPr/>
                </p:nvSpPr>
                <p:spPr bwMode="auto">
                  <a:xfrm>
                    <a:off x="5826696" y="3156709"/>
                    <a:ext cx="169761" cy="44423"/>
                  </a:xfrm>
                  <a:custGeom>
                    <a:avLst/>
                    <a:gdLst>
                      <a:gd name="T0" fmla="*/ 23 w 45"/>
                      <a:gd name="T1" fmla="*/ 12 h 12"/>
                      <a:gd name="T2" fmla="*/ 0 w 45"/>
                      <a:gd name="T3" fmla="*/ 6 h 12"/>
                      <a:gd name="T4" fmla="*/ 0 w 45"/>
                      <a:gd name="T5" fmla="*/ 4 h 12"/>
                      <a:gd name="T6" fmla="*/ 19 w 45"/>
                      <a:gd name="T7" fmla="*/ 0 h 12"/>
                      <a:gd name="T8" fmla="*/ 41 w 45"/>
                      <a:gd name="T9" fmla="*/ 1 h 12"/>
                      <a:gd name="T10" fmla="*/ 45 w 45"/>
                      <a:gd name="T11" fmla="*/ 6 h 12"/>
                      <a:gd name="T12" fmla="*/ 44 w 45"/>
                      <a:gd name="T13" fmla="*/ 8 h 12"/>
                      <a:gd name="T14" fmla="*/ 23 w 45"/>
                      <a:gd name="T15" fmla="*/ 12 h 12"/>
                      <a:gd name="T16" fmla="*/ 19 w 45"/>
                      <a:gd name="T17" fmla="*/ 3 h 12"/>
                      <a:gd name="T18" fmla="*/ 3 w 45"/>
                      <a:gd name="T19" fmla="*/ 5 h 12"/>
                      <a:gd name="T20" fmla="*/ 23 w 45"/>
                      <a:gd name="T21" fmla="*/ 9 h 12"/>
                      <a:gd name="T22" fmla="*/ 42 w 45"/>
                      <a:gd name="T23" fmla="*/ 6 h 12"/>
                      <a:gd name="T24" fmla="*/ 42 w 45"/>
                      <a:gd name="T25" fmla="*/ 6 h 12"/>
                      <a:gd name="T26" fmla="*/ 41 w 45"/>
                      <a:gd name="T27" fmla="*/ 4 h 12"/>
                      <a:gd name="T28" fmla="*/ 19 w 45"/>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2">
                        <a:moveTo>
                          <a:pt x="23" y="12"/>
                        </a:moveTo>
                        <a:cubicBezTo>
                          <a:pt x="18" y="12"/>
                          <a:pt x="2" y="12"/>
                          <a:pt x="0" y="6"/>
                        </a:cubicBezTo>
                        <a:cubicBezTo>
                          <a:pt x="0" y="6"/>
                          <a:pt x="0" y="5"/>
                          <a:pt x="0" y="4"/>
                        </a:cubicBezTo>
                        <a:cubicBezTo>
                          <a:pt x="1" y="2"/>
                          <a:pt x="4" y="0"/>
                          <a:pt x="19" y="0"/>
                        </a:cubicBezTo>
                        <a:cubicBezTo>
                          <a:pt x="25" y="0"/>
                          <a:pt x="32" y="0"/>
                          <a:pt x="41" y="1"/>
                        </a:cubicBezTo>
                        <a:cubicBezTo>
                          <a:pt x="43" y="1"/>
                          <a:pt x="45" y="2"/>
                          <a:pt x="45" y="6"/>
                        </a:cubicBezTo>
                        <a:cubicBezTo>
                          <a:pt x="45" y="6"/>
                          <a:pt x="45" y="7"/>
                          <a:pt x="44" y="8"/>
                        </a:cubicBezTo>
                        <a:cubicBezTo>
                          <a:pt x="41" y="11"/>
                          <a:pt x="31" y="12"/>
                          <a:pt x="23" y="12"/>
                        </a:cubicBezTo>
                        <a:close/>
                        <a:moveTo>
                          <a:pt x="19" y="3"/>
                        </a:moveTo>
                        <a:cubicBezTo>
                          <a:pt x="4" y="3"/>
                          <a:pt x="3" y="5"/>
                          <a:pt x="3" y="5"/>
                        </a:cubicBezTo>
                        <a:cubicBezTo>
                          <a:pt x="3" y="7"/>
                          <a:pt x="11" y="9"/>
                          <a:pt x="23" y="9"/>
                        </a:cubicBezTo>
                        <a:cubicBezTo>
                          <a:pt x="32" y="9"/>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a:extLst/>
                </p:spPr>
                <p:txBody>
                  <a:bodyPr anchor="ctr"/>
                  <a:lstStyle/>
                  <a:p>
                    <a:pPr algn="ctr"/>
                    <a:endParaRPr/>
                  </a:p>
                </p:txBody>
              </p:sp>
              <p:sp>
                <p:nvSpPr>
                  <p:cNvPr id="108" name="íṩ1iďê">
                    <a:extLst>
                      <a:ext uri="{FF2B5EF4-FFF2-40B4-BE49-F238E27FC236}">
                        <a16:creationId xmlns:a16="http://schemas.microsoft.com/office/drawing/2014/main" id="{66E6069B-1848-43D0-B802-7DF16BA291A0}"/>
                      </a:ext>
                    </a:extLst>
                  </p:cNvPr>
                  <p:cNvSpPr/>
                  <p:nvPr/>
                </p:nvSpPr>
                <p:spPr bwMode="auto">
                  <a:xfrm>
                    <a:off x="5883811" y="3193199"/>
                    <a:ext cx="71395" cy="49182"/>
                  </a:xfrm>
                  <a:custGeom>
                    <a:avLst/>
                    <a:gdLst>
                      <a:gd name="T0" fmla="*/ 9 w 19"/>
                      <a:gd name="T1" fmla="*/ 13 h 13"/>
                      <a:gd name="T2" fmla="*/ 9 w 19"/>
                      <a:gd name="T3" fmla="*/ 13 h 13"/>
                      <a:gd name="T4" fmla="*/ 0 w 19"/>
                      <a:gd name="T5" fmla="*/ 1 h 13"/>
                      <a:gd name="T6" fmla="*/ 3 w 19"/>
                      <a:gd name="T7" fmla="*/ 0 h 13"/>
                      <a:gd name="T8" fmla="*/ 9 w 19"/>
                      <a:gd name="T9" fmla="*/ 10 h 13"/>
                      <a:gd name="T10" fmla="*/ 9 w 19"/>
                      <a:gd name="T11" fmla="*/ 10 h 13"/>
                      <a:gd name="T12" fmla="*/ 16 w 19"/>
                      <a:gd name="T13" fmla="*/ 0 h 13"/>
                      <a:gd name="T14" fmla="*/ 19 w 19"/>
                      <a:gd name="T15" fmla="*/ 1 h 13"/>
                      <a:gd name="T16" fmla="*/ 9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9" y="13"/>
                        </a:moveTo>
                        <a:cubicBezTo>
                          <a:pt x="9" y="13"/>
                          <a:pt x="9" y="13"/>
                          <a:pt x="9" y="13"/>
                        </a:cubicBezTo>
                        <a:cubicBezTo>
                          <a:pt x="4" y="12"/>
                          <a:pt x="0" y="2"/>
                          <a:pt x="0" y="1"/>
                        </a:cubicBezTo>
                        <a:cubicBezTo>
                          <a:pt x="3" y="0"/>
                          <a:pt x="3" y="0"/>
                          <a:pt x="3" y="0"/>
                        </a:cubicBezTo>
                        <a:cubicBezTo>
                          <a:pt x="4" y="4"/>
                          <a:pt x="7" y="10"/>
                          <a:pt x="9" y="10"/>
                        </a:cubicBezTo>
                        <a:cubicBezTo>
                          <a:pt x="9" y="10"/>
                          <a:pt x="9" y="10"/>
                          <a:pt x="9" y="10"/>
                        </a:cubicBezTo>
                        <a:cubicBezTo>
                          <a:pt x="10" y="10"/>
                          <a:pt x="13" y="9"/>
                          <a:pt x="16" y="0"/>
                        </a:cubicBezTo>
                        <a:cubicBezTo>
                          <a:pt x="19" y="1"/>
                          <a:pt x="19" y="1"/>
                          <a:pt x="19" y="1"/>
                        </a:cubicBezTo>
                        <a:cubicBezTo>
                          <a:pt x="16" y="9"/>
                          <a:pt x="13" y="13"/>
                          <a:pt x="9" y="13"/>
                        </a:cubicBezTo>
                        <a:close/>
                      </a:path>
                    </a:pathLst>
                  </a:custGeom>
                  <a:solidFill>
                    <a:schemeClr val="bg1">
                      <a:lumMod val="85000"/>
                    </a:schemeClr>
                  </a:solidFill>
                  <a:ln>
                    <a:noFill/>
                  </a:ln>
                  <a:extLst/>
                </p:spPr>
                <p:txBody>
                  <a:bodyPr anchor="ctr"/>
                  <a:lstStyle/>
                  <a:p>
                    <a:pPr algn="ctr"/>
                    <a:endParaRPr/>
                  </a:p>
                </p:txBody>
              </p:sp>
              <p:sp>
                <p:nvSpPr>
                  <p:cNvPr id="109" name="íṩľíḍê">
                    <a:extLst>
                      <a:ext uri="{FF2B5EF4-FFF2-40B4-BE49-F238E27FC236}">
                        <a16:creationId xmlns:a16="http://schemas.microsoft.com/office/drawing/2014/main" id="{2B67E3B5-EAA3-4768-BD46-3AE358D4C657}"/>
                      </a:ext>
                    </a:extLst>
                  </p:cNvPr>
                  <p:cNvSpPr/>
                  <p:nvPr/>
                </p:nvSpPr>
                <p:spPr bwMode="auto">
                  <a:xfrm>
                    <a:off x="5714051" y="2610936"/>
                    <a:ext cx="90433" cy="98366"/>
                  </a:xfrm>
                  <a:custGeom>
                    <a:avLst/>
                    <a:gdLst>
                      <a:gd name="T0" fmla="*/ 21 w 24"/>
                      <a:gd name="T1" fmla="*/ 26 h 26"/>
                      <a:gd name="T2" fmla="*/ 0 w 24"/>
                      <a:gd name="T3" fmla="*/ 3 h 26"/>
                      <a:gd name="T4" fmla="*/ 1 w 24"/>
                      <a:gd name="T5" fmla="*/ 0 h 26"/>
                      <a:gd name="T6" fmla="*/ 24 w 24"/>
                      <a:gd name="T7" fmla="*/ 24 h 26"/>
                      <a:gd name="T8" fmla="*/ 21 w 24"/>
                      <a:gd name="T9" fmla="*/ 26 h 26"/>
                    </a:gdLst>
                    <a:ahLst/>
                    <a:cxnLst>
                      <a:cxn ang="0">
                        <a:pos x="T0" y="T1"/>
                      </a:cxn>
                      <a:cxn ang="0">
                        <a:pos x="T2" y="T3"/>
                      </a:cxn>
                      <a:cxn ang="0">
                        <a:pos x="T4" y="T5"/>
                      </a:cxn>
                      <a:cxn ang="0">
                        <a:pos x="T6" y="T7"/>
                      </a:cxn>
                      <a:cxn ang="0">
                        <a:pos x="T8" y="T9"/>
                      </a:cxn>
                    </a:cxnLst>
                    <a:rect l="0" t="0" r="r" b="b"/>
                    <a:pathLst>
                      <a:path w="24" h="26">
                        <a:moveTo>
                          <a:pt x="21" y="26"/>
                        </a:moveTo>
                        <a:cubicBezTo>
                          <a:pt x="21" y="26"/>
                          <a:pt x="11" y="5"/>
                          <a:pt x="0" y="3"/>
                        </a:cubicBezTo>
                        <a:cubicBezTo>
                          <a:pt x="1" y="0"/>
                          <a:pt x="1" y="0"/>
                          <a:pt x="1" y="0"/>
                        </a:cubicBezTo>
                        <a:cubicBezTo>
                          <a:pt x="13" y="2"/>
                          <a:pt x="23" y="24"/>
                          <a:pt x="24" y="24"/>
                        </a:cubicBezTo>
                        <a:lnTo>
                          <a:pt x="21" y="26"/>
                        </a:lnTo>
                        <a:close/>
                      </a:path>
                    </a:pathLst>
                  </a:custGeom>
                  <a:solidFill>
                    <a:schemeClr val="bg1">
                      <a:lumMod val="85000"/>
                    </a:schemeClr>
                  </a:solidFill>
                  <a:ln>
                    <a:noFill/>
                  </a:ln>
                  <a:extLst/>
                </p:spPr>
                <p:txBody>
                  <a:bodyPr anchor="ctr"/>
                  <a:lstStyle/>
                  <a:p>
                    <a:pPr algn="ctr"/>
                    <a:endParaRPr/>
                  </a:p>
                </p:txBody>
              </p:sp>
              <p:sp>
                <p:nvSpPr>
                  <p:cNvPr id="110" name="ïṡ1îďè">
                    <a:extLst>
                      <a:ext uri="{FF2B5EF4-FFF2-40B4-BE49-F238E27FC236}">
                        <a16:creationId xmlns:a16="http://schemas.microsoft.com/office/drawing/2014/main" id="{60E4A56D-1772-4A72-B598-35035032D566}"/>
                      </a:ext>
                    </a:extLst>
                  </p:cNvPr>
                  <p:cNvSpPr/>
                  <p:nvPr/>
                </p:nvSpPr>
                <p:spPr bwMode="auto">
                  <a:xfrm>
                    <a:off x="5837802" y="2607763"/>
                    <a:ext cx="30145" cy="82500"/>
                  </a:xfrm>
                  <a:custGeom>
                    <a:avLst/>
                    <a:gdLst>
                      <a:gd name="T0" fmla="*/ 5 w 8"/>
                      <a:gd name="T1" fmla="*/ 22 h 22"/>
                      <a:gd name="T2" fmla="*/ 0 w 8"/>
                      <a:gd name="T3" fmla="*/ 4 h 22"/>
                      <a:gd name="T4" fmla="*/ 1 w 8"/>
                      <a:gd name="T5" fmla="*/ 4 h 22"/>
                      <a:gd name="T6" fmla="*/ 1 w 8"/>
                      <a:gd name="T7" fmla="*/ 1 h 22"/>
                      <a:gd name="T8" fmla="*/ 8 w 8"/>
                      <a:gd name="T9" fmla="*/ 21 h 22"/>
                      <a:gd name="T10" fmla="*/ 5 w 8"/>
                      <a:gd name="T11" fmla="*/ 22 h 22"/>
                    </a:gdLst>
                    <a:ahLst/>
                    <a:cxnLst>
                      <a:cxn ang="0">
                        <a:pos x="T0" y="T1"/>
                      </a:cxn>
                      <a:cxn ang="0">
                        <a:pos x="T2" y="T3"/>
                      </a:cxn>
                      <a:cxn ang="0">
                        <a:pos x="T4" y="T5"/>
                      </a:cxn>
                      <a:cxn ang="0">
                        <a:pos x="T6" y="T7"/>
                      </a:cxn>
                      <a:cxn ang="0">
                        <a:pos x="T8" y="T9"/>
                      </a:cxn>
                      <a:cxn ang="0">
                        <a:pos x="T10" y="T11"/>
                      </a:cxn>
                    </a:cxnLst>
                    <a:rect l="0" t="0" r="r" b="b"/>
                    <a:pathLst>
                      <a:path w="8" h="22">
                        <a:moveTo>
                          <a:pt x="5" y="22"/>
                        </a:moveTo>
                        <a:cubicBezTo>
                          <a:pt x="3" y="14"/>
                          <a:pt x="1" y="5"/>
                          <a:pt x="0" y="4"/>
                        </a:cubicBezTo>
                        <a:cubicBezTo>
                          <a:pt x="0" y="4"/>
                          <a:pt x="1" y="4"/>
                          <a:pt x="1" y="4"/>
                        </a:cubicBezTo>
                        <a:cubicBezTo>
                          <a:pt x="1" y="1"/>
                          <a:pt x="1" y="1"/>
                          <a:pt x="1" y="1"/>
                        </a:cubicBezTo>
                        <a:cubicBezTo>
                          <a:pt x="2" y="1"/>
                          <a:pt x="4" y="0"/>
                          <a:pt x="8" y="21"/>
                        </a:cubicBezTo>
                        <a:lnTo>
                          <a:pt x="5" y="22"/>
                        </a:lnTo>
                        <a:close/>
                      </a:path>
                    </a:pathLst>
                  </a:custGeom>
                  <a:solidFill>
                    <a:schemeClr val="bg1">
                      <a:lumMod val="85000"/>
                    </a:schemeClr>
                  </a:solidFill>
                  <a:ln>
                    <a:noFill/>
                  </a:ln>
                  <a:extLst/>
                </p:spPr>
                <p:txBody>
                  <a:bodyPr anchor="ctr"/>
                  <a:lstStyle/>
                  <a:p>
                    <a:pPr algn="ctr"/>
                    <a:endParaRPr/>
                  </a:p>
                </p:txBody>
              </p:sp>
              <p:sp>
                <p:nvSpPr>
                  <p:cNvPr id="111" name="î$ľiḓè">
                    <a:extLst>
                      <a:ext uri="{FF2B5EF4-FFF2-40B4-BE49-F238E27FC236}">
                        <a16:creationId xmlns:a16="http://schemas.microsoft.com/office/drawing/2014/main" id="{B67856D8-21FA-438E-AB23-60E335D24194}"/>
                      </a:ext>
                    </a:extLst>
                  </p:cNvPr>
                  <p:cNvSpPr/>
                  <p:nvPr/>
                </p:nvSpPr>
                <p:spPr bwMode="auto">
                  <a:xfrm>
                    <a:off x="5909196" y="2563340"/>
                    <a:ext cx="30145" cy="126924"/>
                  </a:xfrm>
                  <a:custGeom>
                    <a:avLst/>
                    <a:gdLst>
                      <a:gd name="T0" fmla="*/ 3 w 8"/>
                      <a:gd name="T1" fmla="*/ 34 h 34"/>
                      <a:gd name="T2" fmla="*/ 6 w 8"/>
                      <a:gd name="T3" fmla="*/ 0 h 34"/>
                      <a:gd name="T4" fmla="*/ 8 w 8"/>
                      <a:gd name="T5" fmla="*/ 1 h 34"/>
                      <a:gd name="T6" fmla="*/ 6 w 8"/>
                      <a:gd name="T7" fmla="*/ 33 h 34"/>
                      <a:gd name="T8" fmla="*/ 3 w 8"/>
                      <a:gd name="T9" fmla="*/ 34 h 34"/>
                    </a:gdLst>
                    <a:ahLst/>
                    <a:cxnLst>
                      <a:cxn ang="0">
                        <a:pos x="T0" y="T1"/>
                      </a:cxn>
                      <a:cxn ang="0">
                        <a:pos x="T2" y="T3"/>
                      </a:cxn>
                      <a:cxn ang="0">
                        <a:pos x="T4" y="T5"/>
                      </a:cxn>
                      <a:cxn ang="0">
                        <a:pos x="T6" y="T7"/>
                      </a:cxn>
                      <a:cxn ang="0">
                        <a:pos x="T8" y="T9"/>
                      </a:cxn>
                    </a:cxnLst>
                    <a:rect l="0" t="0" r="r" b="b"/>
                    <a:pathLst>
                      <a:path w="8" h="34">
                        <a:moveTo>
                          <a:pt x="3" y="34"/>
                        </a:moveTo>
                        <a:cubicBezTo>
                          <a:pt x="3" y="31"/>
                          <a:pt x="0" y="6"/>
                          <a:pt x="6" y="0"/>
                        </a:cubicBezTo>
                        <a:cubicBezTo>
                          <a:pt x="8" y="1"/>
                          <a:pt x="8" y="1"/>
                          <a:pt x="8" y="1"/>
                        </a:cubicBezTo>
                        <a:cubicBezTo>
                          <a:pt x="4" y="6"/>
                          <a:pt x="5" y="26"/>
                          <a:pt x="6" y="33"/>
                        </a:cubicBezTo>
                        <a:lnTo>
                          <a:pt x="3" y="34"/>
                        </a:lnTo>
                        <a:close/>
                      </a:path>
                    </a:pathLst>
                  </a:custGeom>
                  <a:solidFill>
                    <a:schemeClr val="bg1">
                      <a:lumMod val="85000"/>
                    </a:schemeClr>
                  </a:solidFill>
                  <a:ln>
                    <a:noFill/>
                  </a:ln>
                  <a:extLst/>
                </p:spPr>
                <p:txBody>
                  <a:bodyPr anchor="ctr"/>
                  <a:lstStyle/>
                  <a:p>
                    <a:pPr algn="ctr"/>
                    <a:endParaRPr/>
                  </a:p>
                </p:txBody>
              </p:sp>
              <p:sp>
                <p:nvSpPr>
                  <p:cNvPr id="112" name="iṧḷíḑê">
                    <a:extLst>
                      <a:ext uri="{FF2B5EF4-FFF2-40B4-BE49-F238E27FC236}">
                        <a16:creationId xmlns:a16="http://schemas.microsoft.com/office/drawing/2014/main" id="{635B5063-0772-4028-ABBE-4AF53298E8C2}"/>
                      </a:ext>
                    </a:extLst>
                  </p:cNvPr>
                  <p:cNvSpPr/>
                  <p:nvPr/>
                </p:nvSpPr>
                <p:spPr bwMode="auto">
                  <a:xfrm>
                    <a:off x="5969484" y="2629975"/>
                    <a:ext cx="34904" cy="68221"/>
                  </a:xfrm>
                  <a:custGeom>
                    <a:avLst/>
                    <a:gdLst>
                      <a:gd name="T0" fmla="*/ 3 w 9"/>
                      <a:gd name="T1" fmla="*/ 18 h 18"/>
                      <a:gd name="T2" fmla="*/ 0 w 9"/>
                      <a:gd name="T3" fmla="*/ 18 h 18"/>
                      <a:gd name="T4" fmla="*/ 8 w 9"/>
                      <a:gd name="T5" fmla="*/ 0 h 18"/>
                      <a:gd name="T6" fmla="*/ 9 w 9"/>
                      <a:gd name="T7" fmla="*/ 3 h 18"/>
                      <a:gd name="T8" fmla="*/ 3 w 9"/>
                      <a:gd name="T9" fmla="*/ 18 h 18"/>
                    </a:gdLst>
                    <a:ahLst/>
                    <a:cxnLst>
                      <a:cxn ang="0">
                        <a:pos x="T0" y="T1"/>
                      </a:cxn>
                      <a:cxn ang="0">
                        <a:pos x="T2" y="T3"/>
                      </a:cxn>
                      <a:cxn ang="0">
                        <a:pos x="T4" y="T5"/>
                      </a:cxn>
                      <a:cxn ang="0">
                        <a:pos x="T6" y="T7"/>
                      </a:cxn>
                      <a:cxn ang="0">
                        <a:pos x="T8" y="T9"/>
                      </a:cxn>
                    </a:cxnLst>
                    <a:rect l="0" t="0" r="r" b="b"/>
                    <a:pathLst>
                      <a:path w="9" h="18">
                        <a:moveTo>
                          <a:pt x="3" y="18"/>
                        </a:moveTo>
                        <a:cubicBezTo>
                          <a:pt x="0" y="18"/>
                          <a:pt x="0" y="18"/>
                          <a:pt x="0" y="18"/>
                        </a:cubicBezTo>
                        <a:cubicBezTo>
                          <a:pt x="1" y="15"/>
                          <a:pt x="3" y="1"/>
                          <a:pt x="8" y="0"/>
                        </a:cubicBezTo>
                        <a:cubicBezTo>
                          <a:pt x="9" y="3"/>
                          <a:pt x="9" y="3"/>
                          <a:pt x="9" y="3"/>
                        </a:cubicBezTo>
                        <a:cubicBezTo>
                          <a:pt x="6" y="4"/>
                          <a:pt x="4" y="12"/>
                          <a:pt x="3" y="18"/>
                        </a:cubicBezTo>
                        <a:close/>
                      </a:path>
                    </a:pathLst>
                  </a:custGeom>
                  <a:solidFill>
                    <a:schemeClr val="bg1">
                      <a:lumMod val="85000"/>
                    </a:schemeClr>
                  </a:solidFill>
                  <a:ln>
                    <a:noFill/>
                  </a:ln>
                  <a:extLst/>
                </p:spPr>
                <p:txBody>
                  <a:bodyPr anchor="ctr"/>
                  <a:lstStyle/>
                  <a:p>
                    <a:pPr algn="ctr"/>
                    <a:endParaRPr/>
                  </a:p>
                </p:txBody>
              </p:sp>
              <p:sp>
                <p:nvSpPr>
                  <p:cNvPr id="113" name="íş1îḍé">
                    <a:extLst>
                      <a:ext uri="{FF2B5EF4-FFF2-40B4-BE49-F238E27FC236}">
                        <a16:creationId xmlns:a16="http://schemas.microsoft.com/office/drawing/2014/main" id="{8770D0CF-9BDD-4A4A-842B-94148AB1CCF6}"/>
                      </a:ext>
                    </a:extLst>
                  </p:cNvPr>
                  <p:cNvSpPr/>
                  <p:nvPr/>
                </p:nvSpPr>
                <p:spPr bwMode="auto">
                  <a:xfrm>
                    <a:off x="6023427" y="2656946"/>
                    <a:ext cx="96780" cy="66635"/>
                  </a:xfrm>
                  <a:custGeom>
                    <a:avLst/>
                    <a:gdLst>
                      <a:gd name="T0" fmla="*/ 3 w 26"/>
                      <a:gd name="T1" fmla="*/ 18 h 18"/>
                      <a:gd name="T2" fmla="*/ 0 w 26"/>
                      <a:gd name="T3" fmla="*/ 16 h 18"/>
                      <a:gd name="T4" fmla="*/ 26 w 26"/>
                      <a:gd name="T5" fmla="*/ 1 h 18"/>
                      <a:gd name="T6" fmla="*/ 25 w 26"/>
                      <a:gd name="T7" fmla="*/ 4 h 18"/>
                      <a:gd name="T8" fmla="*/ 3 w 26"/>
                      <a:gd name="T9" fmla="*/ 18 h 18"/>
                    </a:gdLst>
                    <a:ahLst/>
                    <a:cxnLst>
                      <a:cxn ang="0">
                        <a:pos x="T0" y="T1"/>
                      </a:cxn>
                      <a:cxn ang="0">
                        <a:pos x="T2" y="T3"/>
                      </a:cxn>
                      <a:cxn ang="0">
                        <a:pos x="T4" y="T5"/>
                      </a:cxn>
                      <a:cxn ang="0">
                        <a:pos x="T6" y="T7"/>
                      </a:cxn>
                      <a:cxn ang="0">
                        <a:pos x="T8" y="T9"/>
                      </a:cxn>
                    </a:cxnLst>
                    <a:rect l="0" t="0" r="r" b="b"/>
                    <a:pathLst>
                      <a:path w="26" h="18">
                        <a:moveTo>
                          <a:pt x="3" y="18"/>
                        </a:moveTo>
                        <a:cubicBezTo>
                          <a:pt x="0" y="16"/>
                          <a:pt x="0" y="16"/>
                          <a:pt x="0" y="16"/>
                        </a:cubicBezTo>
                        <a:cubicBezTo>
                          <a:pt x="1" y="15"/>
                          <a:pt x="14" y="0"/>
                          <a:pt x="26" y="1"/>
                        </a:cubicBezTo>
                        <a:cubicBezTo>
                          <a:pt x="25" y="4"/>
                          <a:pt x="25" y="4"/>
                          <a:pt x="25" y="4"/>
                        </a:cubicBezTo>
                        <a:cubicBezTo>
                          <a:pt x="16" y="3"/>
                          <a:pt x="3" y="18"/>
                          <a:pt x="3" y="18"/>
                        </a:cubicBezTo>
                        <a:close/>
                      </a:path>
                    </a:pathLst>
                  </a:custGeom>
                  <a:solidFill>
                    <a:schemeClr val="bg1">
                      <a:lumMod val="85000"/>
                    </a:schemeClr>
                  </a:solidFill>
                  <a:ln>
                    <a:noFill/>
                  </a:ln>
                  <a:extLst/>
                </p:spPr>
                <p:txBody>
                  <a:bodyPr anchor="ctr"/>
                  <a:lstStyle/>
                  <a:p>
                    <a:pPr algn="ctr"/>
                    <a:endParaRPr/>
                  </a:p>
                </p:txBody>
              </p:sp>
              <p:sp>
                <p:nvSpPr>
                  <p:cNvPr id="114" name="íṣļîdè">
                    <a:extLst>
                      <a:ext uri="{FF2B5EF4-FFF2-40B4-BE49-F238E27FC236}">
                        <a16:creationId xmlns:a16="http://schemas.microsoft.com/office/drawing/2014/main" id="{96CF8A11-0661-42AB-829F-F12F9D095C5F}"/>
                      </a:ext>
                    </a:extLst>
                  </p:cNvPr>
                  <p:cNvSpPr/>
                  <p:nvPr/>
                </p:nvSpPr>
                <p:spPr bwMode="auto">
                  <a:xfrm>
                    <a:off x="6056745" y="2736273"/>
                    <a:ext cx="44423" cy="22212"/>
                  </a:xfrm>
                  <a:custGeom>
                    <a:avLst/>
                    <a:gdLst>
                      <a:gd name="T0" fmla="*/ 2 w 12"/>
                      <a:gd name="T1" fmla="*/ 6 h 6"/>
                      <a:gd name="T2" fmla="*/ 0 w 12"/>
                      <a:gd name="T3" fmla="*/ 4 h 6"/>
                      <a:gd name="T4" fmla="*/ 12 w 12"/>
                      <a:gd name="T5" fmla="*/ 1 h 6"/>
                      <a:gd name="T6" fmla="*/ 11 w 12"/>
                      <a:gd name="T7" fmla="*/ 4 h 6"/>
                      <a:gd name="T8" fmla="*/ 2 w 12"/>
                      <a:gd name="T9" fmla="*/ 6 h 6"/>
                    </a:gdLst>
                    <a:ahLst/>
                    <a:cxnLst>
                      <a:cxn ang="0">
                        <a:pos x="T0" y="T1"/>
                      </a:cxn>
                      <a:cxn ang="0">
                        <a:pos x="T2" y="T3"/>
                      </a:cxn>
                      <a:cxn ang="0">
                        <a:pos x="T4" y="T5"/>
                      </a:cxn>
                      <a:cxn ang="0">
                        <a:pos x="T6" y="T7"/>
                      </a:cxn>
                      <a:cxn ang="0">
                        <a:pos x="T8" y="T9"/>
                      </a:cxn>
                    </a:cxnLst>
                    <a:rect l="0" t="0" r="r" b="b"/>
                    <a:pathLst>
                      <a:path w="12" h="6">
                        <a:moveTo>
                          <a:pt x="2" y="6"/>
                        </a:moveTo>
                        <a:cubicBezTo>
                          <a:pt x="0" y="4"/>
                          <a:pt x="0" y="4"/>
                          <a:pt x="0" y="4"/>
                        </a:cubicBezTo>
                        <a:cubicBezTo>
                          <a:pt x="1" y="4"/>
                          <a:pt x="6" y="0"/>
                          <a:pt x="12" y="1"/>
                        </a:cubicBezTo>
                        <a:cubicBezTo>
                          <a:pt x="11" y="4"/>
                          <a:pt x="11" y="4"/>
                          <a:pt x="11" y="4"/>
                        </a:cubicBezTo>
                        <a:cubicBezTo>
                          <a:pt x="7" y="4"/>
                          <a:pt x="2" y="6"/>
                          <a:pt x="2" y="6"/>
                        </a:cubicBezTo>
                        <a:close/>
                      </a:path>
                    </a:pathLst>
                  </a:custGeom>
                  <a:solidFill>
                    <a:schemeClr val="bg1">
                      <a:lumMod val="85000"/>
                    </a:schemeClr>
                  </a:solidFill>
                  <a:ln>
                    <a:noFill/>
                  </a:ln>
                  <a:extLst/>
                </p:spPr>
                <p:txBody>
                  <a:bodyPr anchor="ctr"/>
                  <a:lstStyle/>
                  <a:p>
                    <a:pPr algn="ctr"/>
                    <a:endParaRPr/>
                  </a:p>
                </p:txBody>
              </p:sp>
              <p:sp>
                <p:nvSpPr>
                  <p:cNvPr id="115" name="ïşḷiḍè">
                    <a:extLst>
                      <a:ext uri="{FF2B5EF4-FFF2-40B4-BE49-F238E27FC236}">
                        <a16:creationId xmlns:a16="http://schemas.microsoft.com/office/drawing/2014/main" id="{59EAE320-6647-4DF4-9953-F272B34F8749}"/>
                      </a:ext>
                    </a:extLst>
                  </p:cNvPr>
                  <p:cNvSpPr/>
                  <p:nvPr/>
                </p:nvSpPr>
                <p:spPr bwMode="auto">
                  <a:xfrm>
                    <a:off x="5717224" y="2736273"/>
                    <a:ext cx="46010" cy="22212"/>
                  </a:xfrm>
                  <a:custGeom>
                    <a:avLst/>
                    <a:gdLst>
                      <a:gd name="T0" fmla="*/ 10 w 12"/>
                      <a:gd name="T1" fmla="*/ 6 h 6"/>
                      <a:gd name="T2" fmla="*/ 0 w 12"/>
                      <a:gd name="T3" fmla="*/ 3 h 6"/>
                      <a:gd name="T4" fmla="*/ 0 w 12"/>
                      <a:gd name="T5" fmla="*/ 0 h 6"/>
                      <a:gd name="T6" fmla="*/ 12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cubicBezTo>
                          <a:pt x="9" y="6"/>
                          <a:pt x="6" y="3"/>
                          <a:pt x="0" y="3"/>
                        </a:cubicBezTo>
                        <a:cubicBezTo>
                          <a:pt x="0" y="0"/>
                          <a:pt x="0" y="0"/>
                          <a:pt x="0" y="0"/>
                        </a:cubicBezTo>
                        <a:cubicBezTo>
                          <a:pt x="7" y="0"/>
                          <a:pt x="11" y="4"/>
                          <a:pt x="12" y="4"/>
                        </a:cubicBezTo>
                        <a:lnTo>
                          <a:pt x="10" y="6"/>
                        </a:lnTo>
                        <a:close/>
                      </a:path>
                    </a:pathLst>
                  </a:custGeom>
                  <a:solidFill>
                    <a:schemeClr val="bg1">
                      <a:lumMod val="85000"/>
                    </a:schemeClr>
                  </a:solidFill>
                  <a:ln>
                    <a:noFill/>
                  </a:ln>
                  <a:extLst/>
                </p:spPr>
                <p:txBody>
                  <a:bodyPr anchor="ctr"/>
                  <a:lstStyle/>
                  <a:p>
                    <a:pPr algn="ctr"/>
                    <a:endParaRPr/>
                  </a:p>
                </p:txBody>
              </p:sp>
            </p:grpSp>
            <p:grpSp>
              <p:nvGrpSpPr>
                <p:cNvPr id="42" name="íśľiďe">
                  <a:extLst>
                    <a:ext uri="{FF2B5EF4-FFF2-40B4-BE49-F238E27FC236}">
                      <a16:creationId xmlns:a16="http://schemas.microsoft.com/office/drawing/2014/main" id="{75BA1DB4-28EE-45BE-B8D2-F7FA3C5A3879}"/>
                    </a:ext>
                  </a:extLst>
                </p:cNvPr>
                <p:cNvGrpSpPr/>
                <p:nvPr/>
              </p:nvGrpSpPr>
              <p:grpSpPr>
                <a:xfrm>
                  <a:off x="3272257" y="5170037"/>
                  <a:ext cx="309377" cy="414088"/>
                  <a:chOff x="3957743" y="5628549"/>
                  <a:chExt cx="309377" cy="414088"/>
                </a:xfrm>
              </p:grpSpPr>
              <p:sp>
                <p:nvSpPr>
                  <p:cNvPr id="96" name="iṣļïde">
                    <a:extLst>
                      <a:ext uri="{FF2B5EF4-FFF2-40B4-BE49-F238E27FC236}">
                        <a16:creationId xmlns:a16="http://schemas.microsoft.com/office/drawing/2014/main" id="{5C27EA90-4DF0-4E01-9B8D-258637854B35}"/>
                      </a:ext>
                    </a:extLst>
                  </p:cNvPr>
                  <p:cNvSpPr/>
                  <p:nvPr/>
                </p:nvSpPr>
                <p:spPr bwMode="auto">
                  <a:xfrm>
                    <a:off x="3957743" y="5639654"/>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6 w 32"/>
                      <a:gd name="T27" fmla="*/ 2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5"/>
                          <a:pt x="4" y="14"/>
                        </a:cubicBezTo>
                        <a:cubicBezTo>
                          <a:pt x="0" y="25"/>
                          <a:pt x="3" y="36"/>
                          <a:pt x="11" y="39"/>
                        </a:cubicBezTo>
                        <a:cubicBezTo>
                          <a:pt x="12" y="39"/>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6" y="2"/>
                        </a:cubicBezTo>
                        <a:cubicBezTo>
                          <a:pt x="27" y="3"/>
                          <a:pt x="28" y="4"/>
                          <a:pt x="28" y="4"/>
                        </a:cubicBezTo>
                        <a:cubicBezTo>
                          <a:pt x="30" y="4"/>
                          <a:pt x="31" y="5"/>
                          <a:pt x="32" y="5"/>
                        </a:cubicBezTo>
                        <a:cubicBezTo>
                          <a:pt x="31" y="4"/>
                          <a:pt x="30" y="3"/>
                          <a:pt x="29" y="2"/>
                        </a:cubicBezTo>
                        <a:close/>
                      </a:path>
                    </a:pathLst>
                  </a:custGeom>
                  <a:solidFill>
                    <a:schemeClr val="bg1">
                      <a:lumMod val="85000"/>
                    </a:schemeClr>
                  </a:solidFill>
                  <a:ln>
                    <a:noFill/>
                  </a:ln>
                  <a:extLst/>
                </p:spPr>
                <p:txBody>
                  <a:bodyPr anchor="ctr"/>
                  <a:lstStyle/>
                  <a:p>
                    <a:pPr algn="ctr"/>
                    <a:endParaRPr/>
                  </a:p>
                </p:txBody>
              </p:sp>
              <p:sp>
                <p:nvSpPr>
                  <p:cNvPr id="97" name="iśḷîde">
                    <a:extLst>
                      <a:ext uri="{FF2B5EF4-FFF2-40B4-BE49-F238E27FC236}">
                        <a16:creationId xmlns:a16="http://schemas.microsoft.com/office/drawing/2014/main" id="{193B38FC-C707-4DE3-B0BF-CBE607FAB70B}"/>
                      </a:ext>
                    </a:extLst>
                  </p:cNvPr>
                  <p:cNvSpPr/>
                  <p:nvPr/>
                </p:nvSpPr>
                <p:spPr bwMode="auto">
                  <a:xfrm>
                    <a:off x="3987888" y="5647588"/>
                    <a:ext cx="134857" cy="150721"/>
                  </a:xfrm>
                  <a:custGeom>
                    <a:avLst/>
                    <a:gdLst>
                      <a:gd name="T0" fmla="*/ 25 w 36"/>
                      <a:gd name="T1" fmla="*/ 1 h 40"/>
                      <a:gd name="T2" fmla="*/ 21 w 36"/>
                      <a:gd name="T3" fmla="*/ 0 h 40"/>
                      <a:gd name="T4" fmla="*/ 20 w 36"/>
                      <a:gd name="T5" fmla="*/ 0 h 40"/>
                      <a:gd name="T6" fmla="*/ 18 w 36"/>
                      <a:gd name="T7" fmla="*/ 0 h 40"/>
                      <a:gd name="T8" fmla="*/ 3 w 36"/>
                      <a:gd name="T9" fmla="*/ 15 h 40"/>
                      <a:gd name="T10" fmla="*/ 4 w 36"/>
                      <a:gd name="T11" fmla="*/ 35 h 40"/>
                      <a:gd name="T12" fmla="*/ 6 w 36"/>
                      <a:gd name="T13" fmla="*/ 38 h 40"/>
                      <a:gd name="T14" fmla="*/ 9 w 36"/>
                      <a:gd name="T15" fmla="*/ 40 h 40"/>
                      <a:gd name="T16" fmla="*/ 14 w 36"/>
                      <a:gd name="T17" fmla="*/ 40 h 40"/>
                      <a:gd name="T18" fmla="*/ 31 w 36"/>
                      <a:gd name="T19" fmla="*/ 26 h 40"/>
                      <a:gd name="T20" fmla="*/ 25 w 36"/>
                      <a:gd name="T21" fmla="*/ 1 h 40"/>
                      <a:gd name="T22" fmla="*/ 29 w 36"/>
                      <a:gd name="T23" fmla="*/ 25 h 40"/>
                      <a:gd name="T24" fmla="*/ 14 w 36"/>
                      <a:gd name="T25" fmla="*/ 38 h 40"/>
                      <a:gd name="T26" fmla="*/ 10 w 36"/>
                      <a:gd name="T27" fmla="*/ 38 h 40"/>
                      <a:gd name="T28" fmla="*/ 10 w 36"/>
                      <a:gd name="T29" fmla="*/ 38 h 40"/>
                      <a:gd name="T30" fmla="*/ 7 w 36"/>
                      <a:gd name="T31" fmla="*/ 36 h 40"/>
                      <a:gd name="T32" fmla="*/ 4 w 36"/>
                      <a:gd name="T33" fmla="*/ 15 h 40"/>
                      <a:gd name="T34" fmla="*/ 20 w 36"/>
                      <a:gd name="T35" fmla="*/ 2 h 40"/>
                      <a:gd name="T36" fmla="*/ 20 w 36"/>
                      <a:gd name="T37" fmla="*/ 2 h 40"/>
                      <a:gd name="T38" fmla="*/ 24 w 36"/>
                      <a:gd name="T39" fmla="*/ 3 h 40"/>
                      <a:gd name="T40" fmla="*/ 24 w 36"/>
                      <a:gd name="T41" fmla="*/ 3 h 40"/>
                      <a:gd name="T42" fmla="*/ 29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5" y="1"/>
                        </a:moveTo>
                        <a:cubicBezTo>
                          <a:pt x="24" y="1"/>
                          <a:pt x="22" y="0"/>
                          <a:pt x="21" y="0"/>
                        </a:cubicBezTo>
                        <a:cubicBezTo>
                          <a:pt x="21" y="0"/>
                          <a:pt x="21" y="0"/>
                          <a:pt x="20" y="0"/>
                        </a:cubicBezTo>
                        <a:cubicBezTo>
                          <a:pt x="19" y="0"/>
                          <a:pt x="18" y="0"/>
                          <a:pt x="18" y="0"/>
                        </a:cubicBezTo>
                        <a:cubicBezTo>
                          <a:pt x="11" y="2"/>
                          <a:pt x="6" y="7"/>
                          <a:pt x="3" y="15"/>
                        </a:cubicBezTo>
                        <a:cubicBezTo>
                          <a:pt x="0" y="22"/>
                          <a:pt x="0" y="30"/>
                          <a:pt x="4" y="35"/>
                        </a:cubicBezTo>
                        <a:cubicBezTo>
                          <a:pt x="4" y="36"/>
                          <a:pt x="5" y="37"/>
                          <a:pt x="6" y="38"/>
                        </a:cubicBezTo>
                        <a:cubicBezTo>
                          <a:pt x="7" y="39"/>
                          <a:pt x="8" y="39"/>
                          <a:pt x="9" y="40"/>
                        </a:cubicBezTo>
                        <a:cubicBezTo>
                          <a:pt x="11" y="40"/>
                          <a:pt x="12" y="40"/>
                          <a:pt x="14" y="40"/>
                        </a:cubicBezTo>
                        <a:cubicBezTo>
                          <a:pt x="21" y="40"/>
                          <a:pt x="28" y="35"/>
                          <a:pt x="31" y="26"/>
                        </a:cubicBezTo>
                        <a:cubicBezTo>
                          <a:pt x="36" y="15"/>
                          <a:pt x="33" y="4"/>
                          <a:pt x="25" y="1"/>
                        </a:cubicBezTo>
                        <a:close/>
                        <a:moveTo>
                          <a:pt x="29" y="25"/>
                        </a:moveTo>
                        <a:cubicBezTo>
                          <a:pt x="26" y="33"/>
                          <a:pt x="20" y="38"/>
                          <a:pt x="14" y="38"/>
                        </a:cubicBezTo>
                        <a:cubicBezTo>
                          <a:pt x="12" y="38"/>
                          <a:pt x="11" y="38"/>
                          <a:pt x="10" y="38"/>
                        </a:cubicBezTo>
                        <a:cubicBezTo>
                          <a:pt x="10" y="38"/>
                          <a:pt x="10" y="38"/>
                          <a:pt x="10" y="38"/>
                        </a:cubicBezTo>
                        <a:cubicBezTo>
                          <a:pt x="9" y="37"/>
                          <a:pt x="8" y="37"/>
                          <a:pt x="7" y="36"/>
                        </a:cubicBezTo>
                        <a:cubicBezTo>
                          <a:pt x="3" y="32"/>
                          <a:pt x="1" y="23"/>
                          <a:pt x="4" y="15"/>
                        </a:cubicBezTo>
                        <a:cubicBezTo>
                          <a:pt x="8" y="8"/>
                          <a:pt x="14" y="2"/>
                          <a:pt x="20" y="2"/>
                        </a:cubicBezTo>
                        <a:cubicBezTo>
                          <a:pt x="20" y="2"/>
                          <a:pt x="20" y="2"/>
                          <a:pt x="20" y="2"/>
                        </a:cubicBezTo>
                        <a:cubicBezTo>
                          <a:pt x="22" y="2"/>
                          <a:pt x="23" y="3"/>
                          <a:pt x="24" y="3"/>
                        </a:cubicBezTo>
                        <a:cubicBezTo>
                          <a:pt x="24" y="3"/>
                          <a:pt x="24" y="3"/>
                          <a:pt x="24" y="3"/>
                        </a:cubicBezTo>
                        <a:cubicBezTo>
                          <a:pt x="31" y="6"/>
                          <a:pt x="33" y="16"/>
                          <a:pt x="29" y="25"/>
                        </a:cubicBezTo>
                        <a:close/>
                      </a:path>
                    </a:pathLst>
                  </a:custGeom>
                  <a:solidFill>
                    <a:schemeClr val="bg1">
                      <a:lumMod val="85000"/>
                    </a:schemeClr>
                  </a:solidFill>
                  <a:ln>
                    <a:noFill/>
                  </a:ln>
                  <a:extLst/>
                </p:spPr>
                <p:txBody>
                  <a:bodyPr anchor="ctr"/>
                  <a:lstStyle/>
                  <a:p>
                    <a:pPr algn="ctr"/>
                    <a:endParaRPr/>
                  </a:p>
                </p:txBody>
              </p:sp>
              <p:sp>
                <p:nvSpPr>
                  <p:cNvPr id="98" name="işḷîďé">
                    <a:extLst>
                      <a:ext uri="{FF2B5EF4-FFF2-40B4-BE49-F238E27FC236}">
                        <a16:creationId xmlns:a16="http://schemas.microsoft.com/office/drawing/2014/main" id="{458E68B4-11C3-4A28-903C-F526BBC8553D}"/>
                      </a:ext>
                    </a:extLst>
                  </p:cNvPr>
                  <p:cNvSpPr/>
                  <p:nvPr/>
                </p:nvSpPr>
                <p:spPr bwMode="auto">
                  <a:xfrm>
                    <a:off x="4105292" y="5883982"/>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5 w 32"/>
                      <a:gd name="T27" fmla="*/ 3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6"/>
                          <a:pt x="4" y="14"/>
                        </a:cubicBezTo>
                        <a:cubicBezTo>
                          <a:pt x="0" y="25"/>
                          <a:pt x="3" y="36"/>
                          <a:pt x="11" y="39"/>
                        </a:cubicBezTo>
                        <a:cubicBezTo>
                          <a:pt x="12" y="40"/>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5" y="3"/>
                        </a:cubicBezTo>
                        <a:cubicBezTo>
                          <a:pt x="27" y="3"/>
                          <a:pt x="27" y="4"/>
                          <a:pt x="28" y="4"/>
                        </a:cubicBezTo>
                        <a:cubicBezTo>
                          <a:pt x="30" y="4"/>
                          <a:pt x="31" y="5"/>
                          <a:pt x="32" y="5"/>
                        </a:cubicBezTo>
                        <a:cubicBezTo>
                          <a:pt x="31" y="4"/>
                          <a:pt x="30" y="3"/>
                          <a:pt x="29" y="2"/>
                        </a:cubicBezTo>
                        <a:close/>
                      </a:path>
                    </a:pathLst>
                  </a:custGeom>
                  <a:solidFill>
                    <a:schemeClr val="bg1">
                      <a:lumMod val="85000"/>
                    </a:schemeClr>
                  </a:solidFill>
                  <a:ln>
                    <a:noFill/>
                  </a:ln>
                  <a:extLst/>
                </p:spPr>
                <p:txBody>
                  <a:bodyPr anchor="ctr"/>
                  <a:lstStyle/>
                  <a:p>
                    <a:pPr algn="ctr"/>
                    <a:endParaRPr/>
                  </a:p>
                </p:txBody>
              </p:sp>
              <p:sp>
                <p:nvSpPr>
                  <p:cNvPr id="99" name="î$ḻîḋè">
                    <a:extLst>
                      <a:ext uri="{FF2B5EF4-FFF2-40B4-BE49-F238E27FC236}">
                        <a16:creationId xmlns:a16="http://schemas.microsoft.com/office/drawing/2014/main" id="{C39E61A7-838B-4302-ACE0-73066647D0FB}"/>
                      </a:ext>
                    </a:extLst>
                  </p:cNvPr>
                  <p:cNvSpPr/>
                  <p:nvPr/>
                </p:nvSpPr>
                <p:spPr bwMode="auto">
                  <a:xfrm>
                    <a:off x="4130677" y="5891916"/>
                    <a:ext cx="136443" cy="150721"/>
                  </a:xfrm>
                  <a:custGeom>
                    <a:avLst/>
                    <a:gdLst>
                      <a:gd name="T0" fmla="*/ 26 w 36"/>
                      <a:gd name="T1" fmla="*/ 1 h 40"/>
                      <a:gd name="T2" fmla="*/ 22 w 36"/>
                      <a:gd name="T3" fmla="*/ 0 h 40"/>
                      <a:gd name="T4" fmla="*/ 21 w 36"/>
                      <a:gd name="T5" fmla="*/ 0 h 40"/>
                      <a:gd name="T6" fmla="*/ 18 w 36"/>
                      <a:gd name="T7" fmla="*/ 1 h 40"/>
                      <a:gd name="T8" fmla="*/ 3 w 36"/>
                      <a:gd name="T9" fmla="*/ 15 h 40"/>
                      <a:gd name="T10" fmla="*/ 5 w 36"/>
                      <a:gd name="T11" fmla="*/ 35 h 40"/>
                      <a:gd name="T12" fmla="*/ 7 w 36"/>
                      <a:gd name="T13" fmla="*/ 38 h 40"/>
                      <a:gd name="T14" fmla="*/ 10 w 36"/>
                      <a:gd name="T15" fmla="*/ 40 h 40"/>
                      <a:gd name="T16" fmla="*/ 15 w 36"/>
                      <a:gd name="T17" fmla="*/ 40 h 40"/>
                      <a:gd name="T18" fmla="*/ 32 w 36"/>
                      <a:gd name="T19" fmla="*/ 26 h 40"/>
                      <a:gd name="T20" fmla="*/ 26 w 36"/>
                      <a:gd name="T21" fmla="*/ 1 h 40"/>
                      <a:gd name="T22" fmla="*/ 30 w 36"/>
                      <a:gd name="T23" fmla="*/ 25 h 40"/>
                      <a:gd name="T24" fmla="*/ 15 w 36"/>
                      <a:gd name="T25" fmla="*/ 38 h 40"/>
                      <a:gd name="T26" fmla="*/ 11 w 36"/>
                      <a:gd name="T27" fmla="*/ 38 h 40"/>
                      <a:gd name="T28" fmla="*/ 11 w 36"/>
                      <a:gd name="T29" fmla="*/ 38 h 40"/>
                      <a:gd name="T30" fmla="*/ 8 w 36"/>
                      <a:gd name="T31" fmla="*/ 36 h 40"/>
                      <a:gd name="T32" fmla="*/ 5 w 36"/>
                      <a:gd name="T33" fmla="*/ 15 h 40"/>
                      <a:gd name="T34" fmla="*/ 21 w 36"/>
                      <a:gd name="T35" fmla="*/ 2 h 40"/>
                      <a:gd name="T36" fmla="*/ 21 w 36"/>
                      <a:gd name="T37" fmla="*/ 2 h 40"/>
                      <a:gd name="T38" fmla="*/ 25 w 36"/>
                      <a:gd name="T39" fmla="*/ 3 h 40"/>
                      <a:gd name="T40" fmla="*/ 25 w 36"/>
                      <a:gd name="T41" fmla="*/ 3 h 40"/>
                      <a:gd name="T42" fmla="*/ 30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6" y="1"/>
                        </a:moveTo>
                        <a:cubicBezTo>
                          <a:pt x="25" y="1"/>
                          <a:pt x="23" y="0"/>
                          <a:pt x="22" y="0"/>
                        </a:cubicBezTo>
                        <a:cubicBezTo>
                          <a:pt x="22" y="0"/>
                          <a:pt x="21" y="0"/>
                          <a:pt x="21" y="0"/>
                        </a:cubicBezTo>
                        <a:cubicBezTo>
                          <a:pt x="20" y="0"/>
                          <a:pt x="19" y="0"/>
                          <a:pt x="18" y="1"/>
                        </a:cubicBezTo>
                        <a:cubicBezTo>
                          <a:pt x="12" y="2"/>
                          <a:pt x="6" y="7"/>
                          <a:pt x="3" y="15"/>
                        </a:cubicBezTo>
                        <a:cubicBezTo>
                          <a:pt x="0" y="22"/>
                          <a:pt x="1" y="30"/>
                          <a:pt x="5" y="35"/>
                        </a:cubicBezTo>
                        <a:cubicBezTo>
                          <a:pt x="5" y="36"/>
                          <a:pt x="6" y="37"/>
                          <a:pt x="7" y="38"/>
                        </a:cubicBezTo>
                        <a:cubicBezTo>
                          <a:pt x="8" y="39"/>
                          <a:pt x="9" y="39"/>
                          <a:pt x="10" y="40"/>
                        </a:cubicBezTo>
                        <a:cubicBezTo>
                          <a:pt x="12" y="40"/>
                          <a:pt x="13" y="40"/>
                          <a:pt x="15" y="40"/>
                        </a:cubicBezTo>
                        <a:cubicBezTo>
                          <a:pt x="22" y="40"/>
                          <a:pt x="29" y="35"/>
                          <a:pt x="32" y="26"/>
                        </a:cubicBezTo>
                        <a:cubicBezTo>
                          <a:pt x="36" y="16"/>
                          <a:pt x="33" y="4"/>
                          <a:pt x="26" y="1"/>
                        </a:cubicBezTo>
                        <a:close/>
                        <a:moveTo>
                          <a:pt x="30" y="25"/>
                        </a:moveTo>
                        <a:cubicBezTo>
                          <a:pt x="27" y="33"/>
                          <a:pt x="21" y="38"/>
                          <a:pt x="15" y="38"/>
                        </a:cubicBezTo>
                        <a:cubicBezTo>
                          <a:pt x="13" y="38"/>
                          <a:pt x="12" y="38"/>
                          <a:pt x="11" y="38"/>
                        </a:cubicBezTo>
                        <a:cubicBezTo>
                          <a:pt x="11" y="38"/>
                          <a:pt x="11" y="38"/>
                          <a:pt x="11" y="38"/>
                        </a:cubicBezTo>
                        <a:cubicBezTo>
                          <a:pt x="10" y="37"/>
                          <a:pt x="9" y="37"/>
                          <a:pt x="8" y="36"/>
                        </a:cubicBezTo>
                        <a:cubicBezTo>
                          <a:pt x="3" y="32"/>
                          <a:pt x="2" y="23"/>
                          <a:pt x="5" y="15"/>
                        </a:cubicBezTo>
                        <a:cubicBezTo>
                          <a:pt x="8" y="8"/>
                          <a:pt x="15" y="2"/>
                          <a:pt x="21" y="2"/>
                        </a:cubicBezTo>
                        <a:cubicBezTo>
                          <a:pt x="21" y="2"/>
                          <a:pt x="21" y="2"/>
                          <a:pt x="21" y="2"/>
                        </a:cubicBezTo>
                        <a:cubicBezTo>
                          <a:pt x="23" y="2"/>
                          <a:pt x="24" y="3"/>
                          <a:pt x="25" y="3"/>
                        </a:cubicBezTo>
                        <a:cubicBezTo>
                          <a:pt x="25" y="3"/>
                          <a:pt x="25" y="3"/>
                          <a:pt x="25" y="3"/>
                        </a:cubicBezTo>
                        <a:cubicBezTo>
                          <a:pt x="32" y="6"/>
                          <a:pt x="34" y="16"/>
                          <a:pt x="30" y="25"/>
                        </a:cubicBezTo>
                        <a:close/>
                      </a:path>
                    </a:pathLst>
                  </a:custGeom>
                  <a:solidFill>
                    <a:schemeClr val="bg1">
                      <a:lumMod val="85000"/>
                    </a:schemeClr>
                  </a:solidFill>
                  <a:ln>
                    <a:noFill/>
                  </a:ln>
                  <a:extLst/>
                </p:spPr>
                <p:txBody>
                  <a:bodyPr anchor="ctr"/>
                  <a:lstStyle/>
                  <a:p>
                    <a:pPr algn="ctr"/>
                    <a:endParaRPr/>
                  </a:p>
                </p:txBody>
              </p:sp>
              <p:sp>
                <p:nvSpPr>
                  <p:cNvPr id="100" name="ï$1iḋê">
                    <a:extLst>
                      <a:ext uri="{FF2B5EF4-FFF2-40B4-BE49-F238E27FC236}">
                        <a16:creationId xmlns:a16="http://schemas.microsoft.com/office/drawing/2014/main" id="{2815BBDA-6855-4D76-A4BC-2343B06ABBAC}"/>
                      </a:ext>
                    </a:extLst>
                  </p:cNvPr>
                  <p:cNvSpPr/>
                  <p:nvPr/>
                </p:nvSpPr>
                <p:spPr bwMode="auto">
                  <a:xfrm>
                    <a:off x="3984715" y="5647588"/>
                    <a:ext cx="274473" cy="395049"/>
                  </a:xfrm>
                  <a:custGeom>
                    <a:avLst/>
                    <a:gdLst>
                      <a:gd name="T0" fmla="*/ 125 w 173"/>
                      <a:gd name="T1" fmla="*/ 0 h 249"/>
                      <a:gd name="T2" fmla="*/ 2 w 173"/>
                      <a:gd name="T3" fmla="*/ 244 h 249"/>
                      <a:gd name="T4" fmla="*/ 0 w 173"/>
                      <a:gd name="T5" fmla="*/ 249 h 249"/>
                      <a:gd name="T6" fmla="*/ 0 w 173"/>
                      <a:gd name="T7" fmla="*/ 249 h 249"/>
                      <a:gd name="T8" fmla="*/ 47 w 173"/>
                      <a:gd name="T9" fmla="*/ 249 h 249"/>
                      <a:gd name="T10" fmla="*/ 173 w 173"/>
                      <a:gd name="T11" fmla="*/ 0 h 249"/>
                      <a:gd name="T12" fmla="*/ 125 w 173"/>
                      <a:gd name="T13" fmla="*/ 0 h 249"/>
                      <a:gd name="T14" fmla="*/ 45 w 173"/>
                      <a:gd name="T15" fmla="*/ 244 h 249"/>
                      <a:gd name="T16" fmla="*/ 7 w 173"/>
                      <a:gd name="T17" fmla="*/ 244 h 249"/>
                      <a:gd name="T18" fmla="*/ 128 w 173"/>
                      <a:gd name="T19" fmla="*/ 5 h 249"/>
                      <a:gd name="T20" fmla="*/ 166 w 173"/>
                      <a:gd name="T21" fmla="*/ 5 h 249"/>
                      <a:gd name="T22" fmla="*/ 130 w 173"/>
                      <a:gd name="T23" fmla="*/ 73 h 249"/>
                      <a:gd name="T24" fmla="*/ 45 w 173"/>
                      <a:gd name="T25" fmla="*/ 2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49">
                        <a:moveTo>
                          <a:pt x="125" y="0"/>
                        </a:moveTo>
                        <a:lnTo>
                          <a:pt x="2" y="244"/>
                        </a:lnTo>
                        <a:lnTo>
                          <a:pt x="0" y="249"/>
                        </a:lnTo>
                        <a:lnTo>
                          <a:pt x="0" y="249"/>
                        </a:lnTo>
                        <a:lnTo>
                          <a:pt x="47" y="249"/>
                        </a:lnTo>
                        <a:lnTo>
                          <a:pt x="173" y="0"/>
                        </a:lnTo>
                        <a:lnTo>
                          <a:pt x="125" y="0"/>
                        </a:lnTo>
                        <a:close/>
                        <a:moveTo>
                          <a:pt x="45" y="244"/>
                        </a:moveTo>
                        <a:lnTo>
                          <a:pt x="7" y="244"/>
                        </a:lnTo>
                        <a:lnTo>
                          <a:pt x="128" y="5"/>
                        </a:lnTo>
                        <a:lnTo>
                          <a:pt x="166" y="5"/>
                        </a:lnTo>
                        <a:lnTo>
                          <a:pt x="130" y="73"/>
                        </a:lnTo>
                        <a:lnTo>
                          <a:pt x="45" y="244"/>
                        </a:lnTo>
                        <a:close/>
                      </a:path>
                    </a:pathLst>
                  </a:custGeom>
                  <a:solidFill>
                    <a:schemeClr val="bg1">
                      <a:lumMod val="85000"/>
                    </a:schemeClr>
                  </a:solidFill>
                  <a:ln>
                    <a:noFill/>
                  </a:ln>
                  <a:extLst/>
                </p:spPr>
                <p:txBody>
                  <a:bodyPr anchor="ctr"/>
                  <a:lstStyle/>
                  <a:p>
                    <a:pPr algn="ctr"/>
                    <a:endParaRPr/>
                  </a:p>
                </p:txBody>
              </p:sp>
              <p:sp>
                <p:nvSpPr>
                  <p:cNvPr id="101" name="îšlidê">
                    <a:extLst>
                      <a:ext uri="{FF2B5EF4-FFF2-40B4-BE49-F238E27FC236}">
                        <a16:creationId xmlns:a16="http://schemas.microsoft.com/office/drawing/2014/main" id="{E7BCAFA8-62BA-4FF1-966E-542E0875CC91}"/>
                      </a:ext>
                    </a:extLst>
                  </p:cNvPr>
                  <p:cNvSpPr/>
                  <p:nvPr/>
                </p:nvSpPr>
                <p:spPr bwMode="auto">
                  <a:xfrm>
                    <a:off x="3968849" y="5628549"/>
                    <a:ext cx="290338" cy="414088"/>
                  </a:xfrm>
                  <a:custGeom>
                    <a:avLst/>
                    <a:gdLst>
                      <a:gd name="T0" fmla="*/ 166 w 183"/>
                      <a:gd name="T1" fmla="*/ 0 h 261"/>
                      <a:gd name="T2" fmla="*/ 126 w 183"/>
                      <a:gd name="T3" fmla="*/ 0 h 261"/>
                      <a:gd name="T4" fmla="*/ 0 w 183"/>
                      <a:gd name="T5" fmla="*/ 246 h 261"/>
                      <a:gd name="T6" fmla="*/ 0 w 183"/>
                      <a:gd name="T7" fmla="*/ 246 h 261"/>
                      <a:gd name="T8" fmla="*/ 10 w 183"/>
                      <a:gd name="T9" fmla="*/ 261 h 261"/>
                      <a:gd name="T10" fmla="*/ 10 w 183"/>
                      <a:gd name="T11" fmla="*/ 261 h 261"/>
                      <a:gd name="T12" fmla="*/ 40 w 183"/>
                      <a:gd name="T13" fmla="*/ 261 h 261"/>
                      <a:gd name="T14" fmla="*/ 43 w 183"/>
                      <a:gd name="T15" fmla="*/ 256 h 261"/>
                      <a:gd name="T16" fmla="*/ 12 w 183"/>
                      <a:gd name="T17" fmla="*/ 256 h 261"/>
                      <a:gd name="T18" fmla="*/ 12 w 183"/>
                      <a:gd name="T19" fmla="*/ 256 h 261"/>
                      <a:gd name="T20" fmla="*/ 5 w 183"/>
                      <a:gd name="T21" fmla="*/ 246 h 261"/>
                      <a:gd name="T22" fmla="*/ 128 w 183"/>
                      <a:gd name="T23" fmla="*/ 5 h 261"/>
                      <a:gd name="T24" fmla="*/ 164 w 183"/>
                      <a:gd name="T25" fmla="*/ 5 h 261"/>
                      <a:gd name="T26" fmla="*/ 173 w 183"/>
                      <a:gd name="T27" fmla="*/ 12 h 261"/>
                      <a:gd name="T28" fmla="*/ 176 w 183"/>
                      <a:gd name="T29" fmla="*/ 14 h 261"/>
                      <a:gd name="T30" fmla="*/ 173 w 183"/>
                      <a:gd name="T31" fmla="*/ 17 h 261"/>
                      <a:gd name="T32" fmla="*/ 176 w 183"/>
                      <a:gd name="T33" fmla="*/ 17 h 261"/>
                      <a:gd name="T34" fmla="*/ 140 w 183"/>
                      <a:gd name="T35" fmla="*/ 85 h 261"/>
                      <a:gd name="T36" fmla="*/ 183 w 183"/>
                      <a:gd name="T37" fmla="*/ 12 h 261"/>
                      <a:gd name="T38" fmla="*/ 183 w 183"/>
                      <a:gd name="T39" fmla="*/ 12 h 261"/>
                      <a:gd name="T40" fmla="*/ 166 w 183"/>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1">
                        <a:moveTo>
                          <a:pt x="166" y="0"/>
                        </a:moveTo>
                        <a:lnTo>
                          <a:pt x="126" y="0"/>
                        </a:lnTo>
                        <a:lnTo>
                          <a:pt x="0" y="246"/>
                        </a:lnTo>
                        <a:lnTo>
                          <a:pt x="0" y="246"/>
                        </a:lnTo>
                        <a:lnTo>
                          <a:pt x="10" y="261"/>
                        </a:lnTo>
                        <a:lnTo>
                          <a:pt x="10" y="261"/>
                        </a:lnTo>
                        <a:lnTo>
                          <a:pt x="40" y="261"/>
                        </a:lnTo>
                        <a:lnTo>
                          <a:pt x="43" y="256"/>
                        </a:lnTo>
                        <a:lnTo>
                          <a:pt x="12" y="256"/>
                        </a:lnTo>
                        <a:lnTo>
                          <a:pt x="12" y="256"/>
                        </a:lnTo>
                        <a:lnTo>
                          <a:pt x="5" y="246"/>
                        </a:lnTo>
                        <a:lnTo>
                          <a:pt x="128" y="5"/>
                        </a:lnTo>
                        <a:lnTo>
                          <a:pt x="164" y="5"/>
                        </a:lnTo>
                        <a:lnTo>
                          <a:pt x="173" y="12"/>
                        </a:lnTo>
                        <a:lnTo>
                          <a:pt x="176" y="14"/>
                        </a:lnTo>
                        <a:lnTo>
                          <a:pt x="173" y="17"/>
                        </a:lnTo>
                        <a:lnTo>
                          <a:pt x="176" y="17"/>
                        </a:lnTo>
                        <a:lnTo>
                          <a:pt x="140" y="85"/>
                        </a:lnTo>
                        <a:lnTo>
                          <a:pt x="183" y="12"/>
                        </a:lnTo>
                        <a:lnTo>
                          <a:pt x="183" y="12"/>
                        </a:lnTo>
                        <a:lnTo>
                          <a:pt x="166" y="0"/>
                        </a:lnTo>
                        <a:close/>
                      </a:path>
                    </a:pathLst>
                  </a:custGeom>
                  <a:solidFill>
                    <a:schemeClr val="bg1">
                      <a:lumMod val="85000"/>
                    </a:schemeClr>
                  </a:solidFill>
                  <a:ln>
                    <a:noFill/>
                  </a:ln>
                  <a:extLst/>
                </p:spPr>
                <p:txBody>
                  <a:bodyPr anchor="ctr"/>
                  <a:lstStyle/>
                  <a:p>
                    <a:pPr algn="ctr"/>
                    <a:endParaRPr/>
                  </a:p>
                </p:txBody>
              </p:sp>
            </p:grpSp>
            <p:grpSp>
              <p:nvGrpSpPr>
                <p:cNvPr id="43" name="íśliḋê">
                  <a:extLst>
                    <a:ext uri="{FF2B5EF4-FFF2-40B4-BE49-F238E27FC236}">
                      <a16:creationId xmlns:a16="http://schemas.microsoft.com/office/drawing/2014/main" id="{AD51E157-CFCA-481C-80E6-C6431D23F088}"/>
                    </a:ext>
                  </a:extLst>
                </p:cNvPr>
                <p:cNvGrpSpPr/>
                <p:nvPr/>
              </p:nvGrpSpPr>
              <p:grpSpPr>
                <a:xfrm>
                  <a:off x="1882274" y="3689768"/>
                  <a:ext cx="414088" cy="488656"/>
                  <a:chOff x="4711354" y="5301720"/>
                  <a:chExt cx="414088" cy="488656"/>
                </a:xfrm>
              </p:grpSpPr>
              <p:sp>
                <p:nvSpPr>
                  <p:cNvPr id="92" name="iṥḻïḍe">
                    <a:extLst>
                      <a:ext uri="{FF2B5EF4-FFF2-40B4-BE49-F238E27FC236}">
                        <a16:creationId xmlns:a16="http://schemas.microsoft.com/office/drawing/2014/main" id="{FF9F13CF-B343-4D67-9523-59EF4220C414}"/>
                      </a:ext>
                    </a:extLst>
                  </p:cNvPr>
                  <p:cNvSpPr/>
                  <p:nvPr/>
                </p:nvSpPr>
                <p:spPr bwMode="auto">
                  <a:xfrm>
                    <a:off x="4801786" y="5301720"/>
                    <a:ext cx="323656" cy="323656"/>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3 h 86"/>
                      <a:gd name="T12" fmla="*/ 3 w 86"/>
                      <a:gd name="T13" fmla="*/ 43 h 86"/>
                      <a:gd name="T14" fmla="*/ 43 w 86"/>
                      <a:gd name="T15" fmla="*/ 83 h 86"/>
                      <a:gd name="T16" fmla="*/ 83 w 86"/>
                      <a:gd name="T17" fmla="*/ 43 h 86"/>
                      <a:gd name="T18" fmla="*/ 43 w 86"/>
                      <a:gd name="T19"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20"/>
                          <a:pt x="19" y="0"/>
                          <a:pt x="43" y="0"/>
                        </a:cubicBezTo>
                        <a:cubicBezTo>
                          <a:pt x="67" y="0"/>
                          <a:pt x="86" y="20"/>
                          <a:pt x="86" y="43"/>
                        </a:cubicBezTo>
                        <a:cubicBezTo>
                          <a:pt x="86" y="67"/>
                          <a:pt x="67" y="86"/>
                          <a:pt x="43" y="86"/>
                        </a:cubicBezTo>
                        <a:close/>
                        <a:moveTo>
                          <a:pt x="43" y="3"/>
                        </a:moveTo>
                        <a:cubicBezTo>
                          <a:pt x="21" y="3"/>
                          <a:pt x="3" y="21"/>
                          <a:pt x="3" y="43"/>
                        </a:cubicBezTo>
                        <a:cubicBezTo>
                          <a:pt x="3" y="65"/>
                          <a:pt x="21" y="83"/>
                          <a:pt x="43" y="83"/>
                        </a:cubicBezTo>
                        <a:cubicBezTo>
                          <a:pt x="65" y="83"/>
                          <a:pt x="83" y="65"/>
                          <a:pt x="83" y="43"/>
                        </a:cubicBezTo>
                        <a:cubicBezTo>
                          <a:pt x="83" y="21"/>
                          <a:pt x="65" y="3"/>
                          <a:pt x="43" y="3"/>
                        </a:cubicBezTo>
                        <a:close/>
                      </a:path>
                    </a:pathLst>
                  </a:custGeom>
                  <a:solidFill>
                    <a:schemeClr val="bg1">
                      <a:lumMod val="85000"/>
                    </a:schemeClr>
                  </a:solidFill>
                  <a:ln>
                    <a:noFill/>
                  </a:ln>
                  <a:extLst/>
                </p:spPr>
                <p:txBody>
                  <a:bodyPr anchor="ctr"/>
                  <a:lstStyle/>
                  <a:p>
                    <a:pPr algn="ctr"/>
                    <a:endParaRPr/>
                  </a:p>
                </p:txBody>
              </p:sp>
              <p:sp>
                <p:nvSpPr>
                  <p:cNvPr id="93" name="îṧļíḍe">
                    <a:extLst>
                      <a:ext uri="{FF2B5EF4-FFF2-40B4-BE49-F238E27FC236}">
                        <a16:creationId xmlns:a16="http://schemas.microsoft.com/office/drawing/2014/main" id="{236E7160-F3CB-470A-A812-6E435B68E52F}"/>
                      </a:ext>
                    </a:extLst>
                  </p:cNvPr>
                  <p:cNvSpPr/>
                  <p:nvPr/>
                </p:nvSpPr>
                <p:spPr bwMode="auto">
                  <a:xfrm>
                    <a:off x="4835104" y="5335037"/>
                    <a:ext cx="257020" cy="260193"/>
                  </a:xfrm>
                  <a:custGeom>
                    <a:avLst/>
                    <a:gdLst>
                      <a:gd name="T0" fmla="*/ 34 w 68"/>
                      <a:gd name="T1" fmla="*/ 69 h 69"/>
                      <a:gd name="T2" fmla="*/ 0 w 68"/>
                      <a:gd name="T3" fmla="*/ 34 h 69"/>
                      <a:gd name="T4" fmla="*/ 34 w 68"/>
                      <a:gd name="T5" fmla="*/ 0 h 69"/>
                      <a:gd name="T6" fmla="*/ 68 w 68"/>
                      <a:gd name="T7" fmla="*/ 34 h 69"/>
                      <a:gd name="T8" fmla="*/ 34 w 68"/>
                      <a:gd name="T9" fmla="*/ 69 h 69"/>
                      <a:gd name="T10" fmla="*/ 34 w 68"/>
                      <a:gd name="T11" fmla="*/ 3 h 69"/>
                      <a:gd name="T12" fmla="*/ 3 w 68"/>
                      <a:gd name="T13" fmla="*/ 34 h 69"/>
                      <a:gd name="T14" fmla="*/ 34 w 68"/>
                      <a:gd name="T15" fmla="*/ 66 h 69"/>
                      <a:gd name="T16" fmla="*/ 65 w 68"/>
                      <a:gd name="T17" fmla="*/ 34 h 69"/>
                      <a:gd name="T18" fmla="*/ 34 w 68"/>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69"/>
                        </a:moveTo>
                        <a:cubicBezTo>
                          <a:pt x="15" y="69"/>
                          <a:pt x="0" y="53"/>
                          <a:pt x="0" y="34"/>
                        </a:cubicBezTo>
                        <a:cubicBezTo>
                          <a:pt x="0" y="15"/>
                          <a:pt x="15" y="0"/>
                          <a:pt x="34" y="0"/>
                        </a:cubicBezTo>
                        <a:cubicBezTo>
                          <a:pt x="53" y="0"/>
                          <a:pt x="68" y="15"/>
                          <a:pt x="68" y="34"/>
                        </a:cubicBezTo>
                        <a:cubicBezTo>
                          <a:pt x="68" y="53"/>
                          <a:pt x="53" y="69"/>
                          <a:pt x="34" y="69"/>
                        </a:cubicBezTo>
                        <a:close/>
                        <a:moveTo>
                          <a:pt x="34" y="3"/>
                        </a:moveTo>
                        <a:cubicBezTo>
                          <a:pt x="17" y="3"/>
                          <a:pt x="3" y="17"/>
                          <a:pt x="3" y="34"/>
                        </a:cubicBezTo>
                        <a:cubicBezTo>
                          <a:pt x="3" y="51"/>
                          <a:pt x="17" y="66"/>
                          <a:pt x="34" y="66"/>
                        </a:cubicBezTo>
                        <a:cubicBezTo>
                          <a:pt x="51" y="66"/>
                          <a:pt x="65" y="51"/>
                          <a:pt x="65" y="34"/>
                        </a:cubicBezTo>
                        <a:cubicBezTo>
                          <a:pt x="65" y="17"/>
                          <a:pt x="51" y="3"/>
                          <a:pt x="34" y="3"/>
                        </a:cubicBezTo>
                        <a:close/>
                      </a:path>
                    </a:pathLst>
                  </a:custGeom>
                  <a:solidFill>
                    <a:schemeClr val="bg1">
                      <a:lumMod val="85000"/>
                    </a:schemeClr>
                  </a:solidFill>
                  <a:ln>
                    <a:noFill/>
                  </a:ln>
                  <a:extLst/>
                </p:spPr>
                <p:txBody>
                  <a:bodyPr anchor="ctr"/>
                  <a:lstStyle/>
                  <a:p>
                    <a:pPr algn="ctr"/>
                    <a:endParaRPr/>
                  </a:p>
                </p:txBody>
              </p:sp>
              <p:sp>
                <p:nvSpPr>
                  <p:cNvPr id="94" name="íś1iḍè">
                    <a:extLst>
                      <a:ext uri="{FF2B5EF4-FFF2-40B4-BE49-F238E27FC236}">
                        <a16:creationId xmlns:a16="http://schemas.microsoft.com/office/drawing/2014/main" id="{35655CE2-D48F-4200-9EF6-519526AADE92}"/>
                      </a:ext>
                    </a:extLst>
                  </p:cNvPr>
                  <p:cNvSpPr/>
                  <p:nvPr/>
                </p:nvSpPr>
                <p:spPr bwMode="auto">
                  <a:xfrm>
                    <a:off x="4711354" y="5584125"/>
                    <a:ext cx="199905" cy="206251"/>
                  </a:xfrm>
                  <a:custGeom>
                    <a:avLst/>
                    <a:gdLst>
                      <a:gd name="T0" fmla="*/ 8 w 53"/>
                      <a:gd name="T1" fmla="*/ 55 h 55"/>
                      <a:gd name="T2" fmla="*/ 8 w 53"/>
                      <a:gd name="T3" fmla="*/ 55 h 55"/>
                      <a:gd name="T4" fmla="*/ 4 w 53"/>
                      <a:gd name="T5" fmla="*/ 53 h 55"/>
                      <a:gd name="T6" fmla="*/ 40 w 53"/>
                      <a:gd name="T7" fmla="*/ 0 h 55"/>
                      <a:gd name="T8" fmla="*/ 42 w 53"/>
                      <a:gd name="T9" fmla="*/ 2 h 55"/>
                      <a:gd name="T10" fmla="*/ 6 w 53"/>
                      <a:gd name="T11" fmla="*/ 51 h 55"/>
                      <a:gd name="T12" fmla="*/ 8 w 53"/>
                      <a:gd name="T13" fmla="*/ 52 h 55"/>
                      <a:gd name="T14" fmla="*/ 50 w 53"/>
                      <a:gd name="T15" fmla="*/ 6 h 55"/>
                      <a:gd name="T16" fmla="*/ 53 w 53"/>
                      <a:gd name="T17" fmla="*/ 8 h 55"/>
                      <a:gd name="T18" fmla="*/ 8 w 53"/>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8" y="55"/>
                        </a:moveTo>
                        <a:cubicBezTo>
                          <a:pt x="8" y="55"/>
                          <a:pt x="8" y="55"/>
                          <a:pt x="8" y="55"/>
                        </a:cubicBezTo>
                        <a:cubicBezTo>
                          <a:pt x="6" y="55"/>
                          <a:pt x="5" y="54"/>
                          <a:pt x="4" y="53"/>
                        </a:cubicBezTo>
                        <a:cubicBezTo>
                          <a:pt x="0" y="45"/>
                          <a:pt x="31" y="10"/>
                          <a:pt x="40" y="0"/>
                        </a:cubicBezTo>
                        <a:cubicBezTo>
                          <a:pt x="42" y="2"/>
                          <a:pt x="42" y="2"/>
                          <a:pt x="42" y="2"/>
                        </a:cubicBezTo>
                        <a:cubicBezTo>
                          <a:pt x="23" y="23"/>
                          <a:pt x="4" y="47"/>
                          <a:pt x="6" y="51"/>
                        </a:cubicBezTo>
                        <a:cubicBezTo>
                          <a:pt x="7" y="52"/>
                          <a:pt x="7" y="52"/>
                          <a:pt x="8" y="52"/>
                        </a:cubicBezTo>
                        <a:cubicBezTo>
                          <a:pt x="15" y="52"/>
                          <a:pt x="32" y="38"/>
                          <a:pt x="50" y="6"/>
                        </a:cubicBezTo>
                        <a:cubicBezTo>
                          <a:pt x="53" y="8"/>
                          <a:pt x="53" y="8"/>
                          <a:pt x="53" y="8"/>
                        </a:cubicBezTo>
                        <a:cubicBezTo>
                          <a:pt x="35" y="39"/>
                          <a:pt x="17" y="55"/>
                          <a:pt x="8" y="55"/>
                        </a:cubicBezTo>
                        <a:close/>
                      </a:path>
                    </a:pathLst>
                  </a:custGeom>
                  <a:solidFill>
                    <a:schemeClr val="bg1">
                      <a:lumMod val="85000"/>
                    </a:schemeClr>
                  </a:solidFill>
                  <a:ln>
                    <a:noFill/>
                  </a:ln>
                  <a:extLst/>
                </p:spPr>
                <p:txBody>
                  <a:bodyPr anchor="ctr"/>
                  <a:lstStyle/>
                  <a:p>
                    <a:pPr algn="ctr"/>
                    <a:endParaRPr/>
                  </a:p>
                </p:txBody>
              </p:sp>
              <p:sp>
                <p:nvSpPr>
                  <p:cNvPr id="95" name="îṣľidê">
                    <a:extLst>
                      <a:ext uri="{FF2B5EF4-FFF2-40B4-BE49-F238E27FC236}">
                        <a16:creationId xmlns:a16="http://schemas.microsoft.com/office/drawing/2014/main" id="{476505BD-599A-4AA2-9A77-B2E5146740DB}"/>
                      </a:ext>
                    </a:extLst>
                  </p:cNvPr>
                  <p:cNvSpPr/>
                  <p:nvPr/>
                </p:nvSpPr>
                <p:spPr bwMode="auto">
                  <a:xfrm>
                    <a:off x="5009624" y="5376288"/>
                    <a:ext cx="52356" cy="82500"/>
                  </a:xfrm>
                  <a:custGeom>
                    <a:avLst/>
                    <a:gdLst>
                      <a:gd name="T0" fmla="*/ 11 w 14"/>
                      <a:gd name="T1" fmla="*/ 22 h 22"/>
                      <a:gd name="T2" fmla="*/ 0 w 14"/>
                      <a:gd name="T3" fmla="*/ 3 h 22"/>
                      <a:gd name="T4" fmla="*/ 1 w 14"/>
                      <a:gd name="T5" fmla="*/ 0 h 22"/>
                      <a:gd name="T6" fmla="*/ 14 w 14"/>
                      <a:gd name="T7" fmla="*/ 21 h 22"/>
                      <a:gd name="T8" fmla="*/ 11 w 14"/>
                      <a:gd name="T9" fmla="*/ 22 h 22"/>
                    </a:gdLst>
                    <a:ahLst/>
                    <a:cxnLst>
                      <a:cxn ang="0">
                        <a:pos x="T0" y="T1"/>
                      </a:cxn>
                      <a:cxn ang="0">
                        <a:pos x="T2" y="T3"/>
                      </a:cxn>
                      <a:cxn ang="0">
                        <a:pos x="T4" y="T5"/>
                      </a:cxn>
                      <a:cxn ang="0">
                        <a:pos x="T6" y="T7"/>
                      </a:cxn>
                      <a:cxn ang="0">
                        <a:pos x="T8" y="T9"/>
                      </a:cxn>
                    </a:cxnLst>
                    <a:rect l="0" t="0" r="r" b="b"/>
                    <a:pathLst>
                      <a:path w="14" h="22">
                        <a:moveTo>
                          <a:pt x="11" y="22"/>
                        </a:moveTo>
                        <a:cubicBezTo>
                          <a:pt x="9" y="7"/>
                          <a:pt x="0" y="3"/>
                          <a:pt x="0" y="3"/>
                        </a:cubicBezTo>
                        <a:cubicBezTo>
                          <a:pt x="1" y="0"/>
                          <a:pt x="1" y="0"/>
                          <a:pt x="1" y="0"/>
                        </a:cubicBezTo>
                        <a:cubicBezTo>
                          <a:pt x="2" y="0"/>
                          <a:pt x="12" y="5"/>
                          <a:pt x="14" y="21"/>
                        </a:cubicBezTo>
                        <a:lnTo>
                          <a:pt x="11" y="22"/>
                        </a:lnTo>
                        <a:close/>
                      </a:path>
                    </a:pathLst>
                  </a:custGeom>
                  <a:solidFill>
                    <a:schemeClr val="bg1">
                      <a:lumMod val="85000"/>
                    </a:schemeClr>
                  </a:solidFill>
                  <a:ln>
                    <a:noFill/>
                  </a:ln>
                  <a:extLst/>
                </p:spPr>
                <p:txBody>
                  <a:bodyPr anchor="ctr"/>
                  <a:lstStyle/>
                  <a:p>
                    <a:pPr algn="ctr"/>
                    <a:endParaRPr/>
                  </a:p>
                </p:txBody>
              </p:sp>
            </p:grpSp>
            <p:grpSp>
              <p:nvGrpSpPr>
                <p:cNvPr id="44" name="iṩḷíḓe">
                  <a:extLst>
                    <a:ext uri="{FF2B5EF4-FFF2-40B4-BE49-F238E27FC236}">
                      <a16:creationId xmlns:a16="http://schemas.microsoft.com/office/drawing/2014/main" id="{1CE06109-8B1B-47A9-A25C-1D2F71B68449}"/>
                    </a:ext>
                  </a:extLst>
                </p:cNvPr>
                <p:cNvGrpSpPr/>
                <p:nvPr/>
              </p:nvGrpSpPr>
              <p:grpSpPr>
                <a:xfrm>
                  <a:off x="2627909" y="1485488"/>
                  <a:ext cx="339521" cy="337934"/>
                  <a:chOff x="5698186" y="4535417"/>
                  <a:chExt cx="339521" cy="337934"/>
                </a:xfrm>
              </p:grpSpPr>
              <p:sp>
                <p:nvSpPr>
                  <p:cNvPr id="87" name="iş1ide">
                    <a:extLst>
                      <a:ext uri="{FF2B5EF4-FFF2-40B4-BE49-F238E27FC236}">
                        <a16:creationId xmlns:a16="http://schemas.microsoft.com/office/drawing/2014/main" id="{30D3D4A3-45B4-4A73-A4B4-79C7FAF28DA5}"/>
                      </a:ext>
                    </a:extLst>
                  </p:cNvPr>
                  <p:cNvSpPr/>
                  <p:nvPr/>
                </p:nvSpPr>
                <p:spPr bwMode="auto">
                  <a:xfrm>
                    <a:off x="5698186" y="4535417"/>
                    <a:ext cx="339521" cy="337934"/>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3 h 90"/>
                      <a:gd name="T12" fmla="*/ 3 w 90"/>
                      <a:gd name="T13" fmla="*/ 45 h 90"/>
                      <a:gd name="T14" fmla="*/ 45 w 90"/>
                      <a:gd name="T15" fmla="*/ 87 h 90"/>
                      <a:gd name="T16" fmla="*/ 87 w 90"/>
                      <a:gd name="T17" fmla="*/ 45 h 90"/>
                      <a:gd name="T18" fmla="*/ 45 w 90"/>
                      <a:gd name="T19"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1"/>
                          <a:pt x="20" y="0"/>
                          <a:pt x="45" y="0"/>
                        </a:cubicBezTo>
                        <a:cubicBezTo>
                          <a:pt x="70" y="0"/>
                          <a:pt x="90" y="21"/>
                          <a:pt x="90" y="45"/>
                        </a:cubicBezTo>
                        <a:cubicBezTo>
                          <a:pt x="90" y="70"/>
                          <a:pt x="70" y="90"/>
                          <a:pt x="45" y="90"/>
                        </a:cubicBezTo>
                        <a:close/>
                        <a:moveTo>
                          <a:pt x="45" y="3"/>
                        </a:moveTo>
                        <a:cubicBezTo>
                          <a:pt x="22" y="3"/>
                          <a:pt x="3" y="22"/>
                          <a:pt x="3" y="45"/>
                        </a:cubicBezTo>
                        <a:cubicBezTo>
                          <a:pt x="3" y="69"/>
                          <a:pt x="22" y="87"/>
                          <a:pt x="45" y="87"/>
                        </a:cubicBezTo>
                        <a:cubicBezTo>
                          <a:pt x="68" y="87"/>
                          <a:pt x="87" y="69"/>
                          <a:pt x="87" y="45"/>
                        </a:cubicBezTo>
                        <a:cubicBezTo>
                          <a:pt x="87" y="22"/>
                          <a:pt x="68" y="3"/>
                          <a:pt x="45" y="3"/>
                        </a:cubicBezTo>
                        <a:close/>
                      </a:path>
                    </a:pathLst>
                  </a:custGeom>
                  <a:solidFill>
                    <a:schemeClr val="bg1">
                      <a:lumMod val="85000"/>
                    </a:schemeClr>
                  </a:solidFill>
                  <a:ln>
                    <a:noFill/>
                  </a:ln>
                  <a:extLst/>
                </p:spPr>
                <p:txBody>
                  <a:bodyPr anchor="ctr"/>
                  <a:lstStyle/>
                  <a:p>
                    <a:pPr algn="ctr"/>
                    <a:endParaRPr/>
                  </a:p>
                </p:txBody>
              </p:sp>
              <p:sp>
                <p:nvSpPr>
                  <p:cNvPr id="88" name="ïšḷïḍè">
                    <a:extLst>
                      <a:ext uri="{FF2B5EF4-FFF2-40B4-BE49-F238E27FC236}">
                        <a16:creationId xmlns:a16="http://schemas.microsoft.com/office/drawing/2014/main" id="{5354E841-E389-4FB6-89BD-AE75E6C4AF6C}"/>
                      </a:ext>
                    </a:extLst>
                  </p:cNvPr>
                  <p:cNvSpPr/>
                  <p:nvPr/>
                </p:nvSpPr>
                <p:spPr bwMode="auto">
                  <a:xfrm>
                    <a:off x="5733090" y="4573495"/>
                    <a:ext cx="271300" cy="266540"/>
                  </a:xfrm>
                  <a:custGeom>
                    <a:avLst/>
                    <a:gdLst>
                      <a:gd name="T0" fmla="*/ 36 w 72"/>
                      <a:gd name="T1" fmla="*/ 71 h 71"/>
                      <a:gd name="T2" fmla="*/ 0 w 72"/>
                      <a:gd name="T3" fmla="*/ 35 h 71"/>
                      <a:gd name="T4" fmla="*/ 36 w 72"/>
                      <a:gd name="T5" fmla="*/ 0 h 71"/>
                      <a:gd name="T6" fmla="*/ 72 w 72"/>
                      <a:gd name="T7" fmla="*/ 35 h 71"/>
                      <a:gd name="T8" fmla="*/ 36 w 72"/>
                      <a:gd name="T9" fmla="*/ 71 h 71"/>
                      <a:gd name="T10" fmla="*/ 36 w 72"/>
                      <a:gd name="T11" fmla="*/ 3 h 71"/>
                      <a:gd name="T12" fmla="*/ 3 w 72"/>
                      <a:gd name="T13" fmla="*/ 35 h 71"/>
                      <a:gd name="T14" fmla="*/ 36 w 72"/>
                      <a:gd name="T15" fmla="*/ 68 h 71"/>
                      <a:gd name="T16" fmla="*/ 69 w 72"/>
                      <a:gd name="T17" fmla="*/ 35 h 71"/>
                      <a:gd name="T18" fmla="*/ 36 w 72"/>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1">
                        <a:moveTo>
                          <a:pt x="36" y="71"/>
                        </a:moveTo>
                        <a:cubicBezTo>
                          <a:pt x="16" y="71"/>
                          <a:pt x="0" y="55"/>
                          <a:pt x="0" y="35"/>
                        </a:cubicBezTo>
                        <a:cubicBezTo>
                          <a:pt x="0" y="16"/>
                          <a:pt x="16" y="0"/>
                          <a:pt x="36" y="0"/>
                        </a:cubicBezTo>
                        <a:cubicBezTo>
                          <a:pt x="56" y="0"/>
                          <a:pt x="72" y="16"/>
                          <a:pt x="72" y="35"/>
                        </a:cubicBezTo>
                        <a:cubicBezTo>
                          <a:pt x="72" y="55"/>
                          <a:pt x="56" y="71"/>
                          <a:pt x="36" y="71"/>
                        </a:cubicBezTo>
                        <a:close/>
                        <a:moveTo>
                          <a:pt x="36" y="3"/>
                        </a:moveTo>
                        <a:cubicBezTo>
                          <a:pt x="18" y="3"/>
                          <a:pt x="3" y="17"/>
                          <a:pt x="3" y="35"/>
                        </a:cubicBezTo>
                        <a:cubicBezTo>
                          <a:pt x="3" y="53"/>
                          <a:pt x="18" y="68"/>
                          <a:pt x="36" y="68"/>
                        </a:cubicBezTo>
                        <a:cubicBezTo>
                          <a:pt x="54" y="68"/>
                          <a:pt x="69" y="53"/>
                          <a:pt x="69" y="35"/>
                        </a:cubicBezTo>
                        <a:cubicBezTo>
                          <a:pt x="69" y="17"/>
                          <a:pt x="54" y="3"/>
                          <a:pt x="36" y="3"/>
                        </a:cubicBezTo>
                        <a:close/>
                      </a:path>
                    </a:pathLst>
                  </a:custGeom>
                  <a:solidFill>
                    <a:schemeClr val="bg1">
                      <a:lumMod val="85000"/>
                    </a:schemeClr>
                  </a:solidFill>
                  <a:ln>
                    <a:noFill/>
                  </a:ln>
                  <a:extLst/>
                </p:spPr>
                <p:txBody>
                  <a:bodyPr anchor="ctr"/>
                  <a:lstStyle/>
                  <a:p>
                    <a:pPr algn="ctr"/>
                    <a:endParaRPr/>
                  </a:p>
                </p:txBody>
              </p:sp>
              <p:sp>
                <p:nvSpPr>
                  <p:cNvPr id="89" name="îşḷîďè">
                    <a:extLst>
                      <a:ext uri="{FF2B5EF4-FFF2-40B4-BE49-F238E27FC236}">
                        <a16:creationId xmlns:a16="http://schemas.microsoft.com/office/drawing/2014/main" id="{86FA8B6D-788C-4179-9F52-16A823CC430C}"/>
                      </a:ext>
                    </a:extLst>
                  </p:cNvPr>
                  <p:cNvSpPr/>
                  <p:nvPr/>
                </p:nvSpPr>
                <p:spPr bwMode="auto">
                  <a:xfrm>
                    <a:off x="5845734" y="4686140"/>
                    <a:ext cx="41250" cy="41250"/>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3 h 11"/>
                      <a:gd name="T12" fmla="*/ 3 w 11"/>
                      <a:gd name="T13" fmla="*/ 5 h 11"/>
                      <a:gd name="T14" fmla="*/ 6 w 11"/>
                      <a:gd name="T15" fmla="*/ 8 h 11"/>
                      <a:gd name="T16" fmla="*/ 8 w 11"/>
                      <a:gd name="T17" fmla="*/ 5 h 11"/>
                      <a:gd name="T18" fmla="*/ 6 w 11"/>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5"/>
                        </a:cubicBezTo>
                        <a:cubicBezTo>
                          <a:pt x="0" y="2"/>
                          <a:pt x="3" y="0"/>
                          <a:pt x="6" y="0"/>
                        </a:cubicBezTo>
                        <a:cubicBezTo>
                          <a:pt x="9" y="0"/>
                          <a:pt x="11" y="2"/>
                          <a:pt x="11" y="5"/>
                        </a:cubicBezTo>
                        <a:cubicBezTo>
                          <a:pt x="11" y="9"/>
                          <a:pt x="9" y="11"/>
                          <a:pt x="6" y="11"/>
                        </a:cubicBezTo>
                        <a:close/>
                        <a:moveTo>
                          <a:pt x="6" y="3"/>
                        </a:moveTo>
                        <a:cubicBezTo>
                          <a:pt x="4" y="3"/>
                          <a:pt x="3" y="4"/>
                          <a:pt x="3" y="5"/>
                        </a:cubicBezTo>
                        <a:cubicBezTo>
                          <a:pt x="3" y="7"/>
                          <a:pt x="4" y="8"/>
                          <a:pt x="6" y="8"/>
                        </a:cubicBezTo>
                        <a:cubicBezTo>
                          <a:pt x="7" y="8"/>
                          <a:pt x="8" y="7"/>
                          <a:pt x="8" y="5"/>
                        </a:cubicBezTo>
                        <a:cubicBezTo>
                          <a:pt x="8" y="4"/>
                          <a:pt x="7" y="3"/>
                          <a:pt x="6" y="3"/>
                        </a:cubicBezTo>
                        <a:close/>
                      </a:path>
                    </a:pathLst>
                  </a:custGeom>
                  <a:solidFill>
                    <a:schemeClr val="bg1">
                      <a:lumMod val="85000"/>
                    </a:schemeClr>
                  </a:solidFill>
                  <a:ln>
                    <a:noFill/>
                  </a:ln>
                  <a:extLst/>
                </p:spPr>
                <p:txBody>
                  <a:bodyPr anchor="ctr"/>
                  <a:lstStyle/>
                  <a:p>
                    <a:pPr algn="ctr"/>
                    <a:endParaRPr/>
                  </a:p>
                </p:txBody>
              </p:sp>
              <p:sp>
                <p:nvSpPr>
                  <p:cNvPr id="90" name="ïṩḷiḓê">
                    <a:extLst>
                      <a:ext uri="{FF2B5EF4-FFF2-40B4-BE49-F238E27FC236}">
                        <a16:creationId xmlns:a16="http://schemas.microsoft.com/office/drawing/2014/main" id="{28BA9821-8457-4141-9AB5-4AAB17C6061A}"/>
                      </a:ext>
                    </a:extLst>
                  </p:cNvPr>
                  <p:cNvSpPr/>
                  <p:nvPr/>
                </p:nvSpPr>
                <p:spPr bwMode="auto">
                  <a:xfrm>
                    <a:off x="5853667" y="4598880"/>
                    <a:ext cx="30145" cy="98366"/>
                  </a:xfrm>
                  <a:custGeom>
                    <a:avLst/>
                    <a:gdLst>
                      <a:gd name="T0" fmla="*/ 5 w 8"/>
                      <a:gd name="T1" fmla="*/ 26 h 26"/>
                      <a:gd name="T2" fmla="*/ 4 w 8"/>
                      <a:gd name="T3" fmla="*/ 6 h 26"/>
                      <a:gd name="T4" fmla="*/ 3 w 8"/>
                      <a:gd name="T5" fmla="*/ 24 h 26"/>
                      <a:gd name="T6" fmla="*/ 0 w 8"/>
                      <a:gd name="T7" fmla="*/ 24 h 26"/>
                      <a:gd name="T8" fmla="*/ 3 w 8"/>
                      <a:gd name="T9" fmla="*/ 1 h 26"/>
                      <a:gd name="T10" fmla="*/ 5 w 8"/>
                      <a:gd name="T11" fmla="*/ 1 h 26"/>
                      <a:gd name="T12" fmla="*/ 8 w 8"/>
                      <a:gd name="T13" fmla="*/ 26 h 26"/>
                      <a:gd name="T14" fmla="*/ 5 w 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5" y="26"/>
                        </a:moveTo>
                        <a:cubicBezTo>
                          <a:pt x="5" y="18"/>
                          <a:pt x="5" y="10"/>
                          <a:pt x="4" y="6"/>
                        </a:cubicBezTo>
                        <a:cubicBezTo>
                          <a:pt x="3" y="10"/>
                          <a:pt x="3" y="17"/>
                          <a:pt x="3" y="24"/>
                        </a:cubicBezTo>
                        <a:cubicBezTo>
                          <a:pt x="0" y="24"/>
                          <a:pt x="0" y="24"/>
                          <a:pt x="0" y="24"/>
                        </a:cubicBezTo>
                        <a:cubicBezTo>
                          <a:pt x="0" y="15"/>
                          <a:pt x="0" y="3"/>
                          <a:pt x="3" y="1"/>
                        </a:cubicBezTo>
                        <a:cubicBezTo>
                          <a:pt x="4" y="0"/>
                          <a:pt x="4" y="0"/>
                          <a:pt x="5" y="1"/>
                        </a:cubicBezTo>
                        <a:cubicBezTo>
                          <a:pt x="6" y="1"/>
                          <a:pt x="8" y="2"/>
                          <a:pt x="8" y="26"/>
                        </a:cubicBezTo>
                        <a:lnTo>
                          <a:pt x="5" y="26"/>
                        </a:lnTo>
                        <a:close/>
                      </a:path>
                    </a:pathLst>
                  </a:custGeom>
                  <a:solidFill>
                    <a:schemeClr val="bg1">
                      <a:lumMod val="85000"/>
                    </a:schemeClr>
                  </a:solidFill>
                  <a:ln>
                    <a:noFill/>
                  </a:ln>
                  <a:extLst/>
                </p:spPr>
                <p:txBody>
                  <a:bodyPr anchor="ctr"/>
                  <a:lstStyle/>
                  <a:p>
                    <a:pPr algn="ctr"/>
                    <a:endParaRPr/>
                  </a:p>
                </p:txBody>
              </p:sp>
              <p:sp>
                <p:nvSpPr>
                  <p:cNvPr id="91" name="îṩľiḑè">
                    <a:extLst>
                      <a:ext uri="{FF2B5EF4-FFF2-40B4-BE49-F238E27FC236}">
                        <a16:creationId xmlns:a16="http://schemas.microsoft.com/office/drawing/2014/main" id="{FF7617A3-6585-4FDA-A8FA-A7DD1AC6057D}"/>
                      </a:ext>
                    </a:extLst>
                  </p:cNvPr>
                  <p:cNvSpPr/>
                  <p:nvPr/>
                </p:nvSpPr>
                <p:spPr bwMode="auto">
                  <a:xfrm>
                    <a:off x="5763233" y="4689313"/>
                    <a:ext cx="93606" cy="44423"/>
                  </a:xfrm>
                  <a:custGeom>
                    <a:avLst/>
                    <a:gdLst>
                      <a:gd name="T0" fmla="*/ 5 w 25"/>
                      <a:gd name="T1" fmla="*/ 12 h 12"/>
                      <a:gd name="T2" fmla="*/ 1 w 25"/>
                      <a:gd name="T3" fmla="*/ 11 h 12"/>
                      <a:gd name="T4" fmla="*/ 0 w 25"/>
                      <a:gd name="T5" fmla="*/ 9 h 12"/>
                      <a:gd name="T6" fmla="*/ 24 w 25"/>
                      <a:gd name="T7" fmla="*/ 0 h 12"/>
                      <a:gd name="T8" fmla="*/ 25 w 25"/>
                      <a:gd name="T9" fmla="*/ 3 h 12"/>
                      <a:gd name="T10" fmla="*/ 6 w 25"/>
                      <a:gd name="T11" fmla="*/ 9 h 12"/>
                      <a:gd name="T12" fmla="*/ 24 w 25"/>
                      <a:gd name="T13" fmla="*/ 6 h 12"/>
                      <a:gd name="T14" fmla="*/ 24 w 25"/>
                      <a:gd name="T15" fmla="*/ 8 h 12"/>
                      <a:gd name="T16" fmla="*/ 5 w 2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
                        <a:moveTo>
                          <a:pt x="5" y="12"/>
                        </a:moveTo>
                        <a:cubicBezTo>
                          <a:pt x="3" y="12"/>
                          <a:pt x="2" y="11"/>
                          <a:pt x="1" y="11"/>
                        </a:cubicBezTo>
                        <a:cubicBezTo>
                          <a:pt x="0" y="10"/>
                          <a:pt x="0" y="9"/>
                          <a:pt x="0" y="9"/>
                        </a:cubicBezTo>
                        <a:cubicBezTo>
                          <a:pt x="1" y="8"/>
                          <a:pt x="1" y="6"/>
                          <a:pt x="24" y="0"/>
                        </a:cubicBezTo>
                        <a:cubicBezTo>
                          <a:pt x="25" y="3"/>
                          <a:pt x="25" y="3"/>
                          <a:pt x="25" y="3"/>
                        </a:cubicBezTo>
                        <a:cubicBezTo>
                          <a:pt x="18" y="5"/>
                          <a:pt x="10" y="7"/>
                          <a:pt x="6" y="9"/>
                        </a:cubicBezTo>
                        <a:cubicBezTo>
                          <a:pt x="10" y="8"/>
                          <a:pt x="17" y="7"/>
                          <a:pt x="24" y="6"/>
                        </a:cubicBezTo>
                        <a:cubicBezTo>
                          <a:pt x="24" y="8"/>
                          <a:pt x="24" y="8"/>
                          <a:pt x="24" y="8"/>
                        </a:cubicBezTo>
                        <a:cubicBezTo>
                          <a:pt x="18" y="10"/>
                          <a:pt x="10" y="12"/>
                          <a:pt x="5" y="12"/>
                        </a:cubicBezTo>
                        <a:close/>
                      </a:path>
                    </a:pathLst>
                  </a:custGeom>
                  <a:solidFill>
                    <a:schemeClr val="bg1">
                      <a:lumMod val="85000"/>
                    </a:schemeClr>
                  </a:solidFill>
                  <a:ln>
                    <a:noFill/>
                  </a:ln>
                  <a:extLst/>
                </p:spPr>
                <p:txBody>
                  <a:bodyPr anchor="ctr"/>
                  <a:lstStyle/>
                  <a:p>
                    <a:pPr algn="ctr"/>
                    <a:endParaRPr/>
                  </a:p>
                </p:txBody>
              </p:sp>
            </p:grpSp>
            <p:grpSp>
              <p:nvGrpSpPr>
                <p:cNvPr id="45" name="isliḓe">
                  <a:extLst>
                    <a:ext uri="{FF2B5EF4-FFF2-40B4-BE49-F238E27FC236}">
                      <a16:creationId xmlns:a16="http://schemas.microsoft.com/office/drawing/2014/main" id="{81E75EE9-1FC1-4338-BAC9-E7EE3001E1FB}"/>
                    </a:ext>
                  </a:extLst>
                </p:cNvPr>
                <p:cNvGrpSpPr/>
                <p:nvPr/>
              </p:nvGrpSpPr>
              <p:grpSpPr>
                <a:xfrm>
                  <a:off x="3272006" y="1596959"/>
                  <a:ext cx="425193" cy="425194"/>
                  <a:chOff x="5623618" y="3915078"/>
                  <a:chExt cx="425193" cy="425194"/>
                </a:xfrm>
              </p:grpSpPr>
              <p:sp>
                <p:nvSpPr>
                  <p:cNvPr id="82" name="íSľïḓè">
                    <a:extLst>
                      <a:ext uri="{FF2B5EF4-FFF2-40B4-BE49-F238E27FC236}">
                        <a16:creationId xmlns:a16="http://schemas.microsoft.com/office/drawing/2014/main" id="{59AC5151-4253-4E7B-9B8C-9DE2776B7E6B}"/>
                      </a:ext>
                    </a:extLst>
                  </p:cNvPr>
                  <p:cNvSpPr/>
                  <p:nvPr/>
                </p:nvSpPr>
                <p:spPr bwMode="auto">
                  <a:xfrm>
                    <a:off x="5653762" y="3942049"/>
                    <a:ext cx="11106" cy="376011"/>
                  </a:xfrm>
                  <a:prstGeom prst="rect">
                    <a:avLst/>
                  </a:prstGeom>
                  <a:solidFill>
                    <a:schemeClr val="bg1">
                      <a:lumMod val="85000"/>
                    </a:schemeClr>
                  </a:solidFill>
                  <a:ln>
                    <a:noFill/>
                  </a:ln>
                  <a:extLst/>
                </p:spPr>
                <p:txBody>
                  <a:bodyPr anchor="ctr"/>
                  <a:lstStyle/>
                  <a:p>
                    <a:pPr algn="ctr"/>
                    <a:endParaRPr/>
                  </a:p>
                </p:txBody>
              </p:sp>
              <p:sp>
                <p:nvSpPr>
                  <p:cNvPr id="83" name="iŝḷíḍé">
                    <a:extLst>
                      <a:ext uri="{FF2B5EF4-FFF2-40B4-BE49-F238E27FC236}">
                        <a16:creationId xmlns:a16="http://schemas.microsoft.com/office/drawing/2014/main" id="{B93F0666-8A64-4FE8-83B6-99F0A87905E8}"/>
                      </a:ext>
                    </a:extLst>
                  </p:cNvPr>
                  <p:cNvSpPr/>
                  <p:nvPr/>
                </p:nvSpPr>
                <p:spPr bwMode="auto">
                  <a:xfrm>
                    <a:off x="5623618" y="3915078"/>
                    <a:ext cx="60288" cy="82500"/>
                  </a:xfrm>
                  <a:custGeom>
                    <a:avLst/>
                    <a:gdLst>
                      <a:gd name="T0" fmla="*/ 7 w 38"/>
                      <a:gd name="T1" fmla="*/ 52 h 52"/>
                      <a:gd name="T2" fmla="*/ 0 w 38"/>
                      <a:gd name="T3" fmla="*/ 48 h 52"/>
                      <a:gd name="T4" fmla="*/ 21 w 38"/>
                      <a:gd name="T5" fmla="*/ 0 h 52"/>
                      <a:gd name="T6" fmla="*/ 38 w 38"/>
                      <a:gd name="T7" fmla="*/ 45 h 52"/>
                      <a:gd name="T8" fmla="*/ 31 w 38"/>
                      <a:gd name="T9" fmla="*/ 48 h 52"/>
                      <a:gd name="T10" fmla="*/ 21 w 38"/>
                      <a:gd name="T11" fmla="*/ 19 h 52"/>
                      <a:gd name="T12" fmla="*/ 7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7" y="52"/>
                        </a:moveTo>
                        <a:lnTo>
                          <a:pt x="0" y="48"/>
                        </a:lnTo>
                        <a:lnTo>
                          <a:pt x="21" y="0"/>
                        </a:lnTo>
                        <a:lnTo>
                          <a:pt x="38" y="45"/>
                        </a:lnTo>
                        <a:lnTo>
                          <a:pt x="31" y="48"/>
                        </a:lnTo>
                        <a:lnTo>
                          <a:pt x="21" y="19"/>
                        </a:lnTo>
                        <a:lnTo>
                          <a:pt x="7" y="52"/>
                        </a:lnTo>
                        <a:close/>
                      </a:path>
                    </a:pathLst>
                  </a:custGeom>
                  <a:solidFill>
                    <a:schemeClr val="bg1">
                      <a:lumMod val="85000"/>
                    </a:schemeClr>
                  </a:solidFill>
                  <a:ln>
                    <a:noFill/>
                  </a:ln>
                  <a:extLst/>
                </p:spPr>
                <p:txBody>
                  <a:bodyPr anchor="ctr"/>
                  <a:lstStyle/>
                  <a:p>
                    <a:pPr algn="ctr"/>
                    <a:endParaRPr/>
                  </a:p>
                </p:txBody>
              </p:sp>
              <p:sp>
                <p:nvSpPr>
                  <p:cNvPr id="84" name="íṥḻîḑè">
                    <a:extLst>
                      <a:ext uri="{FF2B5EF4-FFF2-40B4-BE49-F238E27FC236}">
                        <a16:creationId xmlns:a16="http://schemas.microsoft.com/office/drawing/2014/main" id="{DA43179C-4071-4B3C-AC18-236D3D0D392D}"/>
                      </a:ext>
                    </a:extLst>
                  </p:cNvPr>
                  <p:cNvSpPr/>
                  <p:nvPr/>
                </p:nvSpPr>
                <p:spPr bwMode="auto">
                  <a:xfrm>
                    <a:off x="5653762" y="4305369"/>
                    <a:ext cx="369666" cy="12692"/>
                  </a:xfrm>
                  <a:prstGeom prst="rect">
                    <a:avLst/>
                  </a:prstGeom>
                  <a:solidFill>
                    <a:schemeClr val="bg1">
                      <a:lumMod val="85000"/>
                    </a:schemeClr>
                  </a:solidFill>
                  <a:ln>
                    <a:noFill/>
                  </a:ln>
                  <a:extLst/>
                </p:spPr>
                <p:txBody>
                  <a:bodyPr anchor="ctr"/>
                  <a:lstStyle/>
                  <a:p>
                    <a:pPr algn="ctr"/>
                    <a:endParaRPr/>
                  </a:p>
                </p:txBody>
              </p:sp>
              <p:sp>
                <p:nvSpPr>
                  <p:cNvPr id="85" name="íşḷiḍé">
                    <a:extLst>
                      <a:ext uri="{FF2B5EF4-FFF2-40B4-BE49-F238E27FC236}">
                        <a16:creationId xmlns:a16="http://schemas.microsoft.com/office/drawing/2014/main" id="{4B7455DD-33B4-483F-98B9-7C23E52269E5}"/>
                      </a:ext>
                    </a:extLst>
                  </p:cNvPr>
                  <p:cNvSpPr/>
                  <p:nvPr/>
                </p:nvSpPr>
                <p:spPr bwMode="auto">
                  <a:xfrm>
                    <a:off x="5969484" y="4279984"/>
                    <a:ext cx="79327" cy="60288"/>
                  </a:xfrm>
                  <a:custGeom>
                    <a:avLst/>
                    <a:gdLst>
                      <a:gd name="T0" fmla="*/ 5 w 50"/>
                      <a:gd name="T1" fmla="*/ 38 h 38"/>
                      <a:gd name="T2" fmla="*/ 3 w 50"/>
                      <a:gd name="T3" fmla="*/ 31 h 38"/>
                      <a:gd name="T4" fmla="*/ 31 w 50"/>
                      <a:gd name="T5" fmla="*/ 21 h 38"/>
                      <a:gd name="T6" fmla="*/ 0 w 50"/>
                      <a:gd name="T7" fmla="*/ 7 h 38"/>
                      <a:gd name="T8" fmla="*/ 3 w 50"/>
                      <a:gd name="T9" fmla="*/ 0 h 38"/>
                      <a:gd name="T10" fmla="*/ 50 w 50"/>
                      <a:gd name="T11" fmla="*/ 21 h 38"/>
                      <a:gd name="T12" fmla="*/ 5 w 5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5" y="38"/>
                        </a:moveTo>
                        <a:lnTo>
                          <a:pt x="3" y="31"/>
                        </a:lnTo>
                        <a:lnTo>
                          <a:pt x="31" y="21"/>
                        </a:lnTo>
                        <a:lnTo>
                          <a:pt x="0" y="7"/>
                        </a:lnTo>
                        <a:lnTo>
                          <a:pt x="3" y="0"/>
                        </a:lnTo>
                        <a:lnTo>
                          <a:pt x="50" y="21"/>
                        </a:lnTo>
                        <a:lnTo>
                          <a:pt x="5" y="38"/>
                        </a:lnTo>
                        <a:close/>
                      </a:path>
                    </a:pathLst>
                  </a:custGeom>
                  <a:solidFill>
                    <a:schemeClr val="bg1">
                      <a:lumMod val="85000"/>
                    </a:schemeClr>
                  </a:solidFill>
                  <a:ln>
                    <a:noFill/>
                  </a:ln>
                  <a:extLst/>
                </p:spPr>
                <p:txBody>
                  <a:bodyPr anchor="ctr"/>
                  <a:lstStyle/>
                  <a:p>
                    <a:pPr algn="ctr"/>
                    <a:endParaRPr/>
                  </a:p>
                </p:txBody>
              </p:sp>
              <p:sp>
                <p:nvSpPr>
                  <p:cNvPr id="86" name="işliḋé">
                    <a:extLst>
                      <a:ext uri="{FF2B5EF4-FFF2-40B4-BE49-F238E27FC236}">
                        <a16:creationId xmlns:a16="http://schemas.microsoft.com/office/drawing/2014/main" id="{23B1CB67-ACF3-49CD-B612-A824CBF2FE4F}"/>
                      </a:ext>
                    </a:extLst>
                  </p:cNvPr>
                  <p:cNvSpPr/>
                  <p:nvPr/>
                </p:nvSpPr>
                <p:spPr bwMode="auto">
                  <a:xfrm>
                    <a:off x="5653762" y="4084838"/>
                    <a:ext cx="304617" cy="228463"/>
                  </a:xfrm>
                  <a:custGeom>
                    <a:avLst/>
                    <a:gdLst>
                      <a:gd name="T0" fmla="*/ 78 w 81"/>
                      <a:gd name="T1" fmla="*/ 61 h 61"/>
                      <a:gd name="T2" fmla="*/ 63 w 81"/>
                      <a:gd name="T3" fmla="*/ 5 h 61"/>
                      <a:gd name="T4" fmla="*/ 55 w 81"/>
                      <a:gd name="T5" fmla="*/ 4 h 61"/>
                      <a:gd name="T6" fmla="*/ 48 w 81"/>
                      <a:gd name="T7" fmla="*/ 23 h 61"/>
                      <a:gd name="T8" fmla="*/ 39 w 81"/>
                      <a:gd name="T9" fmla="*/ 44 h 61"/>
                      <a:gd name="T10" fmla="*/ 23 w 81"/>
                      <a:gd name="T11" fmla="*/ 37 h 61"/>
                      <a:gd name="T12" fmla="*/ 15 w 81"/>
                      <a:gd name="T13" fmla="*/ 28 h 61"/>
                      <a:gd name="T14" fmla="*/ 13 w 81"/>
                      <a:gd name="T15" fmla="*/ 29 h 61"/>
                      <a:gd name="T16" fmla="*/ 3 w 81"/>
                      <a:gd name="T17" fmla="*/ 59 h 61"/>
                      <a:gd name="T18" fmla="*/ 0 w 81"/>
                      <a:gd name="T19" fmla="*/ 58 h 61"/>
                      <a:gd name="T20" fmla="*/ 11 w 81"/>
                      <a:gd name="T21" fmla="*/ 26 h 61"/>
                      <a:gd name="T22" fmla="*/ 16 w 81"/>
                      <a:gd name="T23" fmla="*/ 26 h 61"/>
                      <a:gd name="T24" fmla="*/ 26 w 81"/>
                      <a:gd name="T25" fmla="*/ 35 h 61"/>
                      <a:gd name="T26" fmla="*/ 38 w 81"/>
                      <a:gd name="T27" fmla="*/ 41 h 61"/>
                      <a:gd name="T28" fmla="*/ 45 w 81"/>
                      <a:gd name="T29" fmla="*/ 23 h 61"/>
                      <a:gd name="T30" fmla="*/ 54 w 81"/>
                      <a:gd name="T31" fmla="*/ 2 h 61"/>
                      <a:gd name="T32" fmla="*/ 64 w 81"/>
                      <a:gd name="T33" fmla="*/ 3 h 61"/>
                      <a:gd name="T34" fmla="*/ 81 w 81"/>
                      <a:gd name="T35" fmla="*/ 61 h 61"/>
                      <a:gd name="T36" fmla="*/ 78 w 81"/>
                      <a:gd name="T3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61">
                        <a:moveTo>
                          <a:pt x="78" y="61"/>
                        </a:moveTo>
                        <a:cubicBezTo>
                          <a:pt x="78" y="47"/>
                          <a:pt x="75" y="11"/>
                          <a:pt x="63" y="5"/>
                        </a:cubicBezTo>
                        <a:cubicBezTo>
                          <a:pt x="60" y="4"/>
                          <a:pt x="57" y="3"/>
                          <a:pt x="55" y="4"/>
                        </a:cubicBezTo>
                        <a:cubicBezTo>
                          <a:pt x="51" y="7"/>
                          <a:pt x="50" y="15"/>
                          <a:pt x="48" y="23"/>
                        </a:cubicBezTo>
                        <a:cubicBezTo>
                          <a:pt x="47" y="33"/>
                          <a:pt x="45" y="41"/>
                          <a:pt x="39" y="44"/>
                        </a:cubicBezTo>
                        <a:cubicBezTo>
                          <a:pt x="31" y="48"/>
                          <a:pt x="27" y="42"/>
                          <a:pt x="23" y="37"/>
                        </a:cubicBezTo>
                        <a:cubicBezTo>
                          <a:pt x="21" y="33"/>
                          <a:pt x="19" y="30"/>
                          <a:pt x="15" y="28"/>
                        </a:cubicBezTo>
                        <a:cubicBezTo>
                          <a:pt x="14" y="28"/>
                          <a:pt x="13" y="28"/>
                          <a:pt x="13" y="29"/>
                        </a:cubicBezTo>
                        <a:cubicBezTo>
                          <a:pt x="7" y="32"/>
                          <a:pt x="4" y="51"/>
                          <a:pt x="3" y="59"/>
                        </a:cubicBezTo>
                        <a:cubicBezTo>
                          <a:pt x="0" y="58"/>
                          <a:pt x="0" y="58"/>
                          <a:pt x="0" y="58"/>
                        </a:cubicBezTo>
                        <a:cubicBezTo>
                          <a:pt x="0" y="55"/>
                          <a:pt x="3" y="30"/>
                          <a:pt x="11" y="26"/>
                        </a:cubicBezTo>
                        <a:cubicBezTo>
                          <a:pt x="13" y="25"/>
                          <a:pt x="14" y="25"/>
                          <a:pt x="16" y="26"/>
                        </a:cubicBezTo>
                        <a:cubicBezTo>
                          <a:pt x="21" y="28"/>
                          <a:pt x="23" y="32"/>
                          <a:pt x="26" y="35"/>
                        </a:cubicBezTo>
                        <a:cubicBezTo>
                          <a:pt x="30" y="41"/>
                          <a:pt x="32" y="44"/>
                          <a:pt x="38" y="41"/>
                        </a:cubicBezTo>
                        <a:cubicBezTo>
                          <a:pt x="42" y="39"/>
                          <a:pt x="44" y="31"/>
                          <a:pt x="45" y="23"/>
                        </a:cubicBezTo>
                        <a:cubicBezTo>
                          <a:pt x="47" y="13"/>
                          <a:pt x="48" y="5"/>
                          <a:pt x="54" y="2"/>
                        </a:cubicBezTo>
                        <a:cubicBezTo>
                          <a:pt x="57" y="0"/>
                          <a:pt x="60" y="1"/>
                          <a:pt x="64" y="3"/>
                        </a:cubicBezTo>
                        <a:cubicBezTo>
                          <a:pt x="80" y="10"/>
                          <a:pt x="81" y="59"/>
                          <a:pt x="81" y="61"/>
                        </a:cubicBezTo>
                        <a:lnTo>
                          <a:pt x="78" y="61"/>
                        </a:lnTo>
                        <a:close/>
                      </a:path>
                    </a:pathLst>
                  </a:custGeom>
                  <a:solidFill>
                    <a:schemeClr val="bg1">
                      <a:lumMod val="85000"/>
                    </a:schemeClr>
                  </a:solidFill>
                  <a:ln>
                    <a:noFill/>
                  </a:ln>
                  <a:extLst/>
                </p:spPr>
                <p:txBody>
                  <a:bodyPr anchor="ctr"/>
                  <a:lstStyle/>
                  <a:p>
                    <a:pPr algn="ctr"/>
                    <a:endParaRPr/>
                  </a:p>
                </p:txBody>
              </p:sp>
            </p:grpSp>
            <p:grpSp>
              <p:nvGrpSpPr>
                <p:cNvPr id="46" name="ïśḻïḋé">
                  <a:extLst>
                    <a:ext uri="{FF2B5EF4-FFF2-40B4-BE49-F238E27FC236}">
                      <a16:creationId xmlns:a16="http://schemas.microsoft.com/office/drawing/2014/main" id="{0D797235-10EE-43F7-8D50-5D6125B79B1D}"/>
                    </a:ext>
                  </a:extLst>
                </p:cNvPr>
                <p:cNvGrpSpPr/>
                <p:nvPr/>
              </p:nvGrpSpPr>
              <p:grpSpPr>
                <a:xfrm>
                  <a:off x="4263837" y="2865836"/>
                  <a:ext cx="380772" cy="341108"/>
                  <a:chOff x="5100057" y="4749602"/>
                  <a:chExt cx="380772" cy="341108"/>
                </a:xfrm>
              </p:grpSpPr>
              <p:sp>
                <p:nvSpPr>
                  <p:cNvPr id="80" name="îṧlíḍè">
                    <a:extLst>
                      <a:ext uri="{FF2B5EF4-FFF2-40B4-BE49-F238E27FC236}">
                        <a16:creationId xmlns:a16="http://schemas.microsoft.com/office/drawing/2014/main" id="{3046FAFD-F6B0-4742-9F27-28F4D6C0F2BA}"/>
                      </a:ext>
                    </a:extLst>
                  </p:cNvPr>
                  <p:cNvSpPr/>
                  <p:nvPr/>
                </p:nvSpPr>
                <p:spPr bwMode="auto">
                  <a:xfrm>
                    <a:off x="5100057" y="4809891"/>
                    <a:ext cx="282405" cy="280819"/>
                  </a:xfrm>
                  <a:custGeom>
                    <a:avLst/>
                    <a:gdLst>
                      <a:gd name="T0" fmla="*/ 72 w 75"/>
                      <a:gd name="T1" fmla="*/ 72 h 75"/>
                      <a:gd name="T2" fmla="*/ 3 w 75"/>
                      <a:gd name="T3" fmla="*/ 72 h 75"/>
                      <a:gd name="T4" fmla="*/ 3 w 75"/>
                      <a:gd name="T5" fmla="*/ 3 h 75"/>
                      <a:gd name="T6" fmla="*/ 16 w 75"/>
                      <a:gd name="T7" fmla="*/ 3 h 75"/>
                      <a:gd name="T8" fmla="*/ 15 w 75"/>
                      <a:gd name="T9" fmla="*/ 0 h 75"/>
                      <a:gd name="T10" fmla="*/ 0 w 75"/>
                      <a:gd name="T11" fmla="*/ 0 h 75"/>
                      <a:gd name="T12" fmla="*/ 0 w 75"/>
                      <a:gd name="T13" fmla="*/ 75 h 75"/>
                      <a:gd name="T14" fmla="*/ 75 w 75"/>
                      <a:gd name="T15" fmla="*/ 75 h 75"/>
                      <a:gd name="T16" fmla="*/ 75 w 75"/>
                      <a:gd name="T17" fmla="*/ 27 h 75"/>
                      <a:gd name="T18" fmla="*/ 72 w 75"/>
                      <a:gd name="T19" fmla="*/ 29 h 75"/>
                      <a:gd name="T20" fmla="*/ 72 w 75"/>
                      <a:gd name="T21" fmla="*/ 72 h 75"/>
                      <a:gd name="T22" fmla="*/ 28 w 75"/>
                      <a:gd name="T23" fmla="*/ 0 h 75"/>
                      <a:gd name="T24" fmla="*/ 29 w 75"/>
                      <a:gd name="T25" fmla="*/ 3 h 75"/>
                      <a:gd name="T26" fmla="*/ 72 w 75"/>
                      <a:gd name="T27" fmla="*/ 3 h 75"/>
                      <a:gd name="T28" fmla="*/ 72 w 75"/>
                      <a:gd name="T29" fmla="*/ 13 h 75"/>
                      <a:gd name="T30" fmla="*/ 75 w 75"/>
                      <a:gd name="T31" fmla="*/ 11 h 75"/>
                      <a:gd name="T32" fmla="*/ 75 w 75"/>
                      <a:gd name="T33" fmla="*/ 0 h 75"/>
                      <a:gd name="T34" fmla="*/ 2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72" y="72"/>
                        </a:moveTo>
                        <a:cubicBezTo>
                          <a:pt x="3" y="72"/>
                          <a:pt x="3" y="72"/>
                          <a:pt x="3" y="72"/>
                        </a:cubicBezTo>
                        <a:cubicBezTo>
                          <a:pt x="3" y="3"/>
                          <a:pt x="3" y="3"/>
                          <a:pt x="3" y="3"/>
                        </a:cubicBezTo>
                        <a:cubicBezTo>
                          <a:pt x="16" y="3"/>
                          <a:pt x="16" y="3"/>
                          <a:pt x="16" y="3"/>
                        </a:cubicBezTo>
                        <a:cubicBezTo>
                          <a:pt x="15" y="2"/>
                          <a:pt x="15" y="1"/>
                          <a:pt x="15" y="0"/>
                        </a:cubicBezTo>
                        <a:cubicBezTo>
                          <a:pt x="0" y="0"/>
                          <a:pt x="0" y="0"/>
                          <a:pt x="0" y="0"/>
                        </a:cubicBezTo>
                        <a:cubicBezTo>
                          <a:pt x="0" y="75"/>
                          <a:pt x="0" y="75"/>
                          <a:pt x="0" y="75"/>
                        </a:cubicBezTo>
                        <a:cubicBezTo>
                          <a:pt x="75" y="75"/>
                          <a:pt x="75" y="75"/>
                          <a:pt x="75" y="75"/>
                        </a:cubicBezTo>
                        <a:cubicBezTo>
                          <a:pt x="75" y="27"/>
                          <a:pt x="75" y="27"/>
                          <a:pt x="75" y="27"/>
                        </a:cubicBezTo>
                        <a:cubicBezTo>
                          <a:pt x="74" y="28"/>
                          <a:pt x="73" y="29"/>
                          <a:pt x="72" y="29"/>
                        </a:cubicBezTo>
                        <a:lnTo>
                          <a:pt x="72" y="72"/>
                        </a:lnTo>
                        <a:close/>
                        <a:moveTo>
                          <a:pt x="28" y="0"/>
                        </a:moveTo>
                        <a:cubicBezTo>
                          <a:pt x="28" y="1"/>
                          <a:pt x="29" y="2"/>
                          <a:pt x="29" y="3"/>
                        </a:cubicBezTo>
                        <a:cubicBezTo>
                          <a:pt x="72" y="3"/>
                          <a:pt x="72" y="3"/>
                          <a:pt x="72" y="3"/>
                        </a:cubicBezTo>
                        <a:cubicBezTo>
                          <a:pt x="72" y="13"/>
                          <a:pt x="72" y="13"/>
                          <a:pt x="72" y="13"/>
                        </a:cubicBezTo>
                        <a:cubicBezTo>
                          <a:pt x="73" y="13"/>
                          <a:pt x="74" y="12"/>
                          <a:pt x="75" y="11"/>
                        </a:cubicBezTo>
                        <a:cubicBezTo>
                          <a:pt x="75" y="0"/>
                          <a:pt x="75" y="0"/>
                          <a:pt x="75" y="0"/>
                        </a:cubicBezTo>
                        <a:lnTo>
                          <a:pt x="28" y="0"/>
                        </a:lnTo>
                        <a:close/>
                      </a:path>
                    </a:pathLst>
                  </a:custGeom>
                  <a:solidFill>
                    <a:schemeClr val="bg1">
                      <a:lumMod val="85000"/>
                    </a:schemeClr>
                  </a:solidFill>
                  <a:ln>
                    <a:noFill/>
                  </a:ln>
                  <a:extLst/>
                </p:spPr>
                <p:txBody>
                  <a:bodyPr anchor="ctr"/>
                  <a:lstStyle/>
                  <a:p>
                    <a:pPr algn="ctr"/>
                    <a:endParaRPr/>
                  </a:p>
                </p:txBody>
              </p:sp>
              <p:sp>
                <p:nvSpPr>
                  <p:cNvPr id="81" name="ïṣ1íḍe">
                    <a:extLst>
                      <a:ext uri="{FF2B5EF4-FFF2-40B4-BE49-F238E27FC236}">
                        <a16:creationId xmlns:a16="http://schemas.microsoft.com/office/drawing/2014/main" id="{686EA66D-BE03-4D3A-AE3F-AD5FD8AAB986}"/>
                      </a:ext>
                    </a:extLst>
                  </p:cNvPr>
                  <p:cNvSpPr/>
                  <p:nvPr/>
                </p:nvSpPr>
                <p:spPr bwMode="auto">
                  <a:xfrm>
                    <a:off x="5133375" y="4749602"/>
                    <a:ext cx="347454" cy="258607"/>
                  </a:xfrm>
                  <a:custGeom>
                    <a:avLst/>
                    <a:gdLst>
                      <a:gd name="T0" fmla="*/ 91 w 92"/>
                      <a:gd name="T1" fmla="*/ 22 h 69"/>
                      <a:gd name="T2" fmla="*/ 83 w 92"/>
                      <a:gd name="T3" fmla="*/ 17 h 69"/>
                      <a:gd name="T4" fmla="*/ 66 w 92"/>
                      <a:gd name="T5" fmla="*/ 24 h 69"/>
                      <a:gd name="T6" fmla="*/ 63 w 92"/>
                      <a:gd name="T7" fmla="*/ 26 h 69"/>
                      <a:gd name="T8" fmla="*/ 44 w 92"/>
                      <a:gd name="T9" fmla="*/ 39 h 69"/>
                      <a:gd name="T10" fmla="*/ 35 w 92"/>
                      <a:gd name="T11" fmla="*/ 46 h 69"/>
                      <a:gd name="T12" fmla="*/ 29 w 92"/>
                      <a:gd name="T13" fmla="*/ 31 h 69"/>
                      <a:gd name="T14" fmla="*/ 23 w 92"/>
                      <a:gd name="T15" fmla="*/ 19 h 69"/>
                      <a:gd name="T16" fmla="*/ 22 w 92"/>
                      <a:gd name="T17" fmla="*/ 16 h 69"/>
                      <a:gd name="T18" fmla="*/ 8 w 92"/>
                      <a:gd name="T19" fmla="*/ 0 h 69"/>
                      <a:gd name="T20" fmla="*/ 0 w 92"/>
                      <a:gd name="T21" fmla="*/ 7 h 69"/>
                      <a:gd name="T22" fmla="*/ 0 w 92"/>
                      <a:gd name="T23" fmla="*/ 8 h 69"/>
                      <a:gd name="T24" fmla="*/ 0 w 92"/>
                      <a:gd name="T25" fmla="*/ 8 h 69"/>
                      <a:gd name="T26" fmla="*/ 2 w 92"/>
                      <a:gd name="T27" fmla="*/ 16 h 69"/>
                      <a:gd name="T28" fmla="*/ 3 w 92"/>
                      <a:gd name="T29" fmla="*/ 19 h 69"/>
                      <a:gd name="T30" fmla="*/ 28 w 92"/>
                      <a:gd name="T31" fmla="*/ 69 h 69"/>
                      <a:gd name="T32" fmla="*/ 63 w 92"/>
                      <a:gd name="T33" fmla="*/ 49 h 69"/>
                      <a:gd name="T34" fmla="*/ 66 w 92"/>
                      <a:gd name="T35" fmla="*/ 47 h 69"/>
                      <a:gd name="T36" fmla="*/ 90 w 92"/>
                      <a:gd name="T37" fmla="*/ 26 h 69"/>
                      <a:gd name="T38" fmla="*/ 91 w 92"/>
                      <a:gd name="T39" fmla="*/ 22 h 69"/>
                      <a:gd name="T40" fmla="*/ 85 w 92"/>
                      <a:gd name="T41" fmla="*/ 27 h 69"/>
                      <a:gd name="T42" fmla="*/ 66 w 92"/>
                      <a:gd name="T43" fmla="*/ 43 h 69"/>
                      <a:gd name="T44" fmla="*/ 63 w 92"/>
                      <a:gd name="T45" fmla="*/ 45 h 69"/>
                      <a:gd name="T46" fmla="*/ 28 w 92"/>
                      <a:gd name="T47" fmla="*/ 66 h 69"/>
                      <a:gd name="T48" fmla="*/ 7 w 92"/>
                      <a:gd name="T49" fmla="*/ 19 h 69"/>
                      <a:gd name="T50" fmla="*/ 6 w 92"/>
                      <a:gd name="T51" fmla="*/ 16 h 69"/>
                      <a:gd name="T52" fmla="*/ 3 w 92"/>
                      <a:gd name="T53" fmla="*/ 8 h 69"/>
                      <a:gd name="T54" fmla="*/ 8 w 92"/>
                      <a:gd name="T55" fmla="*/ 3 h 69"/>
                      <a:gd name="T56" fmla="*/ 19 w 92"/>
                      <a:gd name="T57" fmla="*/ 16 h 69"/>
                      <a:gd name="T58" fmla="*/ 20 w 92"/>
                      <a:gd name="T59" fmla="*/ 19 h 69"/>
                      <a:gd name="T60" fmla="*/ 26 w 92"/>
                      <a:gd name="T61" fmla="*/ 33 h 69"/>
                      <a:gd name="T62" fmla="*/ 35 w 92"/>
                      <a:gd name="T63" fmla="*/ 49 h 69"/>
                      <a:gd name="T64" fmla="*/ 36 w 92"/>
                      <a:gd name="T65" fmla="*/ 49 h 69"/>
                      <a:gd name="T66" fmla="*/ 46 w 92"/>
                      <a:gd name="T67" fmla="*/ 41 h 69"/>
                      <a:gd name="T68" fmla="*/ 63 w 92"/>
                      <a:gd name="T69" fmla="*/ 29 h 69"/>
                      <a:gd name="T70" fmla="*/ 66 w 92"/>
                      <a:gd name="T71" fmla="*/ 27 h 69"/>
                      <a:gd name="T72" fmla="*/ 83 w 92"/>
                      <a:gd name="T73" fmla="*/ 20 h 69"/>
                      <a:gd name="T74" fmla="*/ 88 w 92"/>
                      <a:gd name="T75" fmla="*/ 23 h 69"/>
                      <a:gd name="T76" fmla="*/ 85 w 92"/>
                      <a:gd name="T77"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69">
                        <a:moveTo>
                          <a:pt x="91" y="22"/>
                        </a:moveTo>
                        <a:cubicBezTo>
                          <a:pt x="89" y="19"/>
                          <a:pt x="87" y="17"/>
                          <a:pt x="83" y="17"/>
                        </a:cubicBezTo>
                        <a:cubicBezTo>
                          <a:pt x="78" y="17"/>
                          <a:pt x="72" y="20"/>
                          <a:pt x="66" y="24"/>
                        </a:cubicBezTo>
                        <a:cubicBezTo>
                          <a:pt x="65" y="24"/>
                          <a:pt x="64" y="25"/>
                          <a:pt x="63" y="26"/>
                        </a:cubicBezTo>
                        <a:cubicBezTo>
                          <a:pt x="56" y="30"/>
                          <a:pt x="50" y="35"/>
                          <a:pt x="44" y="39"/>
                        </a:cubicBezTo>
                        <a:cubicBezTo>
                          <a:pt x="41" y="42"/>
                          <a:pt x="37" y="45"/>
                          <a:pt x="35" y="46"/>
                        </a:cubicBezTo>
                        <a:cubicBezTo>
                          <a:pt x="34" y="44"/>
                          <a:pt x="31" y="37"/>
                          <a:pt x="29" y="31"/>
                        </a:cubicBezTo>
                        <a:cubicBezTo>
                          <a:pt x="27" y="27"/>
                          <a:pt x="25" y="23"/>
                          <a:pt x="23" y="19"/>
                        </a:cubicBezTo>
                        <a:cubicBezTo>
                          <a:pt x="23" y="18"/>
                          <a:pt x="23" y="17"/>
                          <a:pt x="22" y="16"/>
                        </a:cubicBezTo>
                        <a:cubicBezTo>
                          <a:pt x="17" y="6"/>
                          <a:pt x="13" y="0"/>
                          <a:pt x="8" y="0"/>
                        </a:cubicBezTo>
                        <a:cubicBezTo>
                          <a:pt x="5" y="0"/>
                          <a:pt x="2" y="2"/>
                          <a:pt x="0" y="7"/>
                        </a:cubicBezTo>
                        <a:cubicBezTo>
                          <a:pt x="0" y="8"/>
                          <a:pt x="0" y="8"/>
                          <a:pt x="0" y="8"/>
                        </a:cubicBezTo>
                        <a:cubicBezTo>
                          <a:pt x="0" y="8"/>
                          <a:pt x="0" y="8"/>
                          <a:pt x="0" y="8"/>
                        </a:cubicBezTo>
                        <a:cubicBezTo>
                          <a:pt x="1" y="10"/>
                          <a:pt x="1" y="13"/>
                          <a:pt x="2" y="16"/>
                        </a:cubicBezTo>
                        <a:cubicBezTo>
                          <a:pt x="3" y="17"/>
                          <a:pt x="3" y="18"/>
                          <a:pt x="3" y="19"/>
                        </a:cubicBezTo>
                        <a:cubicBezTo>
                          <a:pt x="10" y="38"/>
                          <a:pt x="21" y="69"/>
                          <a:pt x="28" y="69"/>
                        </a:cubicBezTo>
                        <a:cubicBezTo>
                          <a:pt x="32" y="69"/>
                          <a:pt x="48" y="59"/>
                          <a:pt x="63" y="49"/>
                        </a:cubicBezTo>
                        <a:cubicBezTo>
                          <a:pt x="64" y="48"/>
                          <a:pt x="65" y="48"/>
                          <a:pt x="66" y="47"/>
                        </a:cubicBezTo>
                        <a:cubicBezTo>
                          <a:pt x="77" y="39"/>
                          <a:pt x="88" y="30"/>
                          <a:pt x="90" y="26"/>
                        </a:cubicBezTo>
                        <a:cubicBezTo>
                          <a:pt x="91" y="25"/>
                          <a:pt x="92" y="23"/>
                          <a:pt x="91" y="22"/>
                        </a:cubicBezTo>
                        <a:close/>
                        <a:moveTo>
                          <a:pt x="85" y="27"/>
                        </a:moveTo>
                        <a:cubicBezTo>
                          <a:pt x="81" y="32"/>
                          <a:pt x="74" y="37"/>
                          <a:pt x="66" y="43"/>
                        </a:cubicBezTo>
                        <a:cubicBezTo>
                          <a:pt x="65" y="44"/>
                          <a:pt x="64" y="45"/>
                          <a:pt x="63" y="45"/>
                        </a:cubicBezTo>
                        <a:cubicBezTo>
                          <a:pt x="48" y="56"/>
                          <a:pt x="31" y="66"/>
                          <a:pt x="28" y="66"/>
                        </a:cubicBezTo>
                        <a:cubicBezTo>
                          <a:pt x="24" y="66"/>
                          <a:pt x="15" y="43"/>
                          <a:pt x="7" y="19"/>
                        </a:cubicBezTo>
                        <a:cubicBezTo>
                          <a:pt x="6" y="18"/>
                          <a:pt x="6" y="17"/>
                          <a:pt x="6" y="16"/>
                        </a:cubicBezTo>
                        <a:cubicBezTo>
                          <a:pt x="5" y="13"/>
                          <a:pt x="4" y="11"/>
                          <a:pt x="3" y="8"/>
                        </a:cubicBezTo>
                        <a:cubicBezTo>
                          <a:pt x="4" y="6"/>
                          <a:pt x="6" y="3"/>
                          <a:pt x="8" y="3"/>
                        </a:cubicBezTo>
                        <a:cubicBezTo>
                          <a:pt x="11" y="3"/>
                          <a:pt x="15" y="9"/>
                          <a:pt x="19" y="16"/>
                        </a:cubicBezTo>
                        <a:cubicBezTo>
                          <a:pt x="19" y="17"/>
                          <a:pt x="20" y="18"/>
                          <a:pt x="20" y="19"/>
                        </a:cubicBezTo>
                        <a:cubicBezTo>
                          <a:pt x="22" y="24"/>
                          <a:pt x="24" y="28"/>
                          <a:pt x="26" y="33"/>
                        </a:cubicBezTo>
                        <a:cubicBezTo>
                          <a:pt x="31" y="45"/>
                          <a:pt x="33" y="49"/>
                          <a:pt x="35" y="49"/>
                        </a:cubicBezTo>
                        <a:cubicBezTo>
                          <a:pt x="36" y="49"/>
                          <a:pt x="36" y="49"/>
                          <a:pt x="36" y="49"/>
                        </a:cubicBezTo>
                        <a:cubicBezTo>
                          <a:pt x="37" y="48"/>
                          <a:pt x="40" y="46"/>
                          <a:pt x="46" y="41"/>
                        </a:cubicBezTo>
                        <a:cubicBezTo>
                          <a:pt x="51" y="38"/>
                          <a:pt x="57" y="33"/>
                          <a:pt x="63" y="29"/>
                        </a:cubicBezTo>
                        <a:cubicBezTo>
                          <a:pt x="64" y="29"/>
                          <a:pt x="65" y="28"/>
                          <a:pt x="66" y="27"/>
                        </a:cubicBezTo>
                        <a:cubicBezTo>
                          <a:pt x="72" y="23"/>
                          <a:pt x="79" y="20"/>
                          <a:pt x="83" y="20"/>
                        </a:cubicBezTo>
                        <a:cubicBezTo>
                          <a:pt x="86" y="20"/>
                          <a:pt x="87" y="21"/>
                          <a:pt x="88" y="23"/>
                        </a:cubicBezTo>
                        <a:cubicBezTo>
                          <a:pt x="88" y="23"/>
                          <a:pt x="88" y="24"/>
                          <a:pt x="85" y="27"/>
                        </a:cubicBezTo>
                        <a:close/>
                      </a:path>
                    </a:pathLst>
                  </a:custGeom>
                  <a:solidFill>
                    <a:schemeClr val="bg1">
                      <a:lumMod val="85000"/>
                    </a:schemeClr>
                  </a:solidFill>
                  <a:ln>
                    <a:noFill/>
                  </a:ln>
                  <a:extLst/>
                </p:spPr>
                <p:txBody>
                  <a:bodyPr anchor="ctr"/>
                  <a:lstStyle/>
                  <a:p>
                    <a:pPr algn="ctr"/>
                    <a:endParaRPr/>
                  </a:p>
                </p:txBody>
              </p:sp>
            </p:grpSp>
            <p:grpSp>
              <p:nvGrpSpPr>
                <p:cNvPr id="47" name="ïṥľïḋe">
                  <a:extLst>
                    <a:ext uri="{FF2B5EF4-FFF2-40B4-BE49-F238E27FC236}">
                      <a16:creationId xmlns:a16="http://schemas.microsoft.com/office/drawing/2014/main" id="{739D080F-AA85-42F7-9EE5-4209EF235E4B}"/>
                    </a:ext>
                  </a:extLst>
                </p:cNvPr>
                <p:cNvGrpSpPr/>
                <p:nvPr/>
              </p:nvGrpSpPr>
              <p:grpSpPr>
                <a:xfrm>
                  <a:off x="4006816" y="3479570"/>
                  <a:ext cx="447407" cy="322069"/>
                  <a:chOff x="5141307" y="4268878"/>
                  <a:chExt cx="447407" cy="322069"/>
                </a:xfrm>
              </p:grpSpPr>
              <p:sp>
                <p:nvSpPr>
                  <p:cNvPr id="78" name="îṩḻiḓe">
                    <a:extLst>
                      <a:ext uri="{FF2B5EF4-FFF2-40B4-BE49-F238E27FC236}">
                        <a16:creationId xmlns:a16="http://schemas.microsoft.com/office/drawing/2014/main" id="{FDF2DABE-66EE-4B77-BD75-40E7E0D064EB}"/>
                      </a:ext>
                    </a:extLst>
                  </p:cNvPr>
                  <p:cNvSpPr/>
                  <p:nvPr/>
                </p:nvSpPr>
                <p:spPr bwMode="auto">
                  <a:xfrm>
                    <a:off x="5141307" y="4268878"/>
                    <a:ext cx="339521" cy="225290"/>
                  </a:xfrm>
                  <a:custGeom>
                    <a:avLst/>
                    <a:gdLst>
                      <a:gd name="T0" fmla="*/ 5 w 90"/>
                      <a:gd name="T1" fmla="*/ 60 h 60"/>
                      <a:gd name="T2" fmla="*/ 10 w 90"/>
                      <a:gd name="T3" fmla="*/ 43 h 60"/>
                      <a:gd name="T4" fmla="*/ 0 w 90"/>
                      <a:gd name="T5" fmla="*/ 26 h 60"/>
                      <a:gd name="T6" fmla="*/ 45 w 90"/>
                      <a:gd name="T7" fmla="*/ 0 h 60"/>
                      <a:gd name="T8" fmla="*/ 90 w 90"/>
                      <a:gd name="T9" fmla="*/ 26 h 60"/>
                      <a:gd name="T10" fmla="*/ 45 w 90"/>
                      <a:gd name="T11" fmla="*/ 52 h 60"/>
                      <a:gd name="T12" fmla="*/ 35 w 90"/>
                      <a:gd name="T13" fmla="*/ 52 h 60"/>
                      <a:gd name="T14" fmla="*/ 5 w 90"/>
                      <a:gd name="T15" fmla="*/ 60 h 60"/>
                      <a:gd name="T16" fmla="*/ 45 w 90"/>
                      <a:gd name="T17" fmla="*/ 3 h 60"/>
                      <a:gd name="T18" fmla="*/ 3 w 90"/>
                      <a:gd name="T19" fmla="*/ 26 h 60"/>
                      <a:gd name="T20" fmla="*/ 13 w 90"/>
                      <a:gd name="T21" fmla="*/ 41 h 60"/>
                      <a:gd name="T22" fmla="*/ 13 w 90"/>
                      <a:gd name="T23" fmla="*/ 42 h 60"/>
                      <a:gd name="T24" fmla="*/ 9 w 90"/>
                      <a:gd name="T25" fmla="*/ 56 h 60"/>
                      <a:gd name="T26" fmla="*/ 32 w 90"/>
                      <a:gd name="T27" fmla="*/ 49 h 60"/>
                      <a:gd name="T28" fmla="*/ 31 w 90"/>
                      <a:gd name="T29" fmla="*/ 48 h 60"/>
                      <a:gd name="T30" fmla="*/ 35 w 90"/>
                      <a:gd name="T31" fmla="*/ 49 h 60"/>
                      <a:gd name="T32" fmla="*/ 45 w 90"/>
                      <a:gd name="T33" fmla="*/ 49 h 60"/>
                      <a:gd name="T34" fmla="*/ 87 w 90"/>
                      <a:gd name="T35" fmla="*/ 26 h 60"/>
                      <a:gd name="T36" fmla="*/ 45 w 90"/>
                      <a:gd name="T3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0">
                        <a:moveTo>
                          <a:pt x="5" y="60"/>
                        </a:moveTo>
                        <a:cubicBezTo>
                          <a:pt x="10" y="43"/>
                          <a:pt x="10" y="43"/>
                          <a:pt x="10" y="43"/>
                        </a:cubicBezTo>
                        <a:cubicBezTo>
                          <a:pt x="3" y="38"/>
                          <a:pt x="0" y="32"/>
                          <a:pt x="0" y="26"/>
                        </a:cubicBezTo>
                        <a:cubicBezTo>
                          <a:pt x="0" y="12"/>
                          <a:pt x="20" y="0"/>
                          <a:pt x="45" y="0"/>
                        </a:cubicBezTo>
                        <a:cubicBezTo>
                          <a:pt x="70" y="0"/>
                          <a:pt x="90" y="12"/>
                          <a:pt x="90" y="26"/>
                        </a:cubicBezTo>
                        <a:cubicBezTo>
                          <a:pt x="90" y="41"/>
                          <a:pt x="70" y="52"/>
                          <a:pt x="45" y="52"/>
                        </a:cubicBezTo>
                        <a:cubicBezTo>
                          <a:pt x="42" y="52"/>
                          <a:pt x="38" y="52"/>
                          <a:pt x="35" y="52"/>
                        </a:cubicBezTo>
                        <a:lnTo>
                          <a:pt x="5" y="60"/>
                        </a:lnTo>
                        <a:close/>
                        <a:moveTo>
                          <a:pt x="45" y="3"/>
                        </a:moveTo>
                        <a:cubicBezTo>
                          <a:pt x="22" y="3"/>
                          <a:pt x="3" y="13"/>
                          <a:pt x="3" y="26"/>
                        </a:cubicBezTo>
                        <a:cubicBezTo>
                          <a:pt x="3" y="31"/>
                          <a:pt x="6" y="37"/>
                          <a:pt x="13" y="41"/>
                        </a:cubicBezTo>
                        <a:cubicBezTo>
                          <a:pt x="13" y="42"/>
                          <a:pt x="13" y="42"/>
                          <a:pt x="13" y="42"/>
                        </a:cubicBezTo>
                        <a:cubicBezTo>
                          <a:pt x="9" y="56"/>
                          <a:pt x="9" y="56"/>
                          <a:pt x="9" y="56"/>
                        </a:cubicBezTo>
                        <a:cubicBezTo>
                          <a:pt x="32" y="49"/>
                          <a:pt x="32" y="49"/>
                          <a:pt x="32" y="49"/>
                        </a:cubicBezTo>
                        <a:cubicBezTo>
                          <a:pt x="31" y="48"/>
                          <a:pt x="31" y="48"/>
                          <a:pt x="31" y="48"/>
                        </a:cubicBezTo>
                        <a:cubicBezTo>
                          <a:pt x="35" y="49"/>
                          <a:pt x="35" y="49"/>
                          <a:pt x="35" y="49"/>
                        </a:cubicBezTo>
                        <a:cubicBezTo>
                          <a:pt x="38" y="49"/>
                          <a:pt x="42" y="49"/>
                          <a:pt x="45" y="49"/>
                        </a:cubicBezTo>
                        <a:cubicBezTo>
                          <a:pt x="68" y="49"/>
                          <a:pt x="87" y="39"/>
                          <a:pt x="87" y="26"/>
                        </a:cubicBezTo>
                        <a:cubicBezTo>
                          <a:pt x="87" y="13"/>
                          <a:pt x="68" y="3"/>
                          <a:pt x="45" y="3"/>
                        </a:cubicBezTo>
                        <a:close/>
                      </a:path>
                    </a:pathLst>
                  </a:custGeom>
                  <a:solidFill>
                    <a:schemeClr val="bg1">
                      <a:lumMod val="85000"/>
                    </a:schemeClr>
                  </a:solidFill>
                  <a:ln>
                    <a:noFill/>
                  </a:ln>
                  <a:extLst/>
                </p:spPr>
                <p:txBody>
                  <a:bodyPr anchor="ctr"/>
                  <a:lstStyle/>
                  <a:p>
                    <a:pPr algn="ctr"/>
                    <a:endParaRPr/>
                  </a:p>
                </p:txBody>
              </p:sp>
              <p:sp>
                <p:nvSpPr>
                  <p:cNvPr id="79" name="iSḻïḑé">
                    <a:extLst>
                      <a:ext uri="{FF2B5EF4-FFF2-40B4-BE49-F238E27FC236}">
                        <a16:creationId xmlns:a16="http://schemas.microsoft.com/office/drawing/2014/main" id="{2B95F1F5-7194-451A-BE65-EF1B94609117}"/>
                      </a:ext>
                    </a:extLst>
                  </p:cNvPr>
                  <p:cNvSpPr/>
                  <p:nvPr/>
                </p:nvSpPr>
                <p:spPr bwMode="auto">
                  <a:xfrm>
                    <a:off x="5250779" y="4362484"/>
                    <a:ext cx="337935" cy="228463"/>
                  </a:xfrm>
                  <a:custGeom>
                    <a:avLst/>
                    <a:gdLst>
                      <a:gd name="T0" fmla="*/ 5 w 90"/>
                      <a:gd name="T1" fmla="*/ 61 h 61"/>
                      <a:gd name="T2" fmla="*/ 10 w 90"/>
                      <a:gd name="T3" fmla="*/ 44 h 61"/>
                      <a:gd name="T4" fmla="*/ 0 w 90"/>
                      <a:gd name="T5" fmla="*/ 27 h 61"/>
                      <a:gd name="T6" fmla="*/ 45 w 90"/>
                      <a:gd name="T7" fmla="*/ 0 h 61"/>
                      <a:gd name="T8" fmla="*/ 90 w 90"/>
                      <a:gd name="T9" fmla="*/ 27 h 61"/>
                      <a:gd name="T10" fmla="*/ 45 w 90"/>
                      <a:gd name="T11" fmla="*/ 53 h 61"/>
                      <a:gd name="T12" fmla="*/ 35 w 90"/>
                      <a:gd name="T13" fmla="*/ 53 h 61"/>
                      <a:gd name="T14" fmla="*/ 5 w 90"/>
                      <a:gd name="T15" fmla="*/ 61 h 61"/>
                      <a:gd name="T16" fmla="*/ 45 w 90"/>
                      <a:gd name="T17" fmla="*/ 3 h 61"/>
                      <a:gd name="T18" fmla="*/ 3 w 90"/>
                      <a:gd name="T19" fmla="*/ 27 h 61"/>
                      <a:gd name="T20" fmla="*/ 12 w 90"/>
                      <a:gd name="T21" fmla="*/ 42 h 61"/>
                      <a:gd name="T22" fmla="*/ 13 w 90"/>
                      <a:gd name="T23" fmla="*/ 42 h 61"/>
                      <a:gd name="T24" fmla="*/ 9 w 90"/>
                      <a:gd name="T25" fmla="*/ 57 h 61"/>
                      <a:gd name="T26" fmla="*/ 32 w 90"/>
                      <a:gd name="T27" fmla="*/ 50 h 61"/>
                      <a:gd name="T28" fmla="*/ 30 w 90"/>
                      <a:gd name="T29" fmla="*/ 49 h 61"/>
                      <a:gd name="T30" fmla="*/ 35 w 90"/>
                      <a:gd name="T31" fmla="*/ 49 h 61"/>
                      <a:gd name="T32" fmla="*/ 45 w 90"/>
                      <a:gd name="T33" fmla="*/ 50 h 61"/>
                      <a:gd name="T34" fmla="*/ 87 w 90"/>
                      <a:gd name="T35" fmla="*/ 27 h 61"/>
                      <a:gd name="T36" fmla="*/ 45 w 90"/>
                      <a:gd name="T3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1">
                        <a:moveTo>
                          <a:pt x="5" y="61"/>
                        </a:moveTo>
                        <a:cubicBezTo>
                          <a:pt x="10" y="44"/>
                          <a:pt x="10" y="44"/>
                          <a:pt x="10" y="44"/>
                        </a:cubicBezTo>
                        <a:cubicBezTo>
                          <a:pt x="3" y="39"/>
                          <a:pt x="0" y="33"/>
                          <a:pt x="0" y="27"/>
                        </a:cubicBezTo>
                        <a:cubicBezTo>
                          <a:pt x="0" y="12"/>
                          <a:pt x="20" y="0"/>
                          <a:pt x="45" y="0"/>
                        </a:cubicBezTo>
                        <a:cubicBezTo>
                          <a:pt x="70" y="0"/>
                          <a:pt x="90" y="12"/>
                          <a:pt x="90" y="27"/>
                        </a:cubicBezTo>
                        <a:cubicBezTo>
                          <a:pt x="90" y="41"/>
                          <a:pt x="70" y="53"/>
                          <a:pt x="45" y="53"/>
                        </a:cubicBezTo>
                        <a:cubicBezTo>
                          <a:pt x="42" y="53"/>
                          <a:pt x="38" y="53"/>
                          <a:pt x="35" y="53"/>
                        </a:cubicBezTo>
                        <a:lnTo>
                          <a:pt x="5" y="61"/>
                        </a:lnTo>
                        <a:close/>
                        <a:moveTo>
                          <a:pt x="45" y="3"/>
                        </a:moveTo>
                        <a:cubicBezTo>
                          <a:pt x="22" y="3"/>
                          <a:pt x="3" y="14"/>
                          <a:pt x="3" y="27"/>
                        </a:cubicBezTo>
                        <a:cubicBezTo>
                          <a:pt x="3" y="32"/>
                          <a:pt x="6" y="37"/>
                          <a:pt x="12" y="42"/>
                        </a:cubicBezTo>
                        <a:cubicBezTo>
                          <a:pt x="13" y="42"/>
                          <a:pt x="13" y="42"/>
                          <a:pt x="13" y="42"/>
                        </a:cubicBezTo>
                        <a:cubicBezTo>
                          <a:pt x="9" y="57"/>
                          <a:pt x="9" y="57"/>
                          <a:pt x="9" y="57"/>
                        </a:cubicBezTo>
                        <a:cubicBezTo>
                          <a:pt x="32" y="50"/>
                          <a:pt x="32" y="50"/>
                          <a:pt x="32" y="50"/>
                        </a:cubicBezTo>
                        <a:cubicBezTo>
                          <a:pt x="30" y="49"/>
                          <a:pt x="30" y="49"/>
                          <a:pt x="30" y="49"/>
                        </a:cubicBezTo>
                        <a:cubicBezTo>
                          <a:pt x="35" y="49"/>
                          <a:pt x="35" y="49"/>
                          <a:pt x="35" y="49"/>
                        </a:cubicBezTo>
                        <a:cubicBezTo>
                          <a:pt x="38" y="50"/>
                          <a:pt x="42" y="50"/>
                          <a:pt x="45" y="50"/>
                        </a:cubicBezTo>
                        <a:cubicBezTo>
                          <a:pt x="68" y="50"/>
                          <a:pt x="87" y="40"/>
                          <a:pt x="87" y="27"/>
                        </a:cubicBezTo>
                        <a:cubicBezTo>
                          <a:pt x="87" y="14"/>
                          <a:pt x="68" y="3"/>
                          <a:pt x="45" y="3"/>
                        </a:cubicBezTo>
                        <a:close/>
                      </a:path>
                    </a:pathLst>
                  </a:custGeom>
                  <a:solidFill>
                    <a:schemeClr val="bg1">
                      <a:lumMod val="85000"/>
                    </a:schemeClr>
                  </a:solidFill>
                  <a:ln>
                    <a:noFill/>
                  </a:ln>
                  <a:extLst/>
                </p:spPr>
                <p:txBody>
                  <a:bodyPr anchor="ctr"/>
                  <a:lstStyle/>
                  <a:p>
                    <a:pPr algn="ctr"/>
                    <a:endParaRPr/>
                  </a:p>
                </p:txBody>
              </p:sp>
            </p:grpSp>
            <p:grpSp>
              <p:nvGrpSpPr>
                <p:cNvPr id="48" name="iŝḷíde">
                  <a:extLst>
                    <a:ext uri="{FF2B5EF4-FFF2-40B4-BE49-F238E27FC236}">
                      <a16:creationId xmlns:a16="http://schemas.microsoft.com/office/drawing/2014/main" id="{1ED02428-3A6C-4747-B33D-2B2482B02F17}"/>
                    </a:ext>
                  </a:extLst>
                </p:cNvPr>
                <p:cNvGrpSpPr/>
                <p:nvPr/>
              </p:nvGrpSpPr>
              <p:grpSpPr>
                <a:xfrm>
                  <a:off x="3748713" y="3953154"/>
                  <a:ext cx="285578" cy="412502"/>
                  <a:chOff x="4651064" y="4359311"/>
                  <a:chExt cx="285578" cy="412502"/>
                </a:xfrm>
              </p:grpSpPr>
              <p:sp>
                <p:nvSpPr>
                  <p:cNvPr id="73" name="îṩļïďê">
                    <a:extLst>
                      <a:ext uri="{FF2B5EF4-FFF2-40B4-BE49-F238E27FC236}">
                        <a16:creationId xmlns:a16="http://schemas.microsoft.com/office/drawing/2014/main" id="{4E04A73C-AB76-4E2C-979E-18E4240FE711}"/>
                      </a:ext>
                    </a:extLst>
                  </p:cNvPr>
                  <p:cNvSpPr/>
                  <p:nvPr/>
                </p:nvSpPr>
                <p:spPr bwMode="auto">
                  <a:xfrm>
                    <a:off x="4738324" y="4456090"/>
                    <a:ext cx="55530" cy="315723"/>
                  </a:xfrm>
                  <a:custGeom>
                    <a:avLst/>
                    <a:gdLst>
                      <a:gd name="T0" fmla="*/ 8 w 15"/>
                      <a:gd name="T1" fmla="*/ 84 h 84"/>
                      <a:gd name="T2" fmla="*/ 0 w 15"/>
                      <a:gd name="T3" fmla="*/ 76 h 84"/>
                      <a:gd name="T4" fmla="*/ 0 w 15"/>
                      <a:gd name="T5" fmla="*/ 8 h 84"/>
                      <a:gd name="T6" fmla="*/ 8 w 15"/>
                      <a:gd name="T7" fmla="*/ 0 h 84"/>
                      <a:gd name="T8" fmla="*/ 15 w 15"/>
                      <a:gd name="T9" fmla="*/ 8 h 84"/>
                      <a:gd name="T10" fmla="*/ 15 w 15"/>
                      <a:gd name="T11" fmla="*/ 76 h 84"/>
                      <a:gd name="T12" fmla="*/ 8 w 15"/>
                      <a:gd name="T13" fmla="*/ 84 h 84"/>
                      <a:gd name="T14" fmla="*/ 8 w 15"/>
                      <a:gd name="T15" fmla="*/ 3 h 84"/>
                      <a:gd name="T16" fmla="*/ 3 w 15"/>
                      <a:gd name="T17" fmla="*/ 8 h 84"/>
                      <a:gd name="T18" fmla="*/ 3 w 15"/>
                      <a:gd name="T19" fmla="*/ 76 h 84"/>
                      <a:gd name="T20" fmla="*/ 8 w 15"/>
                      <a:gd name="T21" fmla="*/ 81 h 84"/>
                      <a:gd name="T22" fmla="*/ 12 w 15"/>
                      <a:gd name="T23" fmla="*/ 76 h 84"/>
                      <a:gd name="T24" fmla="*/ 12 w 15"/>
                      <a:gd name="T25" fmla="*/ 8 h 84"/>
                      <a:gd name="T26" fmla="*/ 8 w 15"/>
                      <a:gd name="T2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4">
                        <a:moveTo>
                          <a:pt x="8" y="84"/>
                        </a:moveTo>
                        <a:cubicBezTo>
                          <a:pt x="4" y="84"/>
                          <a:pt x="0" y="80"/>
                          <a:pt x="0" y="76"/>
                        </a:cubicBezTo>
                        <a:cubicBezTo>
                          <a:pt x="0" y="8"/>
                          <a:pt x="0" y="8"/>
                          <a:pt x="0" y="8"/>
                        </a:cubicBezTo>
                        <a:cubicBezTo>
                          <a:pt x="0" y="3"/>
                          <a:pt x="4" y="0"/>
                          <a:pt x="8" y="0"/>
                        </a:cubicBezTo>
                        <a:cubicBezTo>
                          <a:pt x="12" y="0"/>
                          <a:pt x="15" y="3"/>
                          <a:pt x="15" y="8"/>
                        </a:cubicBezTo>
                        <a:cubicBezTo>
                          <a:pt x="15" y="76"/>
                          <a:pt x="15" y="76"/>
                          <a:pt x="15" y="76"/>
                        </a:cubicBezTo>
                        <a:cubicBezTo>
                          <a:pt x="15" y="80"/>
                          <a:pt x="12" y="84"/>
                          <a:pt x="8" y="84"/>
                        </a:cubicBezTo>
                        <a:close/>
                        <a:moveTo>
                          <a:pt x="8" y="3"/>
                        </a:moveTo>
                        <a:cubicBezTo>
                          <a:pt x="5" y="3"/>
                          <a:pt x="3" y="5"/>
                          <a:pt x="3" y="8"/>
                        </a:cubicBezTo>
                        <a:cubicBezTo>
                          <a:pt x="3" y="76"/>
                          <a:pt x="3" y="76"/>
                          <a:pt x="3" y="76"/>
                        </a:cubicBezTo>
                        <a:cubicBezTo>
                          <a:pt x="3" y="79"/>
                          <a:pt x="5" y="81"/>
                          <a:pt x="8" y="81"/>
                        </a:cubicBezTo>
                        <a:cubicBezTo>
                          <a:pt x="10" y="81"/>
                          <a:pt x="12" y="79"/>
                          <a:pt x="12" y="76"/>
                        </a:cubicBezTo>
                        <a:cubicBezTo>
                          <a:pt x="12" y="8"/>
                          <a:pt x="12" y="8"/>
                          <a:pt x="12" y="8"/>
                        </a:cubicBezTo>
                        <a:cubicBezTo>
                          <a:pt x="12" y="5"/>
                          <a:pt x="10" y="3"/>
                          <a:pt x="8" y="3"/>
                        </a:cubicBezTo>
                        <a:close/>
                      </a:path>
                    </a:pathLst>
                  </a:custGeom>
                  <a:solidFill>
                    <a:schemeClr val="bg1">
                      <a:lumMod val="85000"/>
                    </a:schemeClr>
                  </a:solidFill>
                  <a:ln>
                    <a:noFill/>
                  </a:ln>
                  <a:extLst/>
                </p:spPr>
                <p:txBody>
                  <a:bodyPr anchor="ctr"/>
                  <a:lstStyle/>
                  <a:p>
                    <a:pPr algn="ctr"/>
                    <a:endParaRPr/>
                  </a:p>
                </p:txBody>
              </p:sp>
              <p:sp>
                <p:nvSpPr>
                  <p:cNvPr id="74" name="isľiḑé">
                    <a:extLst>
                      <a:ext uri="{FF2B5EF4-FFF2-40B4-BE49-F238E27FC236}">
                        <a16:creationId xmlns:a16="http://schemas.microsoft.com/office/drawing/2014/main" id="{DF4297A6-5F9D-410F-996C-B55754007DE8}"/>
                      </a:ext>
                    </a:extLst>
                  </p:cNvPr>
                  <p:cNvSpPr/>
                  <p:nvPr/>
                </p:nvSpPr>
                <p:spPr bwMode="auto">
                  <a:xfrm>
                    <a:off x="4820824" y="4524312"/>
                    <a:ext cx="55530" cy="247501"/>
                  </a:xfrm>
                  <a:custGeom>
                    <a:avLst/>
                    <a:gdLst>
                      <a:gd name="T0" fmla="*/ 7 w 15"/>
                      <a:gd name="T1" fmla="*/ 66 h 66"/>
                      <a:gd name="T2" fmla="*/ 0 w 15"/>
                      <a:gd name="T3" fmla="*/ 58 h 66"/>
                      <a:gd name="T4" fmla="*/ 0 w 15"/>
                      <a:gd name="T5" fmla="*/ 8 h 66"/>
                      <a:gd name="T6" fmla="*/ 7 w 15"/>
                      <a:gd name="T7" fmla="*/ 0 h 66"/>
                      <a:gd name="T8" fmla="*/ 15 w 15"/>
                      <a:gd name="T9" fmla="*/ 8 h 66"/>
                      <a:gd name="T10" fmla="*/ 15 w 15"/>
                      <a:gd name="T11" fmla="*/ 58 h 66"/>
                      <a:gd name="T12" fmla="*/ 7 w 15"/>
                      <a:gd name="T13" fmla="*/ 66 h 66"/>
                      <a:gd name="T14" fmla="*/ 7 w 15"/>
                      <a:gd name="T15" fmla="*/ 3 h 66"/>
                      <a:gd name="T16" fmla="*/ 3 w 15"/>
                      <a:gd name="T17" fmla="*/ 8 h 66"/>
                      <a:gd name="T18" fmla="*/ 3 w 15"/>
                      <a:gd name="T19" fmla="*/ 58 h 66"/>
                      <a:gd name="T20" fmla="*/ 7 w 15"/>
                      <a:gd name="T21" fmla="*/ 63 h 66"/>
                      <a:gd name="T22" fmla="*/ 12 w 15"/>
                      <a:gd name="T23" fmla="*/ 58 h 66"/>
                      <a:gd name="T24" fmla="*/ 12 w 15"/>
                      <a:gd name="T25" fmla="*/ 8 h 66"/>
                      <a:gd name="T26" fmla="*/ 7 w 15"/>
                      <a:gd name="T2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66">
                        <a:moveTo>
                          <a:pt x="7" y="66"/>
                        </a:moveTo>
                        <a:cubicBezTo>
                          <a:pt x="3" y="66"/>
                          <a:pt x="0" y="62"/>
                          <a:pt x="0" y="58"/>
                        </a:cubicBezTo>
                        <a:cubicBezTo>
                          <a:pt x="0" y="8"/>
                          <a:pt x="0" y="8"/>
                          <a:pt x="0" y="8"/>
                        </a:cubicBezTo>
                        <a:cubicBezTo>
                          <a:pt x="0" y="3"/>
                          <a:pt x="3" y="0"/>
                          <a:pt x="7" y="0"/>
                        </a:cubicBezTo>
                        <a:cubicBezTo>
                          <a:pt x="11" y="0"/>
                          <a:pt x="15" y="3"/>
                          <a:pt x="15" y="8"/>
                        </a:cubicBezTo>
                        <a:cubicBezTo>
                          <a:pt x="15" y="58"/>
                          <a:pt x="15" y="58"/>
                          <a:pt x="15" y="58"/>
                        </a:cubicBezTo>
                        <a:cubicBezTo>
                          <a:pt x="15" y="62"/>
                          <a:pt x="11" y="66"/>
                          <a:pt x="7" y="66"/>
                        </a:cubicBezTo>
                        <a:close/>
                        <a:moveTo>
                          <a:pt x="7" y="3"/>
                        </a:moveTo>
                        <a:cubicBezTo>
                          <a:pt x="5" y="3"/>
                          <a:pt x="3" y="5"/>
                          <a:pt x="3" y="8"/>
                        </a:cubicBezTo>
                        <a:cubicBezTo>
                          <a:pt x="3" y="58"/>
                          <a:pt x="3" y="58"/>
                          <a:pt x="3" y="58"/>
                        </a:cubicBezTo>
                        <a:cubicBezTo>
                          <a:pt x="3" y="61"/>
                          <a:pt x="5" y="63"/>
                          <a:pt x="7" y="63"/>
                        </a:cubicBezTo>
                        <a:cubicBezTo>
                          <a:pt x="10" y="63"/>
                          <a:pt x="12" y="61"/>
                          <a:pt x="12" y="58"/>
                        </a:cubicBezTo>
                        <a:cubicBezTo>
                          <a:pt x="12" y="8"/>
                          <a:pt x="12" y="8"/>
                          <a:pt x="12" y="8"/>
                        </a:cubicBezTo>
                        <a:cubicBezTo>
                          <a:pt x="12" y="5"/>
                          <a:pt x="10" y="3"/>
                          <a:pt x="7" y="3"/>
                        </a:cubicBezTo>
                        <a:close/>
                      </a:path>
                    </a:pathLst>
                  </a:custGeom>
                  <a:solidFill>
                    <a:schemeClr val="bg1">
                      <a:lumMod val="85000"/>
                    </a:schemeClr>
                  </a:solidFill>
                  <a:ln>
                    <a:noFill/>
                  </a:ln>
                  <a:extLst/>
                </p:spPr>
                <p:txBody>
                  <a:bodyPr anchor="ctr"/>
                  <a:lstStyle/>
                  <a:p>
                    <a:pPr algn="ctr"/>
                    <a:endParaRPr/>
                  </a:p>
                </p:txBody>
              </p:sp>
              <p:sp>
                <p:nvSpPr>
                  <p:cNvPr id="75" name="íşlíďê">
                    <a:extLst>
                      <a:ext uri="{FF2B5EF4-FFF2-40B4-BE49-F238E27FC236}">
                        <a16:creationId xmlns:a16="http://schemas.microsoft.com/office/drawing/2014/main" id="{20D768CF-C0AF-49CF-8CC7-F8ADA390E64D}"/>
                      </a:ext>
                    </a:extLst>
                  </p:cNvPr>
                  <p:cNvSpPr/>
                  <p:nvPr/>
                </p:nvSpPr>
                <p:spPr bwMode="auto">
                  <a:xfrm>
                    <a:off x="4651064" y="4636957"/>
                    <a:ext cx="52356" cy="134856"/>
                  </a:xfrm>
                  <a:custGeom>
                    <a:avLst/>
                    <a:gdLst>
                      <a:gd name="T0" fmla="*/ 7 w 14"/>
                      <a:gd name="T1" fmla="*/ 36 h 36"/>
                      <a:gd name="T2" fmla="*/ 0 w 14"/>
                      <a:gd name="T3" fmla="*/ 28 h 36"/>
                      <a:gd name="T4" fmla="*/ 0 w 14"/>
                      <a:gd name="T5" fmla="*/ 7 h 36"/>
                      <a:gd name="T6" fmla="*/ 7 w 14"/>
                      <a:gd name="T7" fmla="*/ 0 h 36"/>
                      <a:gd name="T8" fmla="*/ 14 w 14"/>
                      <a:gd name="T9" fmla="*/ 7 h 36"/>
                      <a:gd name="T10" fmla="*/ 14 w 14"/>
                      <a:gd name="T11" fmla="*/ 28 h 36"/>
                      <a:gd name="T12" fmla="*/ 7 w 14"/>
                      <a:gd name="T13" fmla="*/ 36 h 36"/>
                      <a:gd name="T14" fmla="*/ 7 w 14"/>
                      <a:gd name="T15" fmla="*/ 3 h 36"/>
                      <a:gd name="T16" fmla="*/ 3 w 14"/>
                      <a:gd name="T17" fmla="*/ 7 h 36"/>
                      <a:gd name="T18" fmla="*/ 3 w 14"/>
                      <a:gd name="T19" fmla="*/ 28 h 36"/>
                      <a:gd name="T20" fmla="*/ 7 w 14"/>
                      <a:gd name="T21" fmla="*/ 33 h 36"/>
                      <a:gd name="T22" fmla="*/ 11 w 14"/>
                      <a:gd name="T23" fmla="*/ 28 h 36"/>
                      <a:gd name="T24" fmla="*/ 11 w 14"/>
                      <a:gd name="T25" fmla="*/ 7 h 36"/>
                      <a:gd name="T26" fmla="*/ 7 w 14"/>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6">
                        <a:moveTo>
                          <a:pt x="7" y="36"/>
                        </a:moveTo>
                        <a:cubicBezTo>
                          <a:pt x="3" y="36"/>
                          <a:pt x="0" y="32"/>
                          <a:pt x="0" y="28"/>
                        </a:cubicBezTo>
                        <a:cubicBezTo>
                          <a:pt x="0" y="7"/>
                          <a:pt x="0" y="7"/>
                          <a:pt x="0" y="7"/>
                        </a:cubicBezTo>
                        <a:cubicBezTo>
                          <a:pt x="0" y="3"/>
                          <a:pt x="3" y="0"/>
                          <a:pt x="7" y="0"/>
                        </a:cubicBezTo>
                        <a:cubicBezTo>
                          <a:pt x="11" y="0"/>
                          <a:pt x="14" y="3"/>
                          <a:pt x="14" y="7"/>
                        </a:cubicBezTo>
                        <a:cubicBezTo>
                          <a:pt x="14" y="28"/>
                          <a:pt x="14" y="28"/>
                          <a:pt x="14" y="28"/>
                        </a:cubicBezTo>
                        <a:cubicBezTo>
                          <a:pt x="14" y="32"/>
                          <a:pt x="11" y="36"/>
                          <a:pt x="7" y="36"/>
                        </a:cubicBezTo>
                        <a:close/>
                        <a:moveTo>
                          <a:pt x="7" y="3"/>
                        </a:moveTo>
                        <a:cubicBezTo>
                          <a:pt x="5" y="3"/>
                          <a:pt x="3" y="5"/>
                          <a:pt x="3" y="7"/>
                        </a:cubicBezTo>
                        <a:cubicBezTo>
                          <a:pt x="3" y="28"/>
                          <a:pt x="3" y="28"/>
                          <a:pt x="3" y="28"/>
                        </a:cubicBezTo>
                        <a:cubicBezTo>
                          <a:pt x="3" y="31"/>
                          <a:pt x="5" y="33"/>
                          <a:pt x="7" y="33"/>
                        </a:cubicBezTo>
                        <a:cubicBezTo>
                          <a:pt x="9" y="33"/>
                          <a:pt x="11" y="31"/>
                          <a:pt x="11" y="28"/>
                        </a:cubicBezTo>
                        <a:cubicBezTo>
                          <a:pt x="11" y="7"/>
                          <a:pt x="11" y="7"/>
                          <a:pt x="11" y="7"/>
                        </a:cubicBezTo>
                        <a:cubicBezTo>
                          <a:pt x="11" y="5"/>
                          <a:pt x="9" y="3"/>
                          <a:pt x="7" y="3"/>
                        </a:cubicBezTo>
                        <a:close/>
                      </a:path>
                    </a:pathLst>
                  </a:custGeom>
                  <a:solidFill>
                    <a:schemeClr val="bg1">
                      <a:lumMod val="85000"/>
                    </a:schemeClr>
                  </a:solidFill>
                  <a:ln>
                    <a:noFill/>
                  </a:ln>
                  <a:extLst/>
                </p:spPr>
                <p:txBody>
                  <a:bodyPr anchor="ctr"/>
                  <a:lstStyle/>
                  <a:p>
                    <a:pPr algn="ctr"/>
                    <a:endParaRPr/>
                  </a:p>
                </p:txBody>
              </p:sp>
              <p:sp>
                <p:nvSpPr>
                  <p:cNvPr id="76" name="íSļîḍe">
                    <a:extLst>
                      <a:ext uri="{FF2B5EF4-FFF2-40B4-BE49-F238E27FC236}">
                        <a16:creationId xmlns:a16="http://schemas.microsoft.com/office/drawing/2014/main" id="{81814475-90A5-4C8F-934E-CA9D1FDE0585}"/>
                      </a:ext>
                    </a:extLst>
                  </p:cNvPr>
                  <p:cNvSpPr/>
                  <p:nvPr/>
                </p:nvSpPr>
                <p:spPr bwMode="auto">
                  <a:xfrm>
                    <a:off x="4651064" y="4359311"/>
                    <a:ext cx="285578" cy="118991"/>
                  </a:xfrm>
                  <a:custGeom>
                    <a:avLst/>
                    <a:gdLst>
                      <a:gd name="T0" fmla="*/ 2 w 180"/>
                      <a:gd name="T1" fmla="*/ 75 h 75"/>
                      <a:gd name="T2" fmla="*/ 0 w 180"/>
                      <a:gd name="T3" fmla="*/ 68 h 75"/>
                      <a:gd name="T4" fmla="*/ 97 w 180"/>
                      <a:gd name="T5" fmla="*/ 19 h 75"/>
                      <a:gd name="T6" fmla="*/ 114 w 180"/>
                      <a:gd name="T7" fmla="*/ 42 h 75"/>
                      <a:gd name="T8" fmla="*/ 159 w 180"/>
                      <a:gd name="T9" fmla="*/ 7 h 75"/>
                      <a:gd name="T10" fmla="*/ 152 w 180"/>
                      <a:gd name="T11" fmla="*/ 7 h 75"/>
                      <a:gd name="T12" fmla="*/ 152 w 180"/>
                      <a:gd name="T13" fmla="*/ 0 h 75"/>
                      <a:gd name="T14" fmla="*/ 180 w 180"/>
                      <a:gd name="T15" fmla="*/ 0 h 75"/>
                      <a:gd name="T16" fmla="*/ 112 w 180"/>
                      <a:gd name="T17" fmla="*/ 52 h 75"/>
                      <a:gd name="T18" fmla="*/ 95 w 180"/>
                      <a:gd name="T19" fmla="*/ 28 h 75"/>
                      <a:gd name="T20" fmla="*/ 2 w 180"/>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75">
                        <a:moveTo>
                          <a:pt x="2" y="75"/>
                        </a:moveTo>
                        <a:lnTo>
                          <a:pt x="0" y="68"/>
                        </a:lnTo>
                        <a:lnTo>
                          <a:pt x="97" y="19"/>
                        </a:lnTo>
                        <a:lnTo>
                          <a:pt x="114" y="42"/>
                        </a:lnTo>
                        <a:lnTo>
                          <a:pt x="159" y="7"/>
                        </a:lnTo>
                        <a:lnTo>
                          <a:pt x="152" y="7"/>
                        </a:lnTo>
                        <a:lnTo>
                          <a:pt x="152" y="0"/>
                        </a:lnTo>
                        <a:lnTo>
                          <a:pt x="180" y="0"/>
                        </a:lnTo>
                        <a:lnTo>
                          <a:pt x="112" y="52"/>
                        </a:lnTo>
                        <a:lnTo>
                          <a:pt x="95" y="28"/>
                        </a:lnTo>
                        <a:lnTo>
                          <a:pt x="2" y="75"/>
                        </a:lnTo>
                        <a:close/>
                      </a:path>
                    </a:pathLst>
                  </a:custGeom>
                  <a:solidFill>
                    <a:schemeClr val="bg1">
                      <a:lumMod val="85000"/>
                    </a:schemeClr>
                  </a:solidFill>
                  <a:ln>
                    <a:noFill/>
                  </a:ln>
                  <a:extLst/>
                </p:spPr>
                <p:txBody>
                  <a:bodyPr anchor="ctr"/>
                  <a:lstStyle/>
                  <a:p>
                    <a:pPr algn="ctr"/>
                    <a:endParaRPr/>
                  </a:p>
                </p:txBody>
              </p:sp>
              <p:sp>
                <p:nvSpPr>
                  <p:cNvPr id="77" name="îšliďe">
                    <a:extLst>
                      <a:ext uri="{FF2B5EF4-FFF2-40B4-BE49-F238E27FC236}">
                        <a16:creationId xmlns:a16="http://schemas.microsoft.com/office/drawing/2014/main" id="{4E79F9B2-4906-414E-ACC4-7B00EB8DF616}"/>
                      </a:ext>
                    </a:extLst>
                  </p:cNvPr>
                  <p:cNvSpPr/>
                  <p:nvPr/>
                </p:nvSpPr>
                <p:spPr bwMode="auto">
                  <a:xfrm>
                    <a:off x="4906498" y="4362484"/>
                    <a:ext cx="23799" cy="30144"/>
                  </a:xfrm>
                  <a:custGeom>
                    <a:avLst/>
                    <a:gdLst>
                      <a:gd name="T0" fmla="*/ 8 w 15"/>
                      <a:gd name="T1" fmla="*/ 19 h 19"/>
                      <a:gd name="T2" fmla="*/ 0 w 15"/>
                      <a:gd name="T3" fmla="*/ 17 h 19"/>
                      <a:gd name="T4" fmla="*/ 8 w 15"/>
                      <a:gd name="T5" fmla="*/ 0 h 19"/>
                      <a:gd name="T6" fmla="*/ 15 w 15"/>
                      <a:gd name="T7" fmla="*/ 2 h 19"/>
                      <a:gd name="T8" fmla="*/ 8 w 15"/>
                      <a:gd name="T9" fmla="*/ 19 h 19"/>
                    </a:gdLst>
                    <a:ahLst/>
                    <a:cxnLst>
                      <a:cxn ang="0">
                        <a:pos x="T0" y="T1"/>
                      </a:cxn>
                      <a:cxn ang="0">
                        <a:pos x="T2" y="T3"/>
                      </a:cxn>
                      <a:cxn ang="0">
                        <a:pos x="T4" y="T5"/>
                      </a:cxn>
                      <a:cxn ang="0">
                        <a:pos x="T6" y="T7"/>
                      </a:cxn>
                      <a:cxn ang="0">
                        <a:pos x="T8" y="T9"/>
                      </a:cxn>
                    </a:cxnLst>
                    <a:rect l="0" t="0" r="r" b="b"/>
                    <a:pathLst>
                      <a:path w="15" h="19">
                        <a:moveTo>
                          <a:pt x="8" y="19"/>
                        </a:moveTo>
                        <a:lnTo>
                          <a:pt x="0" y="17"/>
                        </a:lnTo>
                        <a:lnTo>
                          <a:pt x="8" y="0"/>
                        </a:lnTo>
                        <a:lnTo>
                          <a:pt x="15" y="2"/>
                        </a:lnTo>
                        <a:lnTo>
                          <a:pt x="8" y="19"/>
                        </a:lnTo>
                        <a:close/>
                      </a:path>
                    </a:pathLst>
                  </a:custGeom>
                  <a:solidFill>
                    <a:schemeClr val="bg1">
                      <a:lumMod val="85000"/>
                    </a:schemeClr>
                  </a:solidFill>
                  <a:ln>
                    <a:noFill/>
                  </a:ln>
                  <a:extLst/>
                </p:spPr>
                <p:txBody>
                  <a:bodyPr anchor="ctr"/>
                  <a:lstStyle/>
                  <a:p>
                    <a:pPr algn="ctr"/>
                    <a:endParaRPr/>
                  </a:p>
                </p:txBody>
              </p:sp>
            </p:grpSp>
            <p:grpSp>
              <p:nvGrpSpPr>
                <p:cNvPr id="49" name="iṧlîḑê">
                  <a:extLst>
                    <a:ext uri="{FF2B5EF4-FFF2-40B4-BE49-F238E27FC236}">
                      <a16:creationId xmlns:a16="http://schemas.microsoft.com/office/drawing/2014/main" id="{BF6CD541-629A-4DB8-846F-CC0961F96325}"/>
                    </a:ext>
                  </a:extLst>
                </p:cNvPr>
                <p:cNvGrpSpPr/>
                <p:nvPr/>
              </p:nvGrpSpPr>
              <p:grpSpPr>
                <a:xfrm>
                  <a:off x="3835973" y="2208213"/>
                  <a:ext cx="490243" cy="463271"/>
                  <a:chOff x="5607752" y="3426422"/>
                  <a:chExt cx="490243" cy="463271"/>
                </a:xfrm>
              </p:grpSpPr>
              <p:sp>
                <p:nvSpPr>
                  <p:cNvPr id="65" name="îŝlîḑê">
                    <a:extLst>
                      <a:ext uri="{FF2B5EF4-FFF2-40B4-BE49-F238E27FC236}">
                        <a16:creationId xmlns:a16="http://schemas.microsoft.com/office/drawing/2014/main" id="{C9A4B73F-65E0-4443-9F91-E123A3D04838}"/>
                      </a:ext>
                    </a:extLst>
                  </p:cNvPr>
                  <p:cNvSpPr/>
                  <p:nvPr/>
                </p:nvSpPr>
                <p:spPr bwMode="auto">
                  <a:xfrm>
                    <a:off x="5607752" y="3426422"/>
                    <a:ext cx="490243" cy="463271"/>
                  </a:xfrm>
                  <a:custGeom>
                    <a:avLst/>
                    <a:gdLst>
                      <a:gd name="T0" fmla="*/ 86 w 130"/>
                      <a:gd name="T1" fmla="*/ 123 h 123"/>
                      <a:gd name="T2" fmla="*/ 0 w 130"/>
                      <a:gd name="T3" fmla="*/ 102 h 123"/>
                      <a:gd name="T4" fmla="*/ 3 w 130"/>
                      <a:gd name="T5" fmla="*/ 100 h 123"/>
                      <a:gd name="T6" fmla="*/ 54 w 130"/>
                      <a:gd name="T7" fmla="*/ 1 h 123"/>
                      <a:gd name="T8" fmla="*/ 54 w 130"/>
                      <a:gd name="T9" fmla="*/ 0 h 123"/>
                      <a:gd name="T10" fmla="*/ 130 w 130"/>
                      <a:gd name="T11" fmla="*/ 18 h 123"/>
                      <a:gd name="T12" fmla="*/ 130 w 130"/>
                      <a:gd name="T13" fmla="*/ 20 h 123"/>
                      <a:gd name="T14" fmla="*/ 86 w 130"/>
                      <a:gd name="T15" fmla="*/ 123 h 123"/>
                      <a:gd name="T16" fmla="*/ 7 w 130"/>
                      <a:gd name="T17" fmla="*/ 101 h 123"/>
                      <a:gd name="T18" fmla="*/ 86 w 130"/>
                      <a:gd name="T19" fmla="*/ 120 h 123"/>
                      <a:gd name="T20" fmla="*/ 127 w 130"/>
                      <a:gd name="T21" fmla="*/ 20 h 123"/>
                      <a:gd name="T22" fmla="*/ 56 w 130"/>
                      <a:gd name="T23" fmla="*/ 4 h 123"/>
                      <a:gd name="T24" fmla="*/ 7 w 130"/>
                      <a:gd name="T25"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3">
                        <a:moveTo>
                          <a:pt x="86" y="123"/>
                        </a:moveTo>
                        <a:cubicBezTo>
                          <a:pt x="0" y="102"/>
                          <a:pt x="0" y="102"/>
                          <a:pt x="0" y="102"/>
                        </a:cubicBezTo>
                        <a:cubicBezTo>
                          <a:pt x="3" y="100"/>
                          <a:pt x="3" y="100"/>
                          <a:pt x="3" y="100"/>
                        </a:cubicBezTo>
                        <a:cubicBezTo>
                          <a:pt x="28" y="85"/>
                          <a:pt x="53" y="2"/>
                          <a:pt x="54" y="1"/>
                        </a:cubicBezTo>
                        <a:cubicBezTo>
                          <a:pt x="54" y="0"/>
                          <a:pt x="54" y="0"/>
                          <a:pt x="54" y="0"/>
                        </a:cubicBezTo>
                        <a:cubicBezTo>
                          <a:pt x="130" y="18"/>
                          <a:pt x="130" y="18"/>
                          <a:pt x="130" y="18"/>
                        </a:cubicBezTo>
                        <a:cubicBezTo>
                          <a:pt x="130" y="20"/>
                          <a:pt x="130" y="20"/>
                          <a:pt x="130" y="20"/>
                        </a:cubicBezTo>
                        <a:cubicBezTo>
                          <a:pt x="117" y="108"/>
                          <a:pt x="88" y="122"/>
                          <a:pt x="86" y="123"/>
                        </a:cubicBezTo>
                        <a:close/>
                        <a:moveTo>
                          <a:pt x="7" y="101"/>
                        </a:moveTo>
                        <a:cubicBezTo>
                          <a:pt x="86" y="120"/>
                          <a:pt x="86" y="120"/>
                          <a:pt x="86" y="120"/>
                        </a:cubicBezTo>
                        <a:cubicBezTo>
                          <a:pt x="89" y="117"/>
                          <a:pt x="115" y="100"/>
                          <a:pt x="127" y="20"/>
                        </a:cubicBezTo>
                        <a:cubicBezTo>
                          <a:pt x="56" y="4"/>
                          <a:pt x="56" y="4"/>
                          <a:pt x="56" y="4"/>
                        </a:cubicBezTo>
                        <a:cubicBezTo>
                          <a:pt x="53" y="14"/>
                          <a:pt x="30" y="82"/>
                          <a:pt x="7" y="101"/>
                        </a:cubicBezTo>
                        <a:close/>
                      </a:path>
                    </a:pathLst>
                  </a:custGeom>
                  <a:solidFill>
                    <a:schemeClr val="bg1">
                      <a:lumMod val="85000"/>
                    </a:schemeClr>
                  </a:solidFill>
                  <a:ln>
                    <a:noFill/>
                  </a:ln>
                  <a:extLst/>
                </p:spPr>
                <p:txBody>
                  <a:bodyPr anchor="ctr"/>
                  <a:lstStyle/>
                  <a:p>
                    <a:pPr algn="ctr"/>
                    <a:endParaRPr/>
                  </a:p>
                </p:txBody>
              </p:sp>
              <p:sp>
                <p:nvSpPr>
                  <p:cNvPr id="66" name="ïSḷíḋè">
                    <a:extLst>
                      <a:ext uri="{FF2B5EF4-FFF2-40B4-BE49-F238E27FC236}">
                        <a16:creationId xmlns:a16="http://schemas.microsoft.com/office/drawing/2014/main" id="{5472DCE3-F2D7-4C7B-BEAD-03C678899C9A}"/>
                      </a:ext>
                    </a:extLst>
                  </p:cNvPr>
                  <p:cNvSpPr/>
                  <p:nvPr/>
                </p:nvSpPr>
                <p:spPr bwMode="auto">
                  <a:xfrm>
                    <a:off x="5829869" y="3516854"/>
                    <a:ext cx="193559" cy="57115"/>
                  </a:xfrm>
                  <a:custGeom>
                    <a:avLst/>
                    <a:gdLst>
                      <a:gd name="T0" fmla="*/ 122 w 122"/>
                      <a:gd name="T1" fmla="*/ 36 h 36"/>
                      <a:gd name="T2" fmla="*/ 0 w 122"/>
                      <a:gd name="T3" fmla="*/ 7 h 36"/>
                      <a:gd name="T4" fmla="*/ 3 w 122"/>
                      <a:gd name="T5" fmla="*/ 0 h 36"/>
                      <a:gd name="T6" fmla="*/ 122 w 122"/>
                      <a:gd name="T7" fmla="*/ 29 h 36"/>
                      <a:gd name="T8" fmla="*/ 122 w 122"/>
                      <a:gd name="T9" fmla="*/ 36 h 36"/>
                    </a:gdLst>
                    <a:ahLst/>
                    <a:cxnLst>
                      <a:cxn ang="0">
                        <a:pos x="T0" y="T1"/>
                      </a:cxn>
                      <a:cxn ang="0">
                        <a:pos x="T2" y="T3"/>
                      </a:cxn>
                      <a:cxn ang="0">
                        <a:pos x="T4" y="T5"/>
                      </a:cxn>
                      <a:cxn ang="0">
                        <a:pos x="T6" y="T7"/>
                      </a:cxn>
                      <a:cxn ang="0">
                        <a:pos x="T8" y="T9"/>
                      </a:cxn>
                    </a:cxnLst>
                    <a:rect l="0" t="0" r="r" b="b"/>
                    <a:pathLst>
                      <a:path w="122" h="36">
                        <a:moveTo>
                          <a:pt x="122" y="36"/>
                        </a:moveTo>
                        <a:lnTo>
                          <a:pt x="0" y="7"/>
                        </a:lnTo>
                        <a:lnTo>
                          <a:pt x="3" y="0"/>
                        </a:lnTo>
                        <a:lnTo>
                          <a:pt x="122" y="29"/>
                        </a:lnTo>
                        <a:lnTo>
                          <a:pt x="122" y="36"/>
                        </a:lnTo>
                        <a:close/>
                      </a:path>
                    </a:pathLst>
                  </a:custGeom>
                  <a:solidFill>
                    <a:schemeClr val="bg1">
                      <a:lumMod val="85000"/>
                    </a:schemeClr>
                  </a:solidFill>
                  <a:ln>
                    <a:noFill/>
                  </a:ln>
                  <a:extLst/>
                </p:spPr>
                <p:txBody>
                  <a:bodyPr anchor="ctr"/>
                  <a:lstStyle/>
                  <a:p>
                    <a:pPr algn="ctr"/>
                    <a:endParaRPr/>
                  </a:p>
                </p:txBody>
              </p:sp>
              <p:sp>
                <p:nvSpPr>
                  <p:cNvPr id="67" name="îṩḷíḓê">
                    <a:extLst>
                      <a:ext uri="{FF2B5EF4-FFF2-40B4-BE49-F238E27FC236}">
                        <a16:creationId xmlns:a16="http://schemas.microsoft.com/office/drawing/2014/main" id="{508CCDBC-0E0D-4DAF-BC50-5AB3C35FCF1C}"/>
                      </a:ext>
                    </a:extLst>
                  </p:cNvPr>
                  <p:cNvSpPr/>
                  <p:nvPr/>
                </p:nvSpPr>
                <p:spPr bwMode="auto">
                  <a:xfrm>
                    <a:off x="5823523" y="3558104"/>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a:extLst/>
                </p:spPr>
                <p:txBody>
                  <a:bodyPr anchor="ctr"/>
                  <a:lstStyle/>
                  <a:p>
                    <a:pPr algn="ctr"/>
                    <a:endParaRPr/>
                  </a:p>
                </p:txBody>
              </p:sp>
              <p:sp>
                <p:nvSpPr>
                  <p:cNvPr id="68" name="ïŝliḑé">
                    <a:extLst>
                      <a:ext uri="{FF2B5EF4-FFF2-40B4-BE49-F238E27FC236}">
                        <a16:creationId xmlns:a16="http://schemas.microsoft.com/office/drawing/2014/main" id="{F7A046A8-5DEA-4FAB-A0F8-DBA6CF524EB1}"/>
                      </a:ext>
                    </a:extLst>
                  </p:cNvPr>
                  <p:cNvSpPr/>
                  <p:nvPr/>
                </p:nvSpPr>
                <p:spPr bwMode="auto">
                  <a:xfrm>
                    <a:off x="5812417" y="3604115"/>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a:extLst/>
                </p:spPr>
                <p:txBody>
                  <a:bodyPr anchor="ctr"/>
                  <a:lstStyle/>
                  <a:p>
                    <a:pPr algn="ctr"/>
                    <a:endParaRPr/>
                  </a:p>
                </p:txBody>
              </p:sp>
              <p:sp>
                <p:nvSpPr>
                  <p:cNvPr id="69" name="iş1îdê">
                    <a:extLst>
                      <a:ext uri="{FF2B5EF4-FFF2-40B4-BE49-F238E27FC236}">
                        <a16:creationId xmlns:a16="http://schemas.microsoft.com/office/drawing/2014/main" id="{5692AE8A-FD96-4D7E-BEF5-BEE4D63DE5FE}"/>
                      </a:ext>
                    </a:extLst>
                  </p:cNvPr>
                  <p:cNvSpPr/>
                  <p:nvPr/>
                </p:nvSpPr>
                <p:spPr bwMode="auto">
                  <a:xfrm>
                    <a:off x="5788618" y="3634259"/>
                    <a:ext cx="177693" cy="52355"/>
                  </a:xfrm>
                  <a:custGeom>
                    <a:avLst/>
                    <a:gdLst>
                      <a:gd name="T0" fmla="*/ 112 w 112"/>
                      <a:gd name="T1" fmla="*/ 33 h 33"/>
                      <a:gd name="T2" fmla="*/ 0 w 112"/>
                      <a:gd name="T3" fmla="*/ 7 h 33"/>
                      <a:gd name="T4" fmla="*/ 0 w 112"/>
                      <a:gd name="T5" fmla="*/ 0 h 33"/>
                      <a:gd name="T6" fmla="*/ 112 w 112"/>
                      <a:gd name="T7" fmla="*/ 26 h 33"/>
                      <a:gd name="T8" fmla="*/ 112 w 112"/>
                      <a:gd name="T9" fmla="*/ 33 h 33"/>
                    </a:gdLst>
                    <a:ahLst/>
                    <a:cxnLst>
                      <a:cxn ang="0">
                        <a:pos x="T0" y="T1"/>
                      </a:cxn>
                      <a:cxn ang="0">
                        <a:pos x="T2" y="T3"/>
                      </a:cxn>
                      <a:cxn ang="0">
                        <a:pos x="T4" y="T5"/>
                      </a:cxn>
                      <a:cxn ang="0">
                        <a:pos x="T6" y="T7"/>
                      </a:cxn>
                      <a:cxn ang="0">
                        <a:pos x="T8" y="T9"/>
                      </a:cxn>
                    </a:cxnLst>
                    <a:rect l="0" t="0" r="r" b="b"/>
                    <a:pathLst>
                      <a:path w="112" h="33">
                        <a:moveTo>
                          <a:pt x="112" y="33"/>
                        </a:moveTo>
                        <a:lnTo>
                          <a:pt x="0" y="7"/>
                        </a:lnTo>
                        <a:lnTo>
                          <a:pt x="0" y="0"/>
                        </a:lnTo>
                        <a:lnTo>
                          <a:pt x="112" y="26"/>
                        </a:lnTo>
                        <a:lnTo>
                          <a:pt x="112" y="33"/>
                        </a:lnTo>
                        <a:close/>
                      </a:path>
                    </a:pathLst>
                  </a:custGeom>
                  <a:solidFill>
                    <a:schemeClr val="bg1">
                      <a:lumMod val="85000"/>
                    </a:schemeClr>
                  </a:solidFill>
                  <a:ln>
                    <a:noFill/>
                  </a:ln>
                  <a:extLst/>
                </p:spPr>
                <p:txBody>
                  <a:bodyPr anchor="ctr"/>
                  <a:lstStyle/>
                  <a:p>
                    <a:pPr algn="ctr"/>
                    <a:endParaRPr/>
                  </a:p>
                </p:txBody>
              </p:sp>
              <p:sp>
                <p:nvSpPr>
                  <p:cNvPr id="70" name="îSliḑê">
                    <a:extLst>
                      <a:ext uri="{FF2B5EF4-FFF2-40B4-BE49-F238E27FC236}">
                        <a16:creationId xmlns:a16="http://schemas.microsoft.com/office/drawing/2014/main" id="{E8D914CB-9C7C-4D9E-BE47-C949EFB2998B}"/>
                      </a:ext>
                    </a:extLst>
                  </p:cNvPr>
                  <p:cNvSpPr/>
                  <p:nvPr/>
                </p:nvSpPr>
                <p:spPr bwMode="auto">
                  <a:xfrm>
                    <a:off x="5769579" y="3675509"/>
                    <a:ext cx="180866" cy="52355"/>
                  </a:xfrm>
                  <a:custGeom>
                    <a:avLst/>
                    <a:gdLst>
                      <a:gd name="T0" fmla="*/ 112 w 114"/>
                      <a:gd name="T1" fmla="*/ 33 h 33"/>
                      <a:gd name="T2" fmla="*/ 0 w 114"/>
                      <a:gd name="T3" fmla="*/ 7 h 33"/>
                      <a:gd name="T4" fmla="*/ 3 w 114"/>
                      <a:gd name="T5" fmla="*/ 0 h 33"/>
                      <a:gd name="T6" fmla="*/ 114 w 114"/>
                      <a:gd name="T7" fmla="*/ 28 h 33"/>
                      <a:gd name="T8" fmla="*/ 112 w 114"/>
                      <a:gd name="T9" fmla="*/ 33 h 33"/>
                    </a:gdLst>
                    <a:ahLst/>
                    <a:cxnLst>
                      <a:cxn ang="0">
                        <a:pos x="T0" y="T1"/>
                      </a:cxn>
                      <a:cxn ang="0">
                        <a:pos x="T2" y="T3"/>
                      </a:cxn>
                      <a:cxn ang="0">
                        <a:pos x="T4" y="T5"/>
                      </a:cxn>
                      <a:cxn ang="0">
                        <a:pos x="T6" y="T7"/>
                      </a:cxn>
                      <a:cxn ang="0">
                        <a:pos x="T8" y="T9"/>
                      </a:cxn>
                    </a:cxnLst>
                    <a:rect l="0" t="0" r="r" b="b"/>
                    <a:pathLst>
                      <a:path w="114" h="33">
                        <a:moveTo>
                          <a:pt x="112" y="33"/>
                        </a:moveTo>
                        <a:lnTo>
                          <a:pt x="0" y="7"/>
                        </a:lnTo>
                        <a:lnTo>
                          <a:pt x="3" y="0"/>
                        </a:lnTo>
                        <a:lnTo>
                          <a:pt x="114" y="28"/>
                        </a:lnTo>
                        <a:lnTo>
                          <a:pt x="112" y="33"/>
                        </a:lnTo>
                        <a:close/>
                      </a:path>
                    </a:pathLst>
                  </a:custGeom>
                  <a:solidFill>
                    <a:schemeClr val="bg1">
                      <a:lumMod val="85000"/>
                    </a:schemeClr>
                  </a:solidFill>
                  <a:ln>
                    <a:noFill/>
                  </a:ln>
                  <a:extLst/>
                </p:spPr>
                <p:txBody>
                  <a:bodyPr anchor="ctr"/>
                  <a:lstStyle/>
                  <a:p>
                    <a:pPr algn="ctr"/>
                    <a:endParaRPr/>
                  </a:p>
                </p:txBody>
              </p:sp>
              <p:sp>
                <p:nvSpPr>
                  <p:cNvPr id="71" name="íšľíḑê">
                    <a:extLst>
                      <a:ext uri="{FF2B5EF4-FFF2-40B4-BE49-F238E27FC236}">
                        <a16:creationId xmlns:a16="http://schemas.microsoft.com/office/drawing/2014/main" id="{22549FBE-0506-4990-AE3E-E6C5D478A3A0}"/>
                      </a:ext>
                    </a:extLst>
                  </p:cNvPr>
                  <p:cNvSpPr/>
                  <p:nvPr/>
                </p:nvSpPr>
                <p:spPr bwMode="auto">
                  <a:xfrm>
                    <a:off x="5980591" y="3434354"/>
                    <a:ext cx="76154" cy="90433"/>
                  </a:xfrm>
                  <a:custGeom>
                    <a:avLst/>
                    <a:gdLst>
                      <a:gd name="T0" fmla="*/ 0 w 48"/>
                      <a:gd name="T1" fmla="*/ 38 h 57"/>
                      <a:gd name="T2" fmla="*/ 29 w 48"/>
                      <a:gd name="T3" fmla="*/ 0 h 57"/>
                      <a:gd name="T4" fmla="*/ 48 w 48"/>
                      <a:gd name="T5" fmla="*/ 12 h 57"/>
                      <a:gd name="T6" fmla="*/ 12 w 48"/>
                      <a:gd name="T7" fmla="*/ 57 h 57"/>
                      <a:gd name="T8" fmla="*/ 0 w 48"/>
                      <a:gd name="T9" fmla="*/ 38 h 57"/>
                    </a:gdLst>
                    <a:ahLst/>
                    <a:cxnLst>
                      <a:cxn ang="0">
                        <a:pos x="T0" y="T1"/>
                      </a:cxn>
                      <a:cxn ang="0">
                        <a:pos x="T2" y="T3"/>
                      </a:cxn>
                      <a:cxn ang="0">
                        <a:pos x="T4" y="T5"/>
                      </a:cxn>
                      <a:cxn ang="0">
                        <a:pos x="T6" y="T7"/>
                      </a:cxn>
                      <a:cxn ang="0">
                        <a:pos x="T8" y="T9"/>
                      </a:cxn>
                    </a:cxnLst>
                    <a:rect l="0" t="0" r="r" b="b"/>
                    <a:pathLst>
                      <a:path w="48" h="57">
                        <a:moveTo>
                          <a:pt x="0" y="38"/>
                        </a:moveTo>
                        <a:lnTo>
                          <a:pt x="29" y="0"/>
                        </a:lnTo>
                        <a:lnTo>
                          <a:pt x="48" y="12"/>
                        </a:lnTo>
                        <a:lnTo>
                          <a:pt x="12" y="57"/>
                        </a:lnTo>
                        <a:lnTo>
                          <a:pt x="0" y="38"/>
                        </a:lnTo>
                        <a:close/>
                      </a:path>
                    </a:pathLst>
                  </a:custGeom>
                  <a:solidFill>
                    <a:schemeClr val="bg1">
                      <a:lumMod val="85000"/>
                    </a:schemeClr>
                  </a:solidFill>
                  <a:ln>
                    <a:noFill/>
                  </a:ln>
                  <a:extLst/>
                </p:spPr>
                <p:txBody>
                  <a:bodyPr anchor="ctr"/>
                  <a:lstStyle/>
                  <a:p>
                    <a:pPr algn="ctr"/>
                    <a:endParaRPr/>
                  </a:p>
                </p:txBody>
              </p:sp>
              <p:sp>
                <p:nvSpPr>
                  <p:cNvPr id="72" name="işḻiďê">
                    <a:extLst>
                      <a:ext uri="{FF2B5EF4-FFF2-40B4-BE49-F238E27FC236}">
                        <a16:creationId xmlns:a16="http://schemas.microsoft.com/office/drawing/2014/main" id="{790CEFF8-17B9-46DF-9A89-DE00CF673EB7}"/>
                      </a:ext>
                    </a:extLst>
                  </p:cNvPr>
                  <p:cNvSpPr/>
                  <p:nvPr/>
                </p:nvSpPr>
                <p:spPr bwMode="auto">
                  <a:xfrm>
                    <a:off x="5974244" y="3426422"/>
                    <a:ext cx="93606" cy="106298"/>
                  </a:xfrm>
                  <a:custGeom>
                    <a:avLst/>
                    <a:gdLst>
                      <a:gd name="T0" fmla="*/ 14 w 59"/>
                      <a:gd name="T1" fmla="*/ 67 h 67"/>
                      <a:gd name="T2" fmla="*/ 0 w 59"/>
                      <a:gd name="T3" fmla="*/ 43 h 67"/>
                      <a:gd name="T4" fmla="*/ 33 w 59"/>
                      <a:gd name="T5" fmla="*/ 0 h 67"/>
                      <a:gd name="T6" fmla="*/ 59 w 59"/>
                      <a:gd name="T7" fmla="*/ 15 h 67"/>
                      <a:gd name="T8" fmla="*/ 14 w 59"/>
                      <a:gd name="T9" fmla="*/ 67 h 67"/>
                      <a:gd name="T10" fmla="*/ 9 w 59"/>
                      <a:gd name="T11" fmla="*/ 45 h 67"/>
                      <a:gd name="T12" fmla="*/ 16 w 59"/>
                      <a:gd name="T13" fmla="*/ 55 h 67"/>
                      <a:gd name="T14" fmla="*/ 47 w 59"/>
                      <a:gd name="T15" fmla="*/ 17 h 67"/>
                      <a:gd name="T16" fmla="*/ 35 w 59"/>
                      <a:gd name="T17" fmla="*/ 10 h 67"/>
                      <a:gd name="T18" fmla="*/ 9 w 5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7">
                        <a:moveTo>
                          <a:pt x="14" y="67"/>
                        </a:moveTo>
                        <a:lnTo>
                          <a:pt x="0" y="43"/>
                        </a:lnTo>
                        <a:lnTo>
                          <a:pt x="33" y="0"/>
                        </a:lnTo>
                        <a:lnTo>
                          <a:pt x="59" y="15"/>
                        </a:lnTo>
                        <a:lnTo>
                          <a:pt x="14" y="67"/>
                        </a:lnTo>
                        <a:close/>
                        <a:moveTo>
                          <a:pt x="9" y="45"/>
                        </a:moveTo>
                        <a:lnTo>
                          <a:pt x="16" y="55"/>
                        </a:lnTo>
                        <a:lnTo>
                          <a:pt x="47" y="17"/>
                        </a:lnTo>
                        <a:lnTo>
                          <a:pt x="35" y="10"/>
                        </a:lnTo>
                        <a:lnTo>
                          <a:pt x="9" y="45"/>
                        </a:lnTo>
                        <a:close/>
                      </a:path>
                    </a:pathLst>
                  </a:custGeom>
                  <a:solidFill>
                    <a:schemeClr val="bg1">
                      <a:lumMod val="85000"/>
                    </a:schemeClr>
                  </a:solidFill>
                  <a:ln>
                    <a:noFill/>
                  </a:ln>
                  <a:extLst/>
                </p:spPr>
                <p:txBody>
                  <a:bodyPr anchor="ctr"/>
                  <a:lstStyle/>
                  <a:p>
                    <a:pPr algn="ctr"/>
                    <a:endParaRPr/>
                  </a:p>
                </p:txBody>
              </p:sp>
            </p:grpSp>
            <p:grpSp>
              <p:nvGrpSpPr>
                <p:cNvPr id="50" name="ïślîḍe">
                  <a:extLst>
                    <a:ext uri="{FF2B5EF4-FFF2-40B4-BE49-F238E27FC236}">
                      <a16:creationId xmlns:a16="http://schemas.microsoft.com/office/drawing/2014/main" id="{DEB8EFA4-369F-4B3C-AE67-724A3487DEC2}"/>
                    </a:ext>
                  </a:extLst>
                </p:cNvPr>
                <p:cNvGrpSpPr/>
                <p:nvPr/>
              </p:nvGrpSpPr>
              <p:grpSpPr>
                <a:xfrm>
                  <a:off x="4009701" y="3982239"/>
                  <a:ext cx="547357" cy="255434"/>
                  <a:chOff x="5057221" y="3151948"/>
                  <a:chExt cx="547357" cy="255434"/>
                </a:xfrm>
              </p:grpSpPr>
              <p:sp>
                <p:nvSpPr>
                  <p:cNvPr id="60" name="iṡ1íḋe">
                    <a:extLst>
                      <a:ext uri="{FF2B5EF4-FFF2-40B4-BE49-F238E27FC236}">
                        <a16:creationId xmlns:a16="http://schemas.microsoft.com/office/drawing/2014/main" id="{B881176D-E52B-4FEC-9E6F-B975EA83071D}"/>
                      </a:ext>
                    </a:extLst>
                  </p:cNvPr>
                  <p:cNvSpPr/>
                  <p:nvPr/>
                </p:nvSpPr>
                <p:spPr bwMode="auto">
                  <a:xfrm>
                    <a:off x="5220634" y="3151948"/>
                    <a:ext cx="383944" cy="255434"/>
                  </a:xfrm>
                  <a:custGeom>
                    <a:avLst/>
                    <a:gdLst>
                      <a:gd name="T0" fmla="*/ 53 w 102"/>
                      <a:gd name="T1" fmla="*/ 68 h 68"/>
                      <a:gd name="T2" fmla="*/ 53 w 102"/>
                      <a:gd name="T3" fmla="*/ 68 h 68"/>
                      <a:gd name="T4" fmla="*/ 19 w 102"/>
                      <a:gd name="T5" fmla="*/ 67 h 68"/>
                      <a:gd name="T6" fmla="*/ 6 w 102"/>
                      <a:gd name="T7" fmla="*/ 4 h 68"/>
                      <a:gd name="T8" fmla="*/ 6 w 102"/>
                      <a:gd name="T9" fmla="*/ 3 h 68"/>
                      <a:gd name="T10" fmla="*/ 11 w 102"/>
                      <a:gd name="T11" fmla="*/ 2 h 68"/>
                      <a:gd name="T12" fmla="*/ 62 w 102"/>
                      <a:gd name="T13" fmla="*/ 0 h 68"/>
                      <a:gd name="T14" fmla="*/ 89 w 102"/>
                      <a:gd name="T15" fmla="*/ 3 h 68"/>
                      <a:gd name="T16" fmla="*/ 94 w 102"/>
                      <a:gd name="T17" fmla="*/ 66 h 68"/>
                      <a:gd name="T18" fmla="*/ 94 w 102"/>
                      <a:gd name="T19" fmla="*/ 67 h 68"/>
                      <a:gd name="T20" fmla="*/ 93 w 102"/>
                      <a:gd name="T21" fmla="*/ 67 h 68"/>
                      <a:gd name="T22" fmla="*/ 53 w 102"/>
                      <a:gd name="T23" fmla="*/ 68 h 68"/>
                      <a:gd name="T24" fmla="*/ 9 w 102"/>
                      <a:gd name="T25" fmla="*/ 6 h 68"/>
                      <a:gd name="T26" fmla="*/ 19 w 102"/>
                      <a:gd name="T27" fmla="*/ 64 h 68"/>
                      <a:gd name="T28" fmla="*/ 53 w 102"/>
                      <a:gd name="T29" fmla="*/ 65 h 68"/>
                      <a:gd name="T30" fmla="*/ 91 w 102"/>
                      <a:gd name="T31" fmla="*/ 64 h 68"/>
                      <a:gd name="T32" fmla="*/ 88 w 102"/>
                      <a:gd name="T33" fmla="*/ 6 h 68"/>
                      <a:gd name="T34" fmla="*/ 62 w 102"/>
                      <a:gd name="T35" fmla="*/ 3 h 68"/>
                      <a:gd name="T36" fmla="*/ 12 w 102"/>
                      <a:gd name="T37" fmla="*/ 5 h 68"/>
                      <a:gd name="T38" fmla="*/ 9 w 102"/>
                      <a:gd name="T3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68">
                        <a:moveTo>
                          <a:pt x="53" y="68"/>
                        </a:moveTo>
                        <a:cubicBezTo>
                          <a:pt x="53" y="68"/>
                          <a:pt x="53" y="68"/>
                          <a:pt x="53" y="68"/>
                        </a:cubicBezTo>
                        <a:cubicBezTo>
                          <a:pt x="36" y="68"/>
                          <a:pt x="25" y="67"/>
                          <a:pt x="19" y="67"/>
                        </a:cubicBezTo>
                        <a:cubicBezTo>
                          <a:pt x="0" y="64"/>
                          <a:pt x="5" y="10"/>
                          <a:pt x="6" y="4"/>
                        </a:cubicBezTo>
                        <a:cubicBezTo>
                          <a:pt x="6" y="3"/>
                          <a:pt x="6" y="3"/>
                          <a:pt x="6" y="3"/>
                        </a:cubicBezTo>
                        <a:cubicBezTo>
                          <a:pt x="11" y="2"/>
                          <a:pt x="11" y="2"/>
                          <a:pt x="11" y="2"/>
                        </a:cubicBezTo>
                        <a:cubicBezTo>
                          <a:pt x="20" y="2"/>
                          <a:pt x="43" y="0"/>
                          <a:pt x="62" y="0"/>
                        </a:cubicBezTo>
                        <a:cubicBezTo>
                          <a:pt x="76" y="0"/>
                          <a:pt x="85" y="1"/>
                          <a:pt x="89" y="3"/>
                        </a:cubicBezTo>
                        <a:cubicBezTo>
                          <a:pt x="102" y="10"/>
                          <a:pt x="95" y="60"/>
                          <a:pt x="94" y="66"/>
                        </a:cubicBezTo>
                        <a:cubicBezTo>
                          <a:pt x="94" y="67"/>
                          <a:pt x="94" y="67"/>
                          <a:pt x="94" y="67"/>
                        </a:cubicBezTo>
                        <a:cubicBezTo>
                          <a:pt x="93" y="67"/>
                          <a:pt x="93" y="67"/>
                          <a:pt x="93" y="67"/>
                        </a:cubicBezTo>
                        <a:cubicBezTo>
                          <a:pt x="93" y="67"/>
                          <a:pt x="72" y="68"/>
                          <a:pt x="53" y="68"/>
                        </a:cubicBezTo>
                        <a:close/>
                        <a:moveTo>
                          <a:pt x="9" y="6"/>
                        </a:moveTo>
                        <a:cubicBezTo>
                          <a:pt x="7" y="22"/>
                          <a:pt x="6" y="62"/>
                          <a:pt x="19" y="64"/>
                        </a:cubicBezTo>
                        <a:cubicBezTo>
                          <a:pt x="25" y="64"/>
                          <a:pt x="37" y="65"/>
                          <a:pt x="53" y="65"/>
                        </a:cubicBezTo>
                        <a:cubicBezTo>
                          <a:pt x="70" y="65"/>
                          <a:pt x="87" y="64"/>
                          <a:pt x="91" y="64"/>
                        </a:cubicBezTo>
                        <a:cubicBezTo>
                          <a:pt x="93" y="48"/>
                          <a:pt x="96" y="10"/>
                          <a:pt x="88" y="6"/>
                        </a:cubicBezTo>
                        <a:cubicBezTo>
                          <a:pt x="85" y="4"/>
                          <a:pt x="79" y="3"/>
                          <a:pt x="62" y="3"/>
                        </a:cubicBezTo>
                        <a:cubicBezTo>
                          <a:pt x="43" y="3"/>
                          <a:pt x="20" y="5"/>
                          <a:pt x="12" y="5"/>
                        </a:cubicBezTo>
                        <a:lnTo>
                          <a:pt x="9" y="6"/>
                        </a:lnTo>
                        <a:close/>
                      </a:path>
                    </a:pathLst>
                  </a:custGeom>
                  <a:solidFill>
                    <a:schemeClr val="bg1">
                      <a:lumMod val="85000"/>
                    </a:schemeClr>
                  </a:solidFill>
                  <a:ln>
                    <a:noFill/>
                  </a:ln>
                  <a:extLst/>
                </p:spPr>
                <p:txBody>
                  <a:bodyPr anchor="ctr"/>
                  <a:lstStyle/>
                  <a:p>
                    <a:pPr algn="ctr"/>
                    <a:endParaRPr/>
                  </a:p>
                </p:txBody>
              </p:sp>
              <p:sp>
                <p:nvSpPr>
                  <p:cNvPr id="61" name="iṣ1îḍé">
                    <a:extLst>
                      <a:ext uri="{FF2B5EF4-FFF2-40B4-BE49-F238E27FC236}">
                        <a16:creationId xmlns:a16="http://schemas.microsoft.com/office/drawing/2014/main" id="{E3DCD9F7-727B-4150-9775-68B4DA328075}"/>
                      </a:ext>
                    </a:extLst>
                  </p:cNvPr>
                  <p:cNvSpPr/>
                  <p:nvPr/>
                </p:nvSpPr>
                <p:spPr bwMode="auto">
                  <a:xfrm>
                    <a:off x="5242846" y="3164641"/>
                    <a:ext cx="312550" cy="123751"/>
                  </a:xfrm>
                  <a:custGeom>
                    <a:avLst/>
                    <a:gdLst>
                      <a:gd name="T0" fmla="*/ 46 w 83"/>
                      <a:gd name="T1" fmla="*/ 33 h 33"/>
                      <a:gd name="T2" fmla="*/ 44 w 83"/>
                      <a:gd name="T3" fmla="*/ 32 h 33"/>
                      <a:gd name="T4" fmla="*/ 0 w 83"/>
                      <a:gd name="T5" fmla="*/ 2 h 33"/>
                      <a:gd name="T6" fmla="*/ 2 w 83"/>
                      <a:gd name="T7" fmla="*/ 0 h 33"/>
                      <a:gd name="T8" fmla="*/ 45 w 83"/>
                      <a:gd name="T9" fmla="*/ 30 h 33"/>
                      <a:gd name="T10" fmla="*/ 81 w 83"/>
                      <a:gd name="T11" fmla="*/ 0 h 33"/>
                      <a:gd name="T12" fmla="*/ 83 w 83"/>
                      <a:gd name="T13" fmla="*/ 2 h 33"/>
                      <a:gd name="T14" fmla="*/ 46 w 8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3">
                        <a:moveTo>
                          <a:pt x="46" y="33"/>
                        </a:moveTo>
                        <a:cubicBezTo>
                          <a:pt x="45" y="33"/>
                          <a:pt x="45" y="33"/>
                          <a:pt x="44" y="32"/>
                        </a:cubicBezTo>
                        <a:cubicBezTo>
                          <a:pt x="36" y="29"/>
                          <a:pt x="2" y="3"/>
                          <a:pt x="0" y="2"/>
                        </a:cubicBezTo>
                        <a:cubicBezTo>
                          <a:pt x="2" y="0"/>
                          <a:pt x="2" y="0"/>
                          <a:pt x="2" y="0"/>
                        </a:cubicBezTo>
                        <a:cubicBezTo>
                          <a:pt x="2" y="0"/>
                          <a:pt x="37" y="26"/>
                          <a:pt x="45" y="30"/>
                        </a:cubicBezTo>
                        <a:cubicBezTo>
                          <a:pt x="50" y="32"/>
                          <a:pt x="69" y="14"/>
                          <a:pt x="81" y="0"/>
                        </a:cubicBezTo>
                        <a:cubicBezTo>
                          <a:pt x="83" y="2"/>
                          <a:pt x="83" y="2"/>
                          <a:pt x="83" y="2"/>
                        </a:cubicBezTo>
                        <a:cubicBezTo>
                          <a:pt x="79" y="8"/>
                          <a:pt x="56" y="33"/>
                          <a:pt x="46" y="33"/>
                        </a:cubicBezTo>
                        <a:close/>
                      </a:path>
                    </a:pathLst>
                  </a:custGeom>
                  <a:solidFill>
                    <a:schemeClr val="bg1">
                      <a:lumMod val="85000"/>
                    </a:schemeClr>
                  </a:solidFill>
                  <a:ln>
                    <a:noFill/>
                  </a:ln>
                  <a:extLst/>
                </p:spPr>
                <p:txBody>
                  <a:bodyPr anchor="ctr"/>
                  <a:lstStyle/>
                  <a:p>
                    <a:pPr algn="ctr"/>
                    <a:endParaRPr/>
                  </a:p>
                </p:txBody>
              </p:sp>
              <p:sp>
                <p:nvSpPr>
                  <p:cNvPr id="62" name="ïṡḻïḓe">
                    <a:extLst>
                      <a:ext uri="{FF2B5EF4-FFF2-40B4-BE49-F238E27FC236}">
                        <a16:creationId xmlns:a16="http://schemas.microsoft.com/office/drawing/2014/main" id="{FB601E1F-01B7-4533-88F5-1E954E22CA8C}"/>
                      </a:ext>
                    </a:extLst>
                  </p:cNvPr>
                  <p:cNvSpPr/>
                  <p:nvPr/>
                </p:nvSpPr>
                <p:spPr bwMode="auto">
                  <a:xfrm>
                    <a:off x="5100057" y="3220170"/>
                    <a:ext cx="93606" cy="11105"/>
                  </a:xfrm>
                  <a:prstGeom prst="rect">
                    <a:avLst/>
                  </a:prstGeom>
                  <a:solidFill>
                    <a:schemeClr val="bg1">
                      <a:lumMod val="85000"/>
                    </a:schemeClr>
                  </a:solidFill>
                  <a:ln>
                    <a:noFill/>
                  </a:ln>
                  <a:extLst/>
                </p:spPr>
                <p:txBody>
                  <a:bodyPr anchor="ctr"/>
                  <a:lstStyle/>
                  <a:p>
                    <a:pPr algn="ctr"/>
                    <a:endParaRPr/>
                  </a:p>
                </p:txBody>
              </p:sp>
              <p:sp>
                <p:nvSpPr>
                  <p:cNvPr id="63" name="iṥḻïďê">
                    <a:extLst>
                      <a:ext uri="{FF2B5EF4-FFF2-40B4-BE49-F238E27FC236}">
                        <a16:creationId xmlns:a16="http://schemas.microsoft.com/office/drawing/2014/main" id="{4C0B45A9-2A7B-4FBF-B0E8-6A96D957CE58}"/>
                      </a:ext>
                    </a:extLst>
                  </p:cNvPr>
                  <p:cNvSpPr/>
                  <p:nvPr/>
                </p:nvSpPr>
                <p:spPr bwMode="auto">
                  <a:xfrm>
                    <a:off x="5111163" y="3332815"/>
                    <a:ext cx="98366" cy="11105"/>
                  </a:xfrm>
                  <a:prstGeom prst="rect">
                    <a:avLst/>
                  </a:prstGeom>
                  <a:solidFill>
                    <a:schemeClr val="bg1">
                      <a:lumMod val="85000"/>
                    </a:schemeClr>
                  </a:solidFill>
                  <a:ln>
                    <a:noFill/>
                  </a:ln>
                  <a:extLst/>
                </p:spPr>
                <p:txBody>
                  <a:bodyPr anchor="ctr"/>
                  <a:lstStyle/>
                  <a:p>
                    <a:pPr algn="ctr"/>
                    <a:endParaRPr/>
                  </a:p>
                </p:txBody>
              </p:sp>
              <p:sp>
                <p:nvSpPr>
                  <p:cNvPr id="64" name="íṣ1íďé">
                    <a:extLst>
                      <a:ext uri="{FF2B5EF4-FFF2-40B4-BE49-F238E27FC236}">
                        <a16:creationId xmlns:a16="http://schemas.microsoft.com/office/drawing/2014/main" id="{CBD4E474-42C4-4DD2-A911-4C7DE7B6A098}"/>
                      </a:ext>
                    </a:extLst>
                  </p:cNvPr>
                  <p:cNvSpPr/>
                  <p:nvPr/>
                </p:nvSpPr>
                <p:spPr bwMode="auto">
                  <a:xfrm>
                    <a:off x="5057221" y="3277286"/>
                    <a:ext cx="136443" cy="11105"/>
                  </a:xfrm>
                  <a:prstGeom prst="rect">
                    <a:avLst/>
                  </a:prstGeom>
                  <a:solidFill>
                    <a:schemeClr val="bg1">
                      <a:lumMod val="85000"/>
                    </a:schemeClr>
                  </a:solidFill>
                  <a:ln>
                    <a:noFill/>
                  </a:ln>
                  <a:extLst/>
                </p:spPr>
                <p:txBody>
                  <a:bodyPr anchor="ctr"/>
                  <a:lstStyle/>
                  <a:p>
                    <a:pPr algn="ctr"/>
                    <a:endParaRPr/>
                  </a:p>
                </p:txBody>
              </p:sp>
            </p:grpSp>
            <p:grpSp>
              <p:nvGrpSpPr>
                <p:cNvPr id="51" name="íśļíḋé">
                  <a:extLst>
                    <a:ext uri="{FF2B5EF4-FFF2-40B4-BE49-F238E27FC236}">
                      <a16:creationId xmlns:a16="http://schemas.microsoft.com/office/drawing/2014/main" id="{1B17FF17-FCD2-4A78-9B37-07CDD65A8067}"/>
                    </a:ext>
                  </a:extLst>
                </p:cNvPr>
                <p:cNvGrpSpPr/>
                <p:nvPr/>
              </p:nvGrpSpPr>
              <p:grpSpPr>
                <a:xfrm>
                  <a:off x="3859160" y="4537310"/>
                  <a:ext cx="325243" cy="337935"/>
                  <a:chOff x="5125442" y="3615221"/>
                  <a:chExt cx="325243" cy="337935"/>
                </a:xfrm>
              </p:grpSpPr>
              <p:sp>
                <p:nvSpPr>
                  <p:cNvPr id="56" name="îş1iḋê">
                    <a:extLst>
                      <a:ext uri="{FF2B5EF4-FFF2-40B4-BE49-F238E27FC236}">
                        <a16:creationId xmlns:a16="http://schemas.microsoft.com/office/drawing/2014/main" id="{342D0557-6362-4247-8D7B-C089FFB297A4}"/>
                      </a:ext>
                    </a:extLst>
                  </p:cNvPr>
                  <p:cNvSpPr/>
                  <p:nvPr/>
                </p:nvSpPr>
                <p:spPr bwMode="auto">
                  <a:xfrm>
                    <a:off x="5204769" y="3615221"/>
                    <a:ext cx="166588" cy="165001"/>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3 h 44"/>
                      <a:gd name="T12" fmla="*/ 3 w 44"/>
                      <a:gd name="T13" fmla="*/ 22 h 44"/>
                      <a:gd name="T14" fmla="*/ 22 w 44"/>
                      <a:gd name="T15" fmla="*/ 41 h 44"/>
                      <a:gd name="T16" fmla="*/ 41 w 44"/>
                      <a:gd name="T17" fmla="*/ 22 h 44"/>
                      <a:gd name="T18" fmla="*/ 22 w 44"/>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3"/>
                        </a:moveTo>
                        <a:cubicBezTo>
                          <a:pt x="11" y="3"/>
                          <a:pt x="3" y="12"/>
                          <a:pt x="3" y="22"/>
                        </a:cubicBezTo>
                        <a:cubicBezTo>
                          <a:pt x="3" y="33"/>
                          <a:pt x="11" y="41"/>
                          <a:pt x="22" y="41"/>
                        </a:cubicBezTo>
                        <a:cubicBezTo>
                          <a:pt x="32" y="41"/>
                          <a:pt x="41" y="33"/>
                          <a:pt x="41" y="22"/>
                        </a:cubicBezTo>
                        <a:cubicBezTo>
                          <a:pt x="41" y="12"/>
                          <a:pt x="32" y="3"/>
                          <a:pt x="22" y="3"/>
                        </a:cubicBezTo>
                        <a:close/>
                      </a:path>
                    </a:pathLst>
                  </a:custGeom>
                  <a:solidFill>
                    <a:schemeClr val="bg1">
                      <a:lumMod val="85000"/>
                    </a:schemeClr>
                  </a:solidFill>
                  <a:ln>
                    <a:noFill/>
                  </a:ln>
                  <a:extLst/>
                </p:spPr>
                <p:txBody>
                  <a:bodyPr anchor="ctr"/>
                  <a:lstStyle/>
                  <a:p>
                    <a:pPr algn="ctr"/>
                    <a:endParaRPr/>
                  </a:p>
                </p:txBody>
              </p:sp>
              <p:sp>
                <p:nvSpPr>
                  <p:cNvPr id="57" name="ï$ḻidê">
                    <a:extLst>
                      <a:ext uri="{FF2B5EF4-FFF2-40B4-BE49-F238E27FC236}">
                        <a16:creationId xmlns:a16="http://schemas.microsoft.com/office/drawing/2014/main" id="{765AE389-7811-4376-BC3C-18A973F5C409}"/>
                      </a:ext>
                    </a:extLst>
                  </p:cNvPr>
                  <p:cNvSpPr/>
                  <p:nvPr/>
                </p:nvSpPr>
                <p:spPr bwMode="auto">
                  <a:xfrm>
                    <a:off x="5125442" y="3783394"/>
                    <a:ext cx="325243" cy="169760"/>
                  </a:xfrm>
                  <a:custGeom>
                    <a:avLst/>
                    <a:gdLst>
                      <a:gd name="T0" fmla="*/ 86 w 86"/>
                      <a:gd name="T1" fmla="*/ 45 h 45"/>
                      <a:gd name="T2" fmla="*/ 0 w 86"/>
                      <a:gd name="T3" fmla="*/ 45 h 45"/>
                      <a:gd name="T4" fmla="*/ 0 w 86"/>
                      <a:gd name="T5" fmla="*/ 44 h 45"/>
                      <a:gd name="T6" fmla="*/ 43 w 86"/>
                      <a:gd name="T7" fmla="*/ 0 h 45"/>
                      <a:gd name="T8" fmla="*/ 86 w 86"/>
                      <a:gd name="T9" fmla="*/ 44 h 45"/>
                      <a:gd name="T10" fmla="*/ 86 w 86"/>
                      <a:gd name="T11" fmla="*/ 45 h 45"/>
                      <a:gd name="T12" fmla="*/ 3 w 86"/>
                      <a:gd name="T13" fmla="*/ 42 h 45"/>
                      <a:gd name="T14" fmla="*/ 83 w 86"/>
                      <a:gd name="T15" fmla="*/ 42 h 45"/>
                      <a:gd name="T16" fmla="*/ 43 w 86"/>
                      <a:gd name="T17" fmla="*/ 3 h 45"/>
                      <a:gd name="T18" fmla="*/ 3 w 86"/>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45">
                        <a:moveTo>
                          <a:pt x="86" y="45"/>
                        </a:moveTo>
                        <a:cubicBezTo>
                          <a:pt x="0" y="45"/>
                          <a:pt x="0" y="45"/>
                          <a:pt x="0" y="45"/>
                        </a:cubicBezTo>
                        <a:cubicBezTo>
                          <a:pt x="0" y="44"/>
                          <a:pt x="0" y="44"/>
                          <a:pt x="0" y="44"/>
                        </a:cubicBezTo>
                        <a:cubicBezTo>
                          <a:pt x="0" y="20"/>
                          <a:pt x="19" y="0"/>
                          <a:pt x="43" y="0"/>
                        </a:cubicBezTo>
                        <a:cubicBezTo>
                          <a:pt x="67" y="0"/>
                          <a:pt x="86" y="20"/>
                          <a:pt x="86" y="44"/>
                        </a:cubicBezTo>
                        <a:lnTo>
                          <a:pt x="86" y="45"/>
                        </a:lnTo>
                        <a:close/>
                        <a:moveTo>
                          <a:pt x="3" y="42"/>
                        </a:moveTo>
                        <a:cubicBezTo>
                          <a:pt x="83" y="42"/>
                          <a:pt x="83" y="42"/>
                          <a:pt x="83" y="42"/>
                        </a:cubicBezTo>
                        <a:cubicBezTo>
                          <a:pt x="82" y="21"/>
                          <a:pt x="64" y="3"/>
                          <a:pt x="43" y="3"/>
                        </a:cubicBezTo>
                        <a:cubicBezTo>
                          <a:pt x="21" y="3"/>
                          <a:pt x="4" y="21"/>
                          <a:pt x="3" y="42"/>
                        </a:cubicBezTo>
                        <a:close/>
                      </a:path>
                    </a:pathLst>
                  </a:custGeom>
                  <a:solidFill>
                    <a:schemeClr val="bg1">
                      <a:lumMod val="85000"/>
                    </a:schemeClr>
                  </a:solidFill>
                  <a:ln>
                    <a:noFill/>
                  </a:ln>
                  <a:extLst/>
                </p:spPr>
                <p:txBody>
                  <a:bodyPr anchor="ctr"/>
                  <a:lstStyle/>
                  <a:p>
                    <a:pPr algn="ctr"/>
                    <a:endParaRPr/>
                  </a:p>
                </p:txBody>
              </p:sp>
              <p:sp>
                <p:nvSpPr>
                  <p:cNvPr id="58" name="ïŝļîḍe">
                    <a:extLst>
                      <a:ext uri="{FF2B5EF4-FFF2-40B4-BE49-F238E27FC236}">
                        <a16:creationId xmlns:a16="http://schemas.microsoft.com/office/drawing/2014/main" id="{F30F0A78-02A2-4B84-B08B-4CDD5E7D79B7}"/>
                      </a:ext>
                    </a:extLst>
                  </p:cNvPr>
                  <p:cNvSpPr/>
                  <p:nvPr/>
                </p:nvSpPr>
                <p:spPr bwMode="auto">
                  <a:xfrm>
                    <a:off x="5250779" y="3791327"/>
                    <a:ext cx="71395" cy="49182"/>
                  </a:xfrm>
                  <a:custGeom>
                    <a:avLst/>
                    <a:gdLst>
                      <a:gd name="T0" fmla="*/ 10 w 19"/>
                      <a:gd name="T1" fmla="*/ 13 h 13"/>
                      <a:gd name="T2" fmla="*/ 0 w 19"/>
                      <a:gd name="T3" fmla="*/ 1 h 13"/>
                      <a:gd name="T4" fmla="*/ 3 w 19"/>
                      <a:gd name="T5" fmla="*/ 0 h 13"/>
                      <a:gd name="T6" fmla="*/ 10 w 19"/>
                      <a:gd name="T7" fmla="*/ 10 h 13"/>
                      <a:gd name="T8" fmla="*/ 16 w 19"/>
                      <a:gd name="T9" fmla="*/ 0 h 13"/>
                      <a:gd name="T10" fmla="*/ 19 w 19"/>
                      <a:gd name="T11" fmla="*/ 1 h 13"/>
                      <a:gd name="T12" fmla="*/ 10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0" y="13"/>
                        </a:moveTo>
                        <a:cubicBezTo>
                          <a:pt x="4" y="13"/>
                          <a:pt x="1" y="3"/>
                          <a:pt x="0" y="1"/>
                        </a:cubicBezTo>
                        <a:cubicBezTo>
                          <a:pt x="3" y="0"/>
                          <a:pt x="3" y="0"/>
                          <a:pt x="3" y="0"/>
                        </a:cubicBezTo>
                        <a:cubicBezTo>
                          <a:pt x="4" y="4"/>
                          <a:pt x="7" y="10"/>
                          <a:pt x="10" y="10"/>
                        </a:cubicBezTo>
                        <a:cubicBezTo>
                          <a:pt x="12" y="10"/>
                          <a:pt x="15" y="4"/>
                          <a:pt x="16" y="0"/>
                        </a:cubicBezTo>
                        <a:cubicBezTo>
                          <a:pt x="19" y="1"/>
                          <a:pt x="19" y="1"/>
                          <a:pt x="19" y="1"/>
                        </a:cubicBezTo>
                        <a:cubicBezTo>
                          <a:pt x="19" y="3"/>
                          <a:pt x="15" y="13"/>
                          <a:pt x="10" y="13"/>
                        </a:cubicBezTo>
                        <a:close/>
                      </a:path>
                    </a:pathLst>
                  </a:custGeom>
                  <a:solidFill>
                    <a:schemeClr val="bg1">
                      <a:lumMod val="85000"/>
                    </a:schemeClr>
                  </a:solidFill>
                  <a:ln>
                    <a:noFill/>
                  </a:ln>
                  <a:extLst/>
                </p:spPr>
                <p:txBody>
                  <a:bodyPr anchor="ctr"/>
                  <a:lstStyle/>
                  <a:p>
                    <a:pPr algn="ctr"/>
                    <a:endParaRPr/>
                  </a:p>
                </p:txBody>
              </p:sp>
              <p:sp>
                <p:nvSpPr>
                  <p:cNvPr id="59" name="ïṡlïḋè">
                    <a:extLst>
                      <a:ext uri="{FF2B5EF4-FFF2-40B4-BE49-F238E27FC236}">
                        <a16:creationId xmlns:a16="http://schemas.microsoft.com/office/drawing/2014/main" id="{991D5386-9154-46C1-B5DD-152C35E40A92}"/>
                      </a:ext>
                    </a:extLst>
                  </p:cNvPr>
                  <p:cNvSpPr/>
                  <p:nvPr/>
                </p:nvSpPr>
                <p:spPr bwMode="auto">
                  <a:xfrm>
                    <a:off x="5250779" y="3829405"/>
                    <a:ext cx="79327" cy="123751"/>
                  </a:xfrm>
                  <a:custGeom>
                    <a:avLst/>
                    <a:gdLst>
                      <a:gd name="T0" fmla="*/ 21 w 21"/>
                      <a:gd name="T1" fmla="*/ 33 h 33"/>
                      <a:gd name="T2" fmla="*/ 0 w 21"/>
                      <a:gd name="T3" fmla="*/ 33 h 33"/>
                      <a:gd name="T4" fmla="*/ 0 w 21"/>
                      <a:gd name="T5" fmla="*/ 32 h 33"/>
                      <a:gd name="T6" fmla="*/ 10 w 21"/>
                      <a:gd name="T7" fmla="*/ 0 h 33"/>
                      <a:gd name="T8" fmla="*/ 21 w 21"/>
                      <a:gd name="T9" fmla="*/ 32 h 33"/>
                      <a:gd name="T10" fmla="*/ 21 w 21"/>
                      <a:gd name="T11" fmla="*/ 33 h 33"/>
                      <a:gd name="T12" fmla="*/ 3 w 21"/>
                      <a:gd name="T13" fmla="*/ 30 h 33"/>
                      <a:gd name="T14" fmla="*/ 17 w 21"/>
                      <a:gd name="T15" fmla="*/ 30 h 33"/>
                      <a:gd name="T16" fmla="*/ 10 w 21"/>
                      <a:gd name="T17" fmla="*/ 3 h 33"/>
                      <a:gd name="T18" fmla="*/ 3 w 21"/>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21" y="33"/>
                        </a:moveTo>
                        <a:cubicBezTo>
                          <a:pt x="0" y="33"/>
                          <a:pt x="0" y="33"/>
                          <a:pt x="0" y="33"/>
                        </a:cubicBezTo>
                        <a:cubicBezTo>
                          <a:pt x="0" y="32"/>
                          <a:pt x="0" y="32"/>
                          <a:pt x="0" y="32"/>
                        </a:cubicBezTo>
                        <a:cubicBezTo>
                          <a:pt x="1" y="22"/>
                          <a:pt x="3" y="0"/>
                          <a:pt x="10" y="0"/>
                        </a:cubicBezTo>
                        <a:cubicBezTo>
                          <a:pt x="17" y="0"/>
                          <a:pt x="20" y="22"/>
                          <a:pt x="21" y="32"/>
                        </a:cubicBezTo>
                        <a:lnTo>
                          <a:pt x="21" y="33"/>
                        </a:lnTo>
                        <a:close/>
                        <a:moveTo>
                          <a:pt x="3" y="30"/>
                        </a:moveTo>
                        <a:cubicBezTo>
                          <a:pt x="17" y="30"/>
                          <a:pt x="17" y="30"/>
                          <a:pt x="17" y="30"/>
                        </a:cubicBezTo>
                        <a:cubicBezTo>
                          <a:pt x="16" y="15"/>
                          <a:pt x="12" y="3"/>
                          <a:pt x="10" y="3"/>
                        </a:cubicBezTo>
                        <a:cubicBezTo>
                          <a:pt x="7" y="3"/>
                          <a:pt x="4" y="15"/>
                          <a:pt x="3" y="30"/>
                        </a:cubicBezTo>
                        <a:close/>
                      </a:path>
                    </a:pathLst>
                  </a:custGeom>
                  <a:solidFill>
                    <a:schemeClr val="bg1">
                      <a:lumMod val="85000"/>
                    </a:schemeClr>
                  </a:solidFill>
                  <a:ln>
                    <a:noFill/>
                  </a:ln>
                  <a:extLst/>
                </p:spPr>
                <p:txBody>
                  <a:bodyPr anchor="ctr"/>
                  <a:lstStyle/>
                  <a:p>
                    <a:pPr algn="ctr"/>
                    <a:endParaRPr/>
                  </a:p>
                </p:txBody>
              </p:sp>
            </p:grpSp>
            <p:grpSp>
              <p:nvGrpSpPr>
                <p:cNvPr id="52" name="iṩ1îḍé">
                  <a:extLst>
                    <a:ext uri="{FF2B5EF4-FFF2-40B4-BE49-F238E27FC236}">
                      <a16:creationId xmlns:a16="http://schemas.microsoft.com/office/drawing/2014/main" id="{5A0F96C2-1A45-415C-90E7-70E1520CA1AD}"/>
                    </a:ext>
                  </a:extLst>
                </p:cNvPr>
                <p:cNvGrpSpPr/>
                <p:nvPr/>
              </p:nvGrpSpPr>
              <p:grpSpPr>
                <a:xfrm>
                  <a:off x="1682532" y="3174341"/>
                  <a:ext cx="214184" cy="315721"/>
                  <a:chOff x="5303135" y="5279509"/>
                  <a:chExt cx="214184" cy="315721"/>
                </a:xfrm>
              </p:grpSpPr>
              <p:sp>
                <p:nvSpPr>
                  <p:cNvPr id="53" name="iśľiďé">
                    <a:extLst>
                      <a:ext uri="{FF2B5EF4-FFF2-40B4-BE49-F238E27FC236}">
                        <a16:creationId xmlns:a16="http://schemas.microsoft.com/office/drawing/2014/main" id="{0555C5EE-9960-4728-823E-5E3805387114}"/>
                      </a:ext>
                    </a:extLst>
                  </p:cNvPr>
                  <p:cNvSpPr/>
                  <p:nvPr/>
                </p:nvSpPr>
                <p:spPr bwMode="auto">
                  <a:xfrm>
                    <a:off x="5303135" y="5323932"/>
                    <a:ext cx="214184" cy="236395"/>
                  </a:xfrm>
                  <a:custGeom>
                    <a:avLst/>
                    <a:gdLst>
                      <a:gd name="T0" fmla="*/ 34 w 57"/>
                      <a:gd name="T1" fmla="*/ 63 h 63"/>
                      <a:gd name="T2" fmla="*/ 5 w 57"/>
                      <a:gd name="T3" fmla="*/ 54 h 63"/>
                      <a:gd name="T4" fmla="*/ 5 w 57"/>
                      <a:gd name="T5" fmla="*/ 54 h 63"/>
                      <a:gd name="T6" fmla="*/ 7 w 57"/>
                      <a:gd name="T7" fmla="*/ 45 h 63"/>
                      <a:gd name="T8" fmla="*/ 9 w 57"/>
                      <a:gd name="T9" fmla="*/ 44 h 63"/>
                      <a:gd name="T10" fmla="*/ 12 w 57"/>
                      <a:gd name="T11" fmla="*/ 44 h 63"/>
                      <a:gd name="T12" fmla="*/ 22 w 57"/>
                      <a:gd name="T13" fmla="*/ 44 h 63"/>
                      <a:gd name="T14" fmla="*/ 32 w 57"/>
                      <a:gd name="T15" fmla="*/ 43 h 63"/>
                      <a:gd name="T16" fmla="*/ 24 w 57"/>
                      <a:gd name="T17" fmla="*/ 40 h 63"/>
                      <a:gd name="T18" fmla="*/ 16 w 57"/>
                      <a:gd name="T19" fmla="*/ 38 h 63"/>
                      <a:gd name="T20" fmla="*/ 0 w 57"/>
                      <a:gd name="T21" fmla="*/ 18 h 63"/>
                      <a:gd name="T22" fmla="*/ 22 w 57"/>
                      <a:gd name="T23" fmla="*/ 0 h 63"/>
                      <a:gd name="T24" fmla="*/ 50 w 57"/>
                      <a:gd name="T25" fmla="*/ 9 h 63"/>
                      <a:gd name="T26" fmla="*/ 50 w 57"/>
                      <a:gd name="T27" fmla="*/ 10 h 63"/>
                      <a:gd name="T28" fmla="*/ 50 w 57"/>
                      <a:gd name="T29" fmla="*/ 23 h 63"/>
                      <a:gd name="T30" fmla="*/ 47 w 57"/>
                      <a:gd name="T31" fmla="*/ 23 h 63"/>
                      <a:gd name="T32" fmla="*/ 47 w 57"/>
                      <a:gd name="T33" fmla="*/ 23 h 63"/>
                      <a:gd name="T34" fmla="*/ 27 w 57"/>
                      <a:gd name="T35" fmla="*/ 16 h 63"/>
                      <a:gd name="T36" fmla="*/ 24 w 57"/>
                      <a:gd name="T37" fmla="*/ 19 h 63"/>
                      <a:gd name="T38" fmla="*/ 33 w 57"/>
                      <a:gd name="T39" fmla="*/ 23 h 63"/>
                      <a:gd name="T40" fmla="*/ 38 w 57"/>
                      <a:gd name="T41" fmla="*/ 24 h 63"/>
                      <a:gd name="T42" fmla="*/ 57 w 57"/>
                      <a:gd name="T43" fmla="*/ 44 h 63"/>
                      <a:gd name="T44" fmla="*/ 34 w 57"/>
                      <a:gd name="T45" fmla="*/ 63 h 63"/>
                      <a:gd name="T46" fmla="*/ 8 w 57"/>
                      <a:gd name="T47" fmla="*/ 53 h 63"/>
                      <a:gd name="T48" fmla="*/ 34 w 57"/>
                      <a:gd name="T49" fmla="*/ 60 h 63"/>
                      <a:gd name="T50" fmla="*/ 54 w 57"/>
                      <a:gd name="T51" fmla="*/ 44 h 63"/>
                      <a:gd name="T52" fmla="*/ 37 w 57"/>
                      <a:gd name="T53" fmla="*/ 27 h 63"/>
                      <a:gd name="T54" fmla="*/ 32 w 57"/>
                      <a:gd name="T55" fmla="*/ 26 h 63"/>
                      <a:gd name="T56" fmla="*/ 21 w 57"/>
                      <a:gd name="T57" fmla="*/ 19 h 63"/>
                      <a:gd name="T58" fmla="*/ 27 w 57"/>
                      <a:gd name="T59" fmla="*/ 13 h 63"/>
                      <a:gd name="T60" fmla="*/ 47 w 57"/>
                      <a:gd name="T61" fmla="*/ 19 h 63"/>
                      <a:gd name="T62" fmla="*/ 47 w 57"/>
                      <a:gd name="T63" fmla="*/ 10 h 63"/>
                      <a:gd name="T64" fmla="*/ 22 w 57"/>
                      <a:gd name="T65" fmla="*/ 3 h 63"/>
                      <a:gd name="T66" fmla="*/ 3 w 57"/>
                      <a:gd name="T67" fmla="*/ 18 h 63"/>
                      <a:gd name="T68" fmla="*/ 17 w 57"/>
                      <a:gd name="T69" fmla="*/ 35 h 63"/>
                      <a:gd name="T70" fmla="*/ 25 w 57"/>
                      <a:gd name="T71" fmla="*/ 37 h 63"/>
                      <a:gd name="T72" fmla="*/ 35 w 57"/>
                      <a:gd name="T73" fmla="*/ 43 h 63"/>
                      <a:gd name="T74" fmla="*/ 22 w 57"/>
                      <a:gd name="T75" fmla="*/ 47 h 63"/>
                      <a:gd name="T76" fmla="*/ 11 w 57"/>
                      <a:gd name="T77" fmla="*/ 47 h 63"/>
                      <a:gd name="T78" fmla="*/ 9 w 57"/>
                      <a:gd name="T79" fmla="*/ 47 h 63"/>
                      <a:gd name="T80" fmla="*/ 8 w 57"/>
                      <a:gd name="T8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63">
                        <a:moveTo>
                          <a:pt x="34" y="63"/>
                        </a:moveTo>
                        <a:cubicBezTo>
                          <a:pt x="26" y="63"/>
                          <a:pt x="9" y="59"/>
                          <a:pt x="5" y="54"/>
                        </a:cubicBezTo>
                        <a:cubicBezTo>
                          <a:pt x="5" y="54"/>
                          <a:pt x="5" y="54"/>
                          <a:pt x="5" y="54"/>
                        </a:cubicBezTo>
                        <a:cubicBezTo>
                          <a:pt x="5" y="52"/>
                          <a:pt x="5" y="47"/>
                          <a:pt x="7" y="45"/>
                        </a:cubicBezTo>
                        <a:cubicBezTo>
                          <a:pt x="7" y="44"/>
                          <a:pt x="8" y="44"/>
                          <a:pt x="9" y="44"/>
                        </a:cubicBezTo>
                        <a:cubicBezTo>
                          <a:pt x="10" y="44"/>
                          <a:pt x="10" y="44"/>
                          <a:pt x="12" y="44"/>
                        </a:cubicBezTo>
                        <a:cubicBezTo>
                          <a:pt x="14" y="44"/>
                          <a:pt x="18" y="44"/>
                          <a:pt x="22" y="44"/>
                        </a:cubicBezTo>
                        <a:cubicBezTo>
                          <a:pt x="29" y="44"/>
                          <a:pt x="31" y="43"/>
                          <a:pt x="32" y="43"/>
                        </a:cubicBezTo>
                        <a:cubicBezTo>
                          <a:pt x="31" y="42"/>
                          <a:pt x="27" y="41"/>
                          <a:pt x="24" y="40"/>
                        </a:cubicBezTo>
                        <a:cubicBezTo>
                          <a:pt x="22" y="39"/>
                          <a:pt x="19" y="39"/>
                          <a:pt x="16" y="38"/>
                        </a:cubicBezTo>
                        <a:cubicBezTo>
                          <a:pt x="5" y="34"/>
                          <a:pt x="0" y="27"/>
                          <a:pt x="0" y="18"/>
                        </a:cubicBezTo>
                        <a:cubicBezTo>
                          <a:pt x="0" y="5"/>
                          <a:pt x="13" y="0"/>
                          <a:pt x="22" y="0"/>
                        </a:cubicBezTo>
                        <a:cubicBezTo>
                          <a:pt x="29" y="0"/>
                          <a:pt x="47" y="3"/>
                          <a:pt x="50" y="9"/>
                        </a:cubicBezTo>
                        <a:cubicBezTo>
                          <a:pt x="50" y="10"/>
                          <a:pt x="50" y="10"/>
                          <a:pt x="50" y="10"/>
                        </a:cubicBezTo>
                        <a:cubicBezTo>
                          <a:pt x="50" y="23"/>
                          <a:pt x="50" y="23"/>
                          <a:pt x="50" y="23"/>
                        </a:cubicBezTo>
                        <a:cubicBezTo>
                          <a:pt x="47" y="23"/>
                          <a:pt x="47" y="23"/>
                          <a:pt x="47" y="23"/>
                        </a:cubicBezTo>
                        <a:cubicBezTo>
                          <a:pt x="47" y="23"/>
                          <a:pt x="47" y="23"/>
                          <a:pt x="47" y="23"/>
                        </a:cubicBezTo>
                        <a:cubicBezTo>
                          <a:pt x="47" y="20"/>
                          <a:pt x="34" y="16"/>
                          <a:pt x="27" y="16"/>
                        </a:cubicBezTo>
                        <a:cubicBezTo>
                          <a:pt x="26" y="16"/>
                          <a:pt x="24" y="16"/>
                          <a:pt x="24" y="19"/>
                        </a:cubicBezTo>
                        <a:cubicBezTo>
                          <a:pt x="24" y="20"/>
                          <a:pt x="29" y="22"/>
                          <a:pt x="33" y="23"/>
                        </a:cubicBezTo>
                        <a:cubicBezTo>
                          <a:pt x="35" y="23"/>
                          <a:pt x="36" y="24"/>
                          <a:pt x="38" y="24"/>
                        </a:cubicBezTo>
                        <a:cubicBezTo>
                          <a:pt x="46" y="27"/>
                          <a:pt x="57" y="31"/>
                          <a:pt x="57" y="44"/>
                        </a:cubicBezTo>
                        <a:cubicBezTo>
                          <a:pt x="57" y="57"/>
                          <a:pt x="45" y="63"/>
                          <a:pt x="34" y="63"/>
                        </a:cubicBezTo>
                        <a:close/>
                        <a:moveTo>
                          <a:pt x="8" y="53"/>
                        </a:moveTo>
                        <a:cubicBezTo>
                          <a:pt x="11" y="56"/>
                          <a:pt x="26" y="60"/>
                          <a:pt x="34" y="60"/>
                        </a:cubicBezTo>
                        <a:cubicBezTo>
                          <a:pt x="44" y="60"/>
                          <a:pt x="54" y="55"/>
                          <a:pt x="54" y="44"/>
                        </a:cubicBezTo>
                        <a:cubicBezTo>
                          <a:pt x="54" y="33"/>
                          <a:pt x="45" y="30"/>
                          <a:pt x="37" y="27"/>
                        </a:cubicBezTo>
                        <a:cubicBezTo>
                          <a:pt x="35" y="27"/>
                          <a:pt x="34" y="26"/>
                          <a:pt x="32" y="26"/>
                        </a:cubicBezTo>
                        <a:cubicBezTo>
                          <a:pt x="26" y="24"/>
                          <a:pt x="21" y="22"/>
                          <a:pt x="21" y="19"/>
                        </a:cubicBezTo>
                        <a:cubicBezTo>
                          <a:pt x="21" y="15"/>
                          <a:pt x="24" y="13"/>
                          <a:pt x="27" y="13"/>
                        </a:cubicBezTo>
                        <a:cubicBezTo>
                          <a:pt x="31" y="13"/>
                          <a:pt x="42" y="15"/>
                          <a:pt x="47" y="19"/>
                        </a:cubicBezTo>
                        <a:cubicBezTo>
                          <a:pt x="47" y="10"/>
                          <a:pt x="47" y="10"/>
                          <a:pt x="47" y="10"/>
                        </a:cubicBezTo>
                        <a:cubicBezTo>
                          <a:pt x="45" y="7"/>
                          <a:pt x="30" y="3"/>
                          <a:pt x="22" y="3"/>
                        </a:cubicBezTo>
                        <a:cubicBezTo>
                          <a:pt x="14" y="3"/>
                          <a:pt x="3" y="7"/>
                          <a:pt x="3" y="18"/>
                        </a:cubicBezTo>
                        <a:cubicBezTo>
                          <a:pt x="3" y="26"/>
                          <a:pt x="7" y="32"/>
                          <a:pt x="17" y="35"/>
                        </a:cubicBezTo>
                        <a:cubicBezTo>
                          <a:pt x="20" y="36"/>
                          <a:pt x="23" y="37"/>
                          <a:pt x="25" y="37"/>
                        </a:cubicBezTo>
                        <a:cubicBezTo>
                          <a:pt x="31" y="39"/>
                          <a:pt x="35" y="40"/>
                          <a:pt x="35" y="43"/>
                        </a:cubicBezTo>
                        <a:cubicBezTo>
                          <a:pt x="35" y="46"/>
                          <a:pt x="32" y="47"/>
                          <a:pt x="22" y="47"/>
                        </a:cubicBezTo>
                        <a:cubicBezTo>
                          <a:pt x="18" y="47"/>
                          <a:pt x="14" y="47"/>
                          <a:pt x="11" y="47"/>
                        </a:cubicBezTo>
                        <a:cubicBezTo>
                          <a:pt x="10" y="47"/>
                          <a:pt x="10" y="47"/>
                          <a:pt x="9" y="47"/>
                        </a:cubicBezTo>
                        <a:cubicBezTo>
                          <a:pt x="8" y="48"/>
                          <a:pt x="8" y="51"/>
                          <a:pt x="8" y="53"/>
                        </a:cubicBezTo>
                        <a:close/>
                      </a:path>
                    </a:pathLst>
                  </a:custGeom>
                  <a:solidFill>
                    <a:schemeClr val="bg1">
                      <a:lumMod val="85000"/>
                    </a:schemeClr>
                  </a:solidFill>
                  <a:ln>
                    <a:noFill/>
                  </a:ln>
                  <a:extLst/>
                </p:spPr>
                <p:txBody>
                  <a:bodyPr anchor="ctr"/>
                  <a:lstStyle/>
                  <a:p>
                    <a:pPr algn="ctr"/>
                    <a:endParaRPr/>
                  </a:p>
                </p:txBody>
              </p:sp>
              <p:sp>
                <p:nvSpPr>
                  <p:cNvPr id="54" name="iṣḷídè">
                    <a:extLst>
                      <a:ext uri="{FF2B5EF4-FFF2-40B4-BE49-F238E27FC236}">
                        <a16:creationId xmlns:a16="http://schemas.microsoft.com/office/drawing/2014/main" id="{3E1F9C74-7B1E-4174-B1A8-6CCF6C90A212}"/>
                      </a:ext>
                    </a:extLst>
                  </p:cNvPr>
                  <p:cNvSpPr/>
                  <p:nvPr/>
                </p:nvSpPr>
                <p:spPr bwMode="auto">
                  <a:xfrm>
                    <a:off x="5371357" y="5279509"/>
                    <a:ext cx="82500" cy="60288"/>
                  </a:xfrm>
                  <a:custGeom>
                    <a:avLst/>
                    <a:gdLst>
                      <a:gd name="T0" fmla="*/ 45 w 52"/>
                      <a:gd name="T1" fmla="*/ 38 h 38"/>
                      <a:gd name="T2" fmla="*/ 38 w 52"/>
                      <a:gd name="T3" fmla="*/ 35 h 38"/>
                      <a:gd name="T4" fmla="*/ 42 w 52"/>
                      <a:gd name="T5" fmla="*/ 14 h 38"/>
                      <a:gd name="T6" fmla="*/ 7 w 52"/>
                      <a:gd name="T7" fmla="*/ 9 h 38"/>
                      <a:gd name="T8" fmla="*/ 12 w 52"/>
                      <a:gd name="T9" fmla="*/ 31 h 38"/>
                      <a:gd name="T10" fmla="*/ 4 w 52"/>
                      <a:gd name="T11" fmla="*/ 31 h 38"/>
                      <a:gd name="T12" fmla="*/ 0 w 52"/>
                      <a:gd name="T13" fmla="*/ 0 h 38"/>
                      <a:gd name="T14" fmla="*/ 52 w 52"/>
                      <a:gd name="T15" fmla="*/ 9 h 38"/>
                      <a:gd name="T16" fmla="*/ 4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45" y="38"/>
                        </a:moveTo>
                        <a:lnTo>
                          <a:pt x="38" y="35"/>
                        </a:lnTo>
                        <a:lnTo>
                          <a:pt x="42" y="14"/>
                        </a:lnTo>
                        <a:lnTo>
                          <a:pt x="7" y="9"/>
                        </a:lnTo>
                        <a:lnTo>
                          <a:pt x="12" y="31"/>
                        </a:lnTo>
                        <a:lnTo>
                          <a:pt x="4" y="31"/>
                        </a:lnTo>
                        <a:lnTo>
                          <a:pt x="0" y="0"/>
                        </a:lnTo>
                        <a:lnTo>
                          <a:pt x="52" y="9"/>
                        </a:lnTo>
                        <a:lnTo>
                          <a:pt x="45" y="38"/>
                        </a:lnTo>
                        <a:close/>
                      </a:path>
                    </a:pathLst>
                  </a:custGeom>
                  <a:solidFill>
                    <a:schemeClr val="bg1">
                      <a:lumMod val="85000"/>
                    </a:schemeClr>
                  </a:solidFill>
                  <a:ln>
                    <a:noFill/>
                  </a:ln>
                  <a:extLst/>
                </p:spPr>
                <p:txBody>
                  <a:bodyPr anchor="ctr"/>
                  <a:lstStyle/>
                  <a:p>
                    <a:pPr algn="ctr"/>
                    <a:endParaRPr/>
                  </a:p>
                </p:txBody>
              </p:sp>
              <p:sp>
                <p:nvSpPr>
                  <p:cNvPr id="55" name="îṧ1iďé">
                    <a:extLst>
                      <a:ext uri="{FF2B5EF4-FFF2-40B4-BE49-F238E27FC236}">
                        <a16:creationId xmlns:a16="http://schemas.microsoft.com/office/drawing/2014/main" id="{417E57D1-F897-44AA-96D7-1795FD4D95E6}"/>
                      </a:ext>
                    </a:extLst>
                  </p:cNvPr>
                  <p:cNvSpPr/>
                  <p:nvPr/>
                </p:nvSpPr>
                <p:spPr bwMode="auto">
                  <a:xfrm>
                    <a:off x="5377703" y="5549221"/>
                    <a:ext cx="84087" cy="46009"/>
                  </a:xfrm>
                  <a:custGeom>
                    <a:avLst/>
                    <a:gdLst>
                      <a:gd name="T0" fmla="*/ 53 w 53"/>
                      <a:gd name="T1" fmla="*/ 29 h 29"/>
                      <a:gd name="T2" fmla="*/ 0 w 53"/>
                      <a:gd name="T3" fmla="*/ 29 h 29"/>
                      <a:gd name="T4" fmla="*/ 0 w 53"/>
                      <a:gd name="T5" fmla="*/ 0 h 29"/>
                      <a:gd name="T6" fmla="*/ 8 w 53"/>
                      <a:gd name="T7" fmla="*/ 0 h 29"/>
                      <a:gd name="T8" fmla="*/ 8 w 53"/>
                      <a:gd name="T9" fmla="*/ 22 h 29"/>
                      <a:gd name="T10" fmla="*/ 43 w 53"/>
                      <a:gd name="T11" fmla="*/ 22 h 29"/>
                      <a:gd name="T12" fmla="*/ 38 w 53"/>
                      <a:gd name="T13" fmla="*/ 5 h 29"/>
                      <a:gd name="T14" fmla="*/ 46 w 53"/>
                      <a:gd name="T15" fmla="*/ 3 h 29"/>
                      <a:gd name="T16" fmla="*/ 53 w 5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53" y="29"/>
                        </a:moveTo>
                        <a:lnTo>
                          <a:pt x="0" y="29"/>
                        </a:lnTo>
                        <a:lnTo>
                          <a:pt x="0" y="0"/>
                        </a:lnTo>
                        <a:lnTo>
                          <a:pt x="8" y="0"/>
                        </a:lnTo>
                        <a:lnTo>
                          <a:pt x="8" y="22"/>
                        </a:lnTo>
                        <a:lnTo>
                          <a:pt x="43" y="22"/>
                        </a:lnTo>
                        <a:lnTo>
                          <a:pt x="38" y="5"/>
                        </a:lnTo>
                        <a:lnTo>
                          <a:pt x="46" y="3"/>
                        </a:lnTo>
                        <a:lnTo>
                          <a:pt x="53" y="29"/>
                        </a:lnTo>
                        <a:close/>
                      </a:path>
                    </a:pathLst>
                  </a:custGeom>
                  <a:solidFill>
                    <a:schemeClr val="bg1">
                      <a:lumMod val="85000"/>
                    </a:schemeClr>
                  </a:solidFill>
                  <a:ln>
                    <a:noFill/>
                  </a:ln>
                  <a:extLst/>
                </p:spPr>
                <p:txBody>
                  <a:bodyPr anchor="ctr"/>
                  <a:lstStyle/>
                  <a:p>
                    <a:pPr algn="ctr"/>
                    <a:endParaRPr/>
                  </a:p>
                </p:txBody>
              </p:sp>
            </p:grpSp>
          </p:grpSp>
          <p:grpSp>
            <p:nvGrpSpPr>
              <p:cNvPr id="29" name="íṡlíḋê">
                <a:extLst>
                  <a:ext uri="{FF2B5EF4-FFF2-40B4-BE49-F238E27FC236}">
                    <a16:creationId xmlns:a16="http://schemas.microsoft.com/office/drawing/2014/main" id="{9F7FACF4-1187-494A-BCC6-BAACEA1A04D2}"/>
                  </a:ext>
                </a:extLst>
              </p:cNvPr>
              <p:cNvGrpSpPr/>
              <p:nvPr/>
            </p:nvGrpSpPr>
            <p:grpSpPr>
              <a:xfrm>
                <a:off x="2474989" y="4598931"/>
                <a:ext cx="1016221" cy="953531"/>
                <a:chOff x="8572503" y="2106613"/>
                <a:chExt cx="488950" cy="458787"/>
              </a:xfrm>
            </p:grpSpPr>
            <p:sp>
              <p:nvSpPr>
                <p:cNvPr id="35" name="išľîḑe">
                  <a:extLst>
                    <a:ext uri="{FF2B5EF4-FFF2-40B4-BE49-F238E27FC236}">
                      <a16:creationId xmlns:a16="http://schemas.microsoft.com/office/drawing/2014/main" id="{9E681CE1-0222-4F48-BBE3-85DA3C4EE382}"/>
                    </a:ext>
                  </a:extLst>
                </p:cNvPr>
                <p:cNvSpPr/>
                <p:nvPr/>
              </p:nvSpPr>
              <p:spPr bwMode="auto">
                <a:xfrm>
                  <a:off x="8572503" y="2106613"/>
                  <a:ext cx="485775" cy="223838"/>
                </a:xfrm>
                <a:custGeom>
                  <a:avLst/>
                  <a:gdLst>
                    <a:gd name="T0" fmla="*/ 166 w 183"/>
                    <a:gd name="T1" fmla="*/ 0 h 84"/>
                    <a:gd name="T2" fmla="*/ 17 w 183"/>
                    <a:gd name="T3" fmla="*/ 0 h 84"/>
                    <a:gd name="T4" fmla="*/ 2 w 183"/>
                    <a:gd name="T5" fmla="*/ 24 h 84"/>
                    <a:gd name="T6" fmla="*/ 17 w 183"/>
                    <a:gd name="T7" fmla="*/ 49 h 84"/>
                    <a:gd name="T8" fmla="*/ 67 w 183"/>
                    <a:gd name="T9" fmla="*/ 49 h 84"/>
                    <a:gd name="T10" fmla="*/ 13 w 183"/>
                    <a:gd name="T11" fmla="*/ 59 h 84"/>
                    <a:gd name="T12" fmla="*/ 3 w 183"/>
                    <a:gd name="T13" fmla="*/ 75 h 84"/>
                    <a:gd name="T14" fmla="*/ 17 w 183"/>
                    <a:gd name="T15" fmla="*/ 84 h 84"/>
                    <a:gd name="T16" fmla="*/ 22 w 183"/>
                    <a:gd name="T17" fmla="*/ 82 h 84"/>
                    <a:gd name="T18" fmla="*/ 171 w 183"/>
                    <a:gd name="T19" fmla="*/ 33 h 84"/>
                    <a:gd name="T20" fmla="*/ 182 w 183"/>
                    <a:gd name="T21" fmla="*/ 14 h 84"/>
                    <a:gd name="T22" fmla="*/ 166 w 183"/>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4">
                      <a:moveTo>
                        <a:pt x="166" y="0"/>
                      </a:moveTo>
                      <a:cubicBezTo>
                        <a:pt x="17" y="0"/>
                        <a:pt x="17" y="0"/>
                        <a:pt x="17" y="0"/>
                      </a:cubicBezTo>
                      <a:cubicBezTo>
                        <a:pt x="9" y="0"/>
                        <a:pt x="2" y="16"/>
                        <a:pt x="2" y="24"/>
                      </a:cubicBezTo>
                      <a:cubicBezTo>
                        <a:pt x="2" y="33"/>
                        <a:pt x="9" y="49"/>
                        <a:pt x="17" y="49"/>
                      </a:cubicBezTo>
                      <a:cubicBezTo>
                        <a:pt x="67" y="49"/>
                        <a:pt x="67" y="49"/>
                        <a:pt x="67" y="49"/>
                      </a:cubicBezTo>
                      <a:cubicBezTo>
                        <a:pt x="13" y="59"/>
                        <a:pt x="13" y="59"/>
                        <a:pt x="13" y="59"/>
                      </a:cubicBezTo>
                      <a:cubicBezTo>
                        <a:pt x="4" y="62"/>
                        <a:pt x="0" y="67"/>
                        <a:pt x="3" y="75"/>
                      </a:cubicBezTo>
                      <a:cubicBezTo>
                        <a:pt x="5" y="82"/>
                        <a:pt x="11" y="84"/>
                        <a:pt x="17" y="84"/>
                      </a:cubicBezTo>
                      <a:cubicBezTo>
                        <a:pt x="19" y="84"/>
                        <a:pt x="21" y="83"/>
                        <a:pt x="22" y="82"/>
                      </a:cubicBezTo>
                      <a:cubicBezTo>
                        <a:pt x="171" y="33"/>
                        <a:pt x="171" y="33"/>
                        <a:pt x="171" y="33"/>
                      </a:cubicBezTo>
                      <a:cubicBezTo>
                        <a:pt x="178" y="31"/>
                        <a:pt x="183" y="22"/>
                        <a:pt x="182" y="14"/>
                      </a:cubicBezTo>
                      <a:cubicBezTo>
                        <a:pt x="181" y="7"/>
                        <a:pt x="174" y="0"/>
                        <a:pt x="166" y="0"/>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líḓe">
                  <a:extLst>
                    <a:ext uri="{FF2B5EF4-FFF2-40B4-BE49-F238E27FC236}">
                      <a16:creationId xmlns:a16="http://schemas.microsoft.com/office/drawing/2014/main" id="{571CC505-93F1-4795-A35A-543AD15BFDA8}"/>
                    </a:ext>
                  </a:extLst>
                </p:cNvPr>
                <p:cNvSpPr/>
                <p:nvPr/>
              </p:nvSpPr>
              <p:spPr bwMode="auto">
                <a:xfrm>
                  <a:off x="8575678" y="2235200"/>
                  <a:ext cx="485775" cy="330200"/>
                </a:xfrm>
                <a:custGeom>
                  <a:avLst/>
                  <a:gdLst>
                    <a:gd name="T0" fmla="*/ 165 w 183"/>
                    <a:gd name="T1" fmla="*/ 62 h 124"/>
                    <a:gd name="T2" fmla="*/ 115 w 183"/>
                    <a:gd name="T3" fmla="*/ 62 h 124"/>
                    <a:gd name="T4" fmla="*/ 170 w 183"/>
                    <a:gd name="T5" fmla="*/ 38 h 124"/>
                    <a:gd name="T6" fmla="*/ 180 w 183"/>
                    <a:gd name="T7" fmla="*/ 14 h 124"/>
                    <a:gd name="T8" fmla="*/ 160 w 183"/>
                    <a:gd name="T9" fmla="*/ 3 h 124"/>
                    <a:gd name="T10" fmla="*/ 12 w 183"/>
                    <a:gd name="T11" fmla="*/ 50 h 124"/>
                    <a:gd name="T12" fmla="*/ 1 w 183"/>
                    <a:gd name="T13" fmla="*/ 70 h 124"/>
                    <a:gd name="T14" fmla="*/ 16 w 183"/>
                    <a:gd name="T15" fmla="*/ 87 h 124"/>
                    <a:gd name="T16" fmla="*/ 30 w 183"/>
                    <a:gd name="T17" fmla="*/ 87 h 124"/>
                    <a:gd name="T18" fmla="*/ 54 w 183"/>
                    <a:gd name="T19" fmla="*/ 124 h 124"/>
                    <a:gd name="T20" fmla="*/ 127 w 183"/>
                    <a:gd name="T21" fmla="*/ 124 h 124"/>
                    <a:gd name="T22" fmla="*/ 151 w 183"/>
                    <a:gd name="T23" fmla="*/ 87 h 124"/>
                    <a:gd name="T24" fmla="*/ 165 w 183"/>
                    <a:gd name="T25" fmla="*/ 87 h 124"/>
                    <a:gd name="T26" fmla="*/ 181 w 183"/>
                    <a:gd name="T27" fmla="*/ 75 h 124"/>
                    <a:gd name="T28" fmla="*/ 165 w 183"/>
                    <a:gd name="T29"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24">
                      <a:moveTo>
                        <a:pt x="165" y="62"/>
                      </a:moveTo>
                      <a:cubicBezTo>
                        <a:pt x="115" y="62"/>
                        <a:pt x="115" y="62"/>
                        <a:pt x="115" y="62"/>
                      </a:cubicBezTo>
                      <a:cubicBezTo>
                        <a:pt x="170" y="38"/>
                        <a:pt x="170" y="38"/>
                        <a:pt x="170" y="38"/>
                      </a:cubicBezTo>
                      <a:cubicBezTo>
                        <a:pt x="178" y="35"/>
                        <a:pt x="183" y="23"/>
                        <a:pt x="180" y="14"/>
                      </a:cubicBezTo>
                      <a:cubicBezTo>
                        <a:pt x="177" y="6"/>
                        <a:pt x="169" y="0"/>
                        <a:pt x="160" y="3"/>
                      </a:cubicBezTo>
                      <a:cubicBezTo>
                        <a:pt x="12" y="50"/>
                        <a:pt x="12" y="50"/>
                        <a:pt x="12" y="50"/>
                      </a:cubicBezTo>
                      <a:cubicBezTo>
                        <a:pt x="4" y="52"/>
                        <a:pt x="0" y="63"/>
                        <a:pt x="1" y="70"/>
                      </a:cubicBezTo>
                      <a:cubicBezTo>
                        <a:pt x="2" y="78"/>
                        <a:pt x="9" y="87"/>
                        <a:pt x="16" y="87"/>
                      </a:cubicBezTo>
                      <a:cubicBezTo>
                        <a:pt x="30" y="87"/>
                        <a:pt x="30" y="87"/>
                        <a:pt x="30" y="87"/>
                      </a:cubicBezTo>
                      <a:cubicBezTo>
                        <a:pt x="54" y="124"/>
                        <a:pt x="54" y="124"/>
                        <a:pt x="54" y="124"/>
                      </a:cubicBezTo>
                      <a:cubicBezTo>
                        <a:pt x="127" y="124"/>
                        <a:pt x="127" y="124"/>
                        <a:pt x="127" y="124"/>
                      </a:cubicBezTo>
                      <a:cubicBezTo>
                        <a:pt x="151" y="87"/>
                        <a:pt x="151" y="87"/>
                        <a:pt x="151" y="87"/>
                      </a:cubicBezTo>
                      <a:cubicBezTo>
                        <a:pt x="165" y="87"/>
                        <a:pt x="165" y="87"/>
                        <a:pt x="165" y="87"/>
                      </a:cubicBezTo>
                      <a:cubicBezTo>
                        <a:pt x="174" y="87"/>
                        <a:pt x="181" y="83"/>
                        <a:pt x="181" y="75"/>
                      </a:cubicBezTo>
                      <a:cubicBezTo>
                        <a:pt x="181" y="66"/>
                        <a:pt x="174" y="62"/>
                        <a:pt x="165" y="62"/>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7" name="i$líďe">
              <a:extLst>
                <a:ext uri="{FF2B5EF4-FFF2-40B4-BE49-F238E27FC236}">
                  <a16:creationId xmlns:a16="http://schemas.microsoft.com/office/drawing/2014/main" id="{B00ECDAF-0424-483C-B7DD-800799663ACA}"/>
                </a:ext>
              </a:extLst>
            </p:cNvPr>
            <p:cNvSpPr/>
            <p:nvPr/>
          </p:nvSpPr>
          <p:spPr>
            <a:xfrm rot="5400000">
              <a:off x="980408" y="1391756"/>
              <a:ext cx="4464496" cy="4464496"/>
            </a:xfrm>
            <a:prstGeom prst="blockArc">
              <a:avLst>
                <a:gd name="adj1" fmla="val 10800000"/>
                <a:gd name="adj2" fmla="val 523590"/>
                <a:gd name="adj3" fmla="val 23000"/>
              </a:avLst>
            </a:prstGeom>
            <a:gradFill flip="none" rotWithShape="1">
              <a:gsLst>
                <a:gs pos="0">
                  <a:schemeClr val="accent1">
                    <a:lumMod val="5000"/>
                    <a:lumOff val="95000"/>
                    <a:alpha val="0"/>
                  </a:schemeClr>
                </a:gs>
                <a:gs pos="77000">
                  <a:schemeClr val="accent1">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iš1ïḑé">
              <a:extLst>
                <a:ext uri="{FF2B5EF4-FFF2-40B4-BE49-F238E27FC236}">
                  <a16:creationId xmlns:a16="http://schemas.microsoft.com/office/drawing/2014/main" id="{2A016157-5B03-448A-A29D-D42A2403E9C4}"/>
                </a:ext>
              </a:extLst>
            </p:cNvPr>
            <p:cNvSpPr/>
            <p:nvPr/>
          </p:nvSpPr>
          <p:spPr>
            <a:xfrm>
              <a:off x="4654447" y="1807322"/>
              <a:ext cx="268250" cy="255828"/>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grpSp>
          <p:nvGrpSpPr>
            <p:cNvPr id="11" name="ï$ļidê">
              <a:extLst>
                <a:ext uri="{FF2B5EF4-FFF2-40B4-BE49-F238E27FC236}">
                  <a16:creationId xmlns:a16="http://schemas.microsoft.com/office/drawing/2014/main" id="{1CBEF2EA-3131-48C6-BDBB-2DD60D447E22}"/>
                </a:ext>
              </a:extLst>
            </p:cNvPr>
            <p:cNvGrpSpPr/>
            <p:nvPr/>
          </p:nvGrpSpPr>
          <p:grpSpPr>
            <a:xfrm>
              <a:off x="5125199" y="2837638"/>
              <a:ext cx="540000" cy="540000"/>
              <a:chOff x="810332" y="5076051"/>
              <a:chExt cx="347557" cy="347557"/>
            </a:xfrm>
            <a:solidFill>
              <a:schemeClr val="accent1"/>
            </a:solidFill>
          </p:grpSpPr>
          <p:sp>
            <p:nvSpPr>
              <p:cNvPr id="24" name="îśļîḓé">
                <a:extLst>
                  <a:ext uri="{FF2B5EF4-FFF2-40B4-BE49-F238E27FC236}">
                    <a16:creationId xmlns:a16="http://schemas.microsoft.com/office/drawing/2014/main" id="{30096987-42EA-429E-BC76-7D4A4564E49D}"/>
                  </a:ext>
                </a:extLst>
              </p:cNvPr>
              <p:cNvSpPr/>
              <p:nvPr/>
            </p:nvSpPr>
            <p:spPr>
              <a:xfrm>
                <a:off x="810332" y="5076051"/>
                <a:ext cx="347557" cy="347557"/>
              </a:xfrm>
              <a:prstGeom prst="ellipse">
                <a:avLst/>
              </a:prstGeom>
              <a:solidFill>
                <a:schemeClr val="accent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25" name="ïšlîḑé">
                <a:extLst>
                  <a:ext uri="{FF2B5EF4-FFF2-40B4-BE49-F238E27FC236}">
                    <a16:creationId xmlns:a16="http://schemas.microsoft.com/office/drawing/2014/main" id="{F77CC69E-33E3-4D1B-96B2-088F2F21AF04}"/>
                  </a:ext>
                </a:extLst>
              </p:cNvPr>
              <p:cNvSpPr/>
              <p:nvPr/>
            </p:nvSpPr>
            <p:spPr>
              <a:xfrm>
                <a:off x="897785" y="5167500"/>
                <a:ext cx="172652" cy="16465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grpSp>
        <p:sp>
          <p:nvSpPr>
            <p:cNvPr id="23" name="íšļíḑe">
              <a:extLst>
                <a:ext uri="{FF2B5EF4-FFF2-40B4-BE49-F238E27FC236}">
                  <a16:creationId xmlns:a16="http://schemas.microsoft.com/office/drawing/2014/main" id="{A826D1D0-4ABD-4848-A728-0DF74B2DF079}"/>
                </a:ext>
              </a:extLst>
            </p:cNvPr>
            <p:cNvSpPr/>
            <p:nvPr/>
          </p:nvSpPr>
          <p:spPr>
            <a:xfrm>
              <a:off x="4891675" y="4714869"/>
              <a:ext cx="268250" cy="255828"/>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grpSp>
          <p:nvGrpSpPr>
            <p:cNvPr id="13" name="îŝļiḋé">
              <a:extLst>
                <a:ext uri="{FF2B5EF4-FFF2-40B4-BE49-F238E27FC236}">
                  <a16:creationId xmlns:a16="http://schemas.microsoft.com/office/drawing/2014/main" id="{B1C08092-4814-4C0B-96DA-668D1A894322}"/>
                </a:ext>
              </a:extLst>
            </p:cNvPr>
            <p:cNvGrpSpPr/>
            <p:nvPr/>
          </p:nvGrpSpPr>
          <p:grpSpPr>
            <a:xfrm>
              <a:off x="5650112" y="920072"/>
              <a:ext cx="5945801" cy="2794320"/>
              <a:chOff x="5650112" y="803163"/>
              <a:chExt cx="5945801" cy="2794320"/>
            </a:xfrm>
          </p:grpSpPr>
          <p:sp>
            <p:nvSpPr>
              <p:cNvPr id="20" name="ïş1íḍé">
                <a:extLst>
                  <a:ext uri="{FF2B5EF4-FFF2-40B4-BE49-F238E27FC236}">
                    <a16:creationId xmlns:a16="http://schemas.microsoft.com/office/drawing/2014/main" id="{179FEE9F-46C5-478B-B07F-515AC7FA3E07}"/>
                  </a:ext>
                </a:extLst>
              </p:cNvPr>
              <p:cNvSpPr txBox="1"/>
              <p:nvPr/>
            </p:nvSpPr>
            <p:spPr>
              <a:xfrm>
                <a:off x="5650112" y="2681235"/>
                <a:ext cx="5931412" cy="916248"/>
              </a:xfrm>
              <a:prstGeom prst="rect">
                <a:avLst/>
              </a:prstGeom>
              <a:noFill/>
            </p:spPr>
            <p:txBody>
              <a:bodyPr wrap="square" lIns="90000" tIns="46800" rIns="90000" bIns="46800" rtlCol="0">
                <a:noAutofit/>
              </a:bodyPr>
              <a:lstStyle/>
              <a:p>
                <a:pPr marL="285750" indent="-285750">
                  <a:lnSpc>
                    <a:spcPct val="150000"/>
                  </a:lnSpc>
                  <a:spcBef>
                    <a:spcPct val="0"/>
                  </a:spcBef>
                  <a:buFont typeface="Arial" panose="020B0604020202020204" pitchFamily="34" charset="0"/>
                  <a:buChar char="•"/>
                </a:pPr>
                <a:r>
                  <a:rPr lang="zh-CN" altLang="en-US" dirty="0"/>
                  <a:t>系统设置时，</a:t>
                </a:r>
                <a:r>
                  <a:rPr lang="en-US" altLang="zh-CN" dirty="0" err="1"/>
                  <a:t>Swiches</a:t>
                </a:r>
                <a:r>
                  <a:rPr lang="zh-CN" altLang="en-US" dirty="0"/>
                  <a:t>模块将坐标格式信号挂上</a:t>
                </a:r>
                <a:r>
                  <a:rPr lang="en-US" altLang="zh-CN" dirty="0"/>
                  <a:t>AXI</a:t>
                </a:r>
                <a:r>
                  <a:rPr lang="zh-CN" altLang="en-US" dirty="0"/>
                  <a:t>总线供</a:t>
                </a:r>
                <a:r>
                  <a:rPr lang="en-US" altLang="zh-CN" dirty="0"/>
                  <a:t>PS</a:t>
                </a:r>
                <a:r>
                  <a:rPr lang="zh-CN" altLang="en-US" dirty="0"/>
                  <a:t>读取，实现坐标格式设置</a:t>
                </a:r>
                <a:endParaRPr lang="en-US" altLang="zh-CN" dirty="0"/>
              </a:p>
            </p:txBody>
          </p:sp>
          <p:sp>
            <p:nvSpPr>
              <p:cNvPr id="21" name="i$ļíḓè">
                <a:extLst>
                  <a:ext uri="{FF2B5EF4-FFF2-40B4-BE49-F238E27FC236}">
                    <a16:creationId xmlns:a16="http://schemas.microsoft.com/office/drawing/2014/main" id="{4FBB8EDA-81F3-44AA-B8BA-CD24AC647C7D}"/>
                  </a:ext>
                </a:extLst>
              </p:cNvPr>
              <p:cNvSpPr txBox="1"/>
              <p:nvPr/>
            </p:nvSpPr>
            <p:spPr>
              <a:xfrm>
                <a:off x="5664501" y="803163"/>
                <a:ext cx="5931412" cy="471820"/>
              </a:xfrm>
              <a:prstGeom prst="rect">
                <a:avLst/>
              </a:prstGeom>
              <a:noFill/>
            </p:spPr>
            <p:txBody>
              <a:bodyPr wrap="square" rtlCol="0" anchor="ctr">
                <a:normAutofit/>
              </a:bodyPr>
              <a:lstStyle/>
              <a:p>
                <a:pPr lvl="0" defTabSz="914378">
                  <a:spcBef>
                    <a:spcPct val="0"/>
                  </a:spcBef>
                  <a:defRPr/>
                </a:pPr>
                <a:r>
                  <a:rPr lang="zh-CN" altLang="en-US" sz="2400" b="1" dirty="0"/>
                  <a:t>使用查询模式，进行各个端口数据采集</a:t>
                </a:r>
              </a:p>
            </p:txBody>
          </p:sp>
        </p:grpSp>
      </p:grpSp>
      <p:pic>
        <p:nvPicPr>
          <p:cNvPr id="3" name="图片 2">
            <a:extLst>
              <a:ext uri="{FF2B5EF4-FFF2-40B4-BE49-F238E27FC236}">
                <a16:creationId xmlns:a16="http://schemas.microsoft.com/office/drawing/2014/main" id="{58F0D7C9-0156-45C7-A6F3-43367AF98EB4}"/>
              </a:ext>
            </a:extLst>
          </p:cNvPr>
          <p:cNvPicPr>
            <a:picLocks noChangeAspect="1"/>
          </p:cNvPicPr>
          <p:nvPr/>
        </p:nvPicPr>
        <p:blipFill>
          <a:blip r:embed="rId4"/>
          <a:stretch>
            <a:fillRect/>
          </a:stretch>
        </p:blipFill>
        <p:spPr>
          <a:xfrm>
            <a:off x="361632" y="2365337"/>
            <a:ext cx="4073269" cy="2317061"/>
          </a:xfrm>
          <a:prstGeom prst="rect">
            <a:avLst/>
          </a:prstGeom>
        </p:spPr>
      </p:pic>
      <p:grpSp>
        <p:nvGrpSpPr>
          <p:cNvPr id="143" name="组合 142">
            <a:extLst>
              <a:ext uri="{FF2B5EF4-FFF2-40B4-BE49-F238E27FC236}">
                <a16:creationId xmlns:a16="http://schemas.microsoft.com/office/drawing/2014/main" id="{A5E89FDE-6284-4FDB-A0F7-5A3B6E043034}"/>
              </a:ext>
            </a:extLst>
          </p:cNvPr>
          <p:cNvGrpSpPr/>
          <p:nvPr/>
        </p:nvGrpSpPr>
        <p:grpSpPr>
          <a:xfrm>
            <a:off x="4394147" y="1697893"/>
            <a:ext cx="540000" cy="539999"/>
            <a:chOff x="4467386" y="1724217"/>
            <a:chExt cx="540000" cy="539999"/>
          </a:xfrm>
        </p:grpSpPr>
        <p:sp>
          <p:nvSpPr>
            <p:cNvPr id="133" name="îşḷiḓe">
              <a:extLst>
                <a:ext uri="{FF2B5EF4-FFF2-40B4-BE49-F238E27FC236}">
                  <a16:creationId xmlns:a16="http://schemas.microsoft.com/office/drawing/2014/main" id="{9320A2C6-0AA8-45BB-ACB2-D645C656910D}"/>
                </a:ext>
              </a:extLst>
            </p:cNvPr>
            <p:cNvSpPr/>
            <p:nvPr/>
          </p:nvSpPr>
          <p:spPr>
            <a:xfrm>
              <a:off x="4467386" y="1724217"/>
              <a:ext cx="540000" cy="539999"/>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134" name="iš1ïḑé">
              <a:extLst>
                <a:ext uri="{FF2B5EF4-FFF2-40B4-BE49-F238E27FC236}">
                  <a16:creationId xmlns:a16="http://schemas.microsoft.com/office/drawing/2014/main" id="{FB87A125-437D-48AF-9C67-D1AE38A8BF33}"/>
                </a:ext>
              </a:extLst>
            </p:cNvPr>
            <p:cNvSpPr/>
            <p:nvPr/>
          </p:nvSpPr>
          <p:spPr>
            <a:xfrm>
              <a:off x="4603262" y="1866301"/>
              <a:ext cx="268250" cy="25582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grpSp>
      <p:grpSp>
        <p:nvGrpSpPr>
          <p:cNvPr id="144" name="组合 143">
            <a:extLst>
              <a:ext uri="{FF2B5EF4-FFF2-40B4-BE49-F238E27FC236}">
                <a16:creationId xmlns:a16="http://schemas.microsoft.com/office/drawing/2014/main" id="{BF7741BE-31AE-4CE5-AC84-67B3C6225D14}"/>
              </a:ext>
            </a:extLst>
          </p:cNvPr>
          <p:cNvGrpSpPr/>
          <p:nvPr/>
        </p:nvGrpSpPr>
        <p:grpSpPr>
          <a:xfrm>
            <a:off x="5020349" y="4074875"/>
            <a:ext cx="540000" cy="539999"/>
            <a:chOff x="4704614" y="4631764"/>
            <a:chExt cx="540000" cy="539999"/>
          </a:xfrm>
        </p:grpSpPr>
        <p:sp>
          <p:nvSpPr>
            <p:cNvPr id="137" name="ïS1idé">
              <a:extLst>
                <a:ext uri="{FF2B5EF4-FFF2-40B4-BE49-F238E27FC236}">
                  <a16:creationId xmlns:a16="http://schemas.microsoft.com/office/drawing/2014/main" id="{7319E1DE-D0C4-4D08-B3A9-B3EB236DE5CF}"/>
                </a:ext>
              </a:extLst>
            </p:cNvPr>
            <p:cNvSpPr/>
            <p:nvPr/>
          </p:nvSpPr>
          <p:spPr>
            <a:xfrm>
              <a:off x="4704614" y="4631764"/>
              <a:ext cx="540000" cy="539999"/>
            </a:xfrm>
            <a:prstGeom prst="ellipse">
              <a:avLst/>
            </a:prstGeom>
            <a:solidFill>
              <a:schemeClr val="accent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138" name="íšļíḑe">
              <a:extLst>
                <a:ext uri="{FF2B5EF4-FFF2-40B4-BE49-F238E27FC236}">
                  <a16:creationId xmlns:a16="http://schemas.microsoft.com/office/drawing/2014/main" id="{D6F5015E-6CB8-443C-BDF8-34F147A52B9F}"/>
                </a:ext>
              </a:extLst>
            </p:cNvPr>
            <p:cNvSpPr/>
            <p:nvPr/>
          </p:nvSpPr>
          <p:spPr>
            <a:xfrm>
              <a:off x="4840490" y="4773848"/>
              <a:ext cx="268250" cy="25582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grpSp>
      <p:sp>
        <p:nvSpPr>
          <p:cNvPr id="139" name="矩形 138">
            <a:extLst>
              <a:ext uri="{FF2B5EF4-FFF2-40B4-BE49-F238E27FC236}">
                <a16:creationId xmlns:a16="http://schemas.microsoft.com/office/drawing/2014/main" id="{1A04306E-90CD-4ED2-A79F-9A5EA4DEC4B1}"/>
              </a:ext>
            </a:extLst>
          </p:cNvPr>
          <p:cNvSpPr/>
          <p:nvPr/>
        </p:nvSpPr>
        <p:spPr>
          <a:xfrm>
            <a:off x="5019183" y="1681100"/>
            <a:ext cx="6096000" cy="873957"/>
          </a:xfrm>
          <a:prstGeom prst="rect">
            <a:avLst/>
          </a:prstGeom>
        </p:spPr>
        <p:txBody>
          <a:bodyPr>
            <a:spAutoFit/>
          </a:bodyPr>
          <a:lstStyle/>
          <a:p>
            <a:pPr marL="285750" indent="-285750">
              <a:lnSpc>
                <a:spcPct val="150000"/>
              </a:lnSpc>
              <a:spcBef>
                <a:spcPct val="0"/>
              </a:spcBef>
              <a:buFont typeface="Arial" panose="020B0604020202020204" pitchFamily="34" charset="0"/>
              <a:buChar char="•"/>
            </a:pPr>
            <a:r>
              <a:rPr lang="en-US" altLang="zh-CN" dirty="0"/>
              <a:t>PS</a:t>
            </a:r>
            <a:r>
              <a:rPr lang="zh-CN" altLang="en-US" dirty="0"/>
              <a:t>具有总线控制权，将其它模块所需数据放上总线，实现</a:t>
            </a:r>
            <a:r>
              <a:rPr lang="en-US" altLang="zh-CN" dirty="0"/>
              <a:t>AXI-GPIO</a:t>
            </a:r>
            <a:r>
              <a:rPr lang="zh-CN" altLang="en-US" dirty="0"/>
              <a:t>的分时复用</a:t>
            </a:r>
            <a:endParaRPr lang="en-US" altLang="zh-CN" dirty="0"/>
          </a:p>
        </p:txBody>
      </p:sp>
      <p:sp>
        <p:nvSpPr>
          <p:cNvPr id="140" name="矩形 139">
            <a:extLst>
              <a:ext uri="{FF2B5EF4-FFF2-40B4-BE49-F238E27FC236}">
                <a16:creationId xmlns:a16="http://schemas.microsoft.com/office/drawing/2014/main" id="{14B0251C-EAA9-4432-89E3-9DED78F23A82}"/>
              </a:ext>
            </a:extLst>
          </p:cNvPr>
          <p:cNvSpPr/>
          <p:nvPr/>
        </p:nvSpPr>
        <p:spPr>
          <a:xfrm>
            <a:off x="5156225" y="5206329"/>
            <a:ext cx="6672019" cy="458459"/>
          </a:xfrm>
          <a:prstGeom prst="rect">
            <a:avLst/>
          </a:prstGeom>
        </p:spPr>
        <p:txBody>
          <a:bodyPr wrap="none">
            <a:spAutoFit/>
          </a:bodyPr>
          <a:lstStyle/>
          <a:p>
            <a:pPr marL="285750" indent="-285750">
              <a:lnSpc>
                <a:spcPct val="150000"/>
              </a:lnSpc>
              <a:spcBef>
                <a:spcPct val="0"/>
              </a:spcBef>
              <a:buFont typeface="Arial" panose="020B0604020202020204" pitchFamily="34" charset="0"/>
              <a:buChar char="•"/>
            </a:pPr>
            <a:r>
              <a:rPr lang="zh-CN" altLang="en-US" dirty="0"/>
              <a:t>系统工作过程，</a:t>
            </a:r>
            <a:r>
              <a:rPr lang="en-US" altLang="zh-CN" dirty="0"/>
              <a:t>PS</a:t>
            </a:r>
            <a:r>
              <a:rPr lang="zh-CN" altLang="en-US" dirty="0"/>
              <a:t>将实时坐标挂上</a:t>
            </a:r>
            <a:r>
              <a:rPr lang="en-US" altLang="zh-CN" dirty="0"/>
              <a:t>AXI</a:t>
            </a:r>
            <a:r>
              <a:rPr lang="zh-CN" altLang="en-US" dirty="0"/>
              <a:t>总线，实现系统工作</a:t>
            </a:r>
            <a:endParaRPr lang="en-US" altLang="zh-CN" dirty="0"/>
          </a:p>
        </p:txBody>
      </p:sp>
      <p:sp>
        <p:nvSpPr>
          <p:cNvPr id="141" name="îşḷiḓe">
            <a:extLst>
              <a:ext uri="{FF2B5EF4-FFF2-40B4-BE49-F238E27FC236}">
                <a16:creationId xmlns:a16="http://schemas.microsoft.com/office/drawing/2014/main" id="{3797245B-AC28-4A7C-9EF7-BF82EA03CA8A}"/>
              </a:ext>
            </a:extLst>
          </p:cNvPr>
          <p:cNvSpPr/>
          <p:nvPr/>
        </p:nvSpPr>
        <p:spPr>
          <a:xfrm>
            <a:off x="4381493" y="5154463"/>
            <a:ext cx="540000" cy="539999"/>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142" name="iš1ïḑé">
            <a:extLst>
              <a:ext uri="{FF2B5EF4-FFF2-40B4-BE49-F238E27FC236}">
                <a16:creationId xmlns:a16="http://schemas.microsoft.com/office/drawing/2014/main" id="{BF192BB2-1582-449F-8B1B-E9D8DD9D2860}"/>
              </a:ext>
            </a:extLst>
          </p:cNvPr>
          <p:cNvSpPr/>
          <p:nvPr/>
        </p:nvSpPr>
        <p:spPr>
          <a:xfrm>
            <a:off x="4517369" y="5296547"/>
            <a:ext cx="268250" cy="25582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sp>
        <p:nvSpPr>
          <p:cNvPr id="145" name="ïş1íḍé">
            <a:extLst>
              <a:ext uri="{FF2B5EF4-FFF2-40B4-BE49-F238E27FC236}">
                <a16:creationId xmlns:a16="http://schemas.microsoft.com/office/drawing/2014/main" id="{BAD9B3B4-FA0E-4074-9265-B391D02C2213}"/>
              </a:ext>
            </a:extLst>
          </p:cNvPr>
          <p:cNvSpPr txBox="1"/>
          <p:nvPr/>
        </p:nvSpPr>
        <p:spPr>
          <a:xfrm>
            <a:off x="5587196" y="4083136"/>
            <a:ext cx="5931412" cy="916248"/>
          </a:xfrm>
          <a:prstGeom prst="rect">
            <a:avLst/>
          </a:prstGeom>
          <a:noFill/>
        </p:spPr>
        <p:txBody>
          <a:bodyPr wrap="square" lIns="90000" tIns="46800" rIns="90000" bIns="46800" rtlCol="0">
            <a:noAutofit/>
          </a:bodyPr>
          <a:lstStyle/>
          <a:p>
            <a:pPr marL="285750" indent="-285750">
              <a:lnSpc>
                <a:spcPct val="150000"/>
              </a:lnSpc>
              <a:spcBef>
                <a:spcPct val="0"/>
              </a:spcBef>
              <a:buFont typeface="Arial" panose="020B0604020202020204" pitchFamily="34" charset="0"/>
              <a:buChar char="•"/>
            </a:pPr>
            <a:r>
              <a:rPr lang="zh-CN" altLang="en-US" dirty="0"/>
              <a:t>初始化过程，</a:t>
            </a:r>
            <a:r>
              <a:rPr lang="en-US" altLang="zh-CN" dirty="0"/>
              <a:t>PS</a:t>
            </a:r>
            <a:r>
              <a:rPr lang="zh-CN" altLang="en-US" dirty="0"/>
              <a:t>将理想坐标挂上</a:t>
            </a:r>
            <a:r>
              <a:rPr lang="en-US" altLang="zh-CN" dirty="0"/>
              <a:t>AXI</a:t>
            </a:r>
            <a:r>
              <a:rPr lang="zh-CN" altLang="en-US" dirty="0"/>
              <a:t>总线，通过</a:t>
            </a:r>
            <a:r>
              <a:rPr lang="en-US" altLang="zh-CN" dirty="0" err="1"/>
              <a:t>Zybo</a:t>
            </a:r>
            <a:r>
              <a:rPr lang="en-US" altLang="zh-CN" dirty="0"/>
              <a:t> PS</a:t>
            </a:r>
            <a:r>
              <a:rPr lang="zh-CN" altLang="en-US" dirty="0"/>
              <a:t>对系统初始化</a:t>
            </a:r>
            <a:endParaRPr lang="en-US" altLang="zh-CN" dirty="0"/>
          </a:p>
        </p:txBody>
      </p:sp>
    </p:spTree>
    <p:extLst>
      <p:ext uri="{BB962C8B-B14F-4D97-AF65-F5344CB8AC3E}">
        <p14:creationId xmlns:p14="http://schemas.microsoft.com/office/powerpoint/2010/main" val="3682357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410700" y="0"/>
            <a:ext cx="2781300" cy="6858000"/>
          </a:xfrm>
          <a:prstGeom prst="rect">
            <a:avLst/>
          </a:prstGeom>
        </p:spPr>
      </p:pic>
      <p:sp>
        <p:nvSpPr>
          <p:cNvPr id="12" name="矩形 11">
            <a:extLst>
              <a:ext uri="{FF2B5EF4-FFF2-40B4-BE49-F238E27FC236}">
                <a16:creationId xmlns:a16="http://schemas.microsoft.com/office/drawing/2014/main" id="{BA0C388F-9666-4E25-8C59-05E87D28DA9B}"/>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6756" y="259237"/>
            <a:ext cx="7347455" cy="6598763"/>
          </a:xfrm>
          <a:prstGeom prst="rect">
            <a:avLst/>
          </a:prstGeom>
        </p:spPr>
      </p:pic>
      <p:sp>
        <p:nvSpPr>
          <p:cNvPr id="10" name="矩形 9">
            <a:extLst>
              <a:ext uri="{FF2B5EF4-FFF2-40B4-BE49-F238E27FC236}">
                <a16:creationId xmlns:a16="http://schemas.microsoft.com/office/drawing/2014/main" id="{25886A64-1633-49E1-97CC-43CE765C552A}"/>
              </a:ext>
            </a:extLst>
          </p:cNvPr>
          <p:cNvSpPr/>
          <p:nvPr/>
        </p:nvSpPr>
        <p:spPr>
          <a:xfrm>
            <a:off x="646918" y="563257"/>
            <a:ext cx="2339102" cy="480131"/>
          </a:xfrm>
          <a:prstGeom prst="rect">
            <a:avLst/>
          </a:prstGeom>
        </p:spPr>
        <p:txBody>
          <a:bodyPr wrap="none">
            <a:spAutoFit/>
          </a:bodyPr>
          <a:lstStyle/>
          <a:p>
            <a:pPr defTabSz="914354">
              <a:lnSpc>
                <a:spcPct val="90000"/>
              </a:lnSpc>
              <a:spcBef>
                <a:spcPct val="0"/>
              </a:spcBef>
            </a:pPr>
            <a:r>
              <a:rPr lang="zh-CN" altLang="en-US" sz="2800" b="1" dirty="0">
                <a:latin typeface="+mj-lt"/>
                <a:ea typeface="+mj-ea"/>
                <a:cs typeface="+mj-cs"/>
              </a:rPr>
              <a:t>系统逻辑结构</a:t>
            </a:r>
          </a:p>
        </p:txBody>
      </p:sp>
      <p:sp>
        <p:nvSpPr>
          <p:cNvPr id="13" name="灯片编号占位符 3">
            <a:extLst>
              <a:ext uri="{FF2B5EF4-FFF2-40B4-BE49-F238E27FC236}">
                <a16:creationId xmlns:a16="http://schemas.microsoft.com/office/drawing/2014/main" id="{DD3ACDDE-F1D6-4053-AC12-6616F293F135}"/>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a:solidFill>
                  <a:schemeClr val="tx1">
                    <a:lumMod val="50000"/>
                    <a:lumOff val="50000"/>
                  </a:schemeClr>
                </a:solidFill>
              </a:rPr>
              <a:pPr algn="r"/>
              <a:t>13</a:t>
            </a:fld>
            <a:endParaRPr lang="zh-CN" altLang="en-US" sz="1000" dirty="0">
              <a:solidFill>
                <a:schemeClr val="tx1">
                  <a:lumMod val="50000"/>
                  <a:lumOff val="50000"/>
                </a:schemeClr>
              </a:solidFill>
            </a:endParaRPr>
          </a:p>
        </p:txBody>
      </p:sp>
    </p:spTree>
    <p:extLst>
      <p:ext uri="{BB962C8B-B14F-4D97-AF65-F5344CB8AC3E}">
        <p14:creationId xmlns:p14="http://schemas.microsoft.com/office/powerpoint/2010/main" val="239411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410700" y="0"/>
            <a:ext cx="2781300" cy="6858000"/>
          </a:xfrm>
          <a:prstGeom prst="rect">
            <a:avLst/>
          </a:prstGeom>
        </p:spPr>
      </p:pic>
      <p:sp>
        <p:nvSpPr>
          <p:cNvPr id="10" name="矩形 9">
            <a:extLst>
              <a:ext uri="{FF2B5EF4-FFF2-40B4-BE49-F238E27FC236}">
                <a16:creationId xmlns:a16="http://schemas.microsoft.com/office/drawing/2014/main" id="{82FD0B78-2F26-436A-B229-C3868911BFDB}"/>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958361" y="1402450"/>
            <a:ext cx="10437841" cy="4501661"/>
          </a:xfrm>
          <a:prstGeom prst="rect">
            <a:avLst/>
          </a:prstGeom>
        </p:spPr>
      </p:pic>
      <p:sp>
        <p:nvSpPr>
          <p:cNvPr id="9" name="矩形 8">
            <a:extLst>
              <a:ext uri="{FF2B5EF4-FFF2-40B4-BE49-F238E27FC236}">
                <a16:creationId xmlns:a16="http://schemas.microsoft.com/office/drawing/2014/main" id="{B940C3EE-EC38-4D7C-8DF2-732FF401B82B}"/>
              </a:ext>
            </a:extLst>
          </p:cNvPr>
          <p:cNvSpPr/>
          <p:nvPr/>
        </p:nvSpPr>
        <p:spPr>
          <a:xfrm>
            <a:off x="646918" y="563257"/>
            <a:ext cx="1620957" cy="480131"/>
          </a:xfrm>
          <a:prstGeom prst="rect">
            <a:avLst/>
          </a:prstGeom>
        </p:spPr>
        <p:txBody>
          <a:bodyPr wrap="none">
            <a:spAutoFit/>
          </a:bodyPr>
          <a:lstStyle/>
          <a:p>
            <a:pPr defTabSz="914354">
              <a:lnSpc>
                <a:spcPct val="90000"/>
              </a:lnSpc>
              <a:spcBef>
                <a:spcPct val="0"/>
              </a:spcBef>
            </a:pPr>
            <a:r>
              <a:rPr lang="zh-CN" altLang="en-US" sz="2800" b="1" dirty="0">
                <a:latin typeface="+mj-lt"/>
                <a:ea typeface="+mj-ea"/>
                <a:cs typeface="+mj-cs"/>
              </a:rPr>
              <a:t>模块框图</a:t>
            </a:r>
          </a:p>
        </p:txBody>
      </p:sp>
      <p:sp>
        <p:nvSpPr>
          <p:cNvPr id="11" name="灯片编号占位符 3">
            <a:extLst>
              <a:ext uri="{FF2B5EF4-FFF2-40B4-BE49-F238E27FC236}">
                <a16:creationId xmlns:a16="http://schemas.microsoft.com/office/drawing/2014/main" id="{A513A3DA-7C8E-43CE-AFAE-00F6A9384C1B}"/>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a:solidFill>
                  <a:schemeClr val="tx1">
                    <a:lumMod val="50000"/>
                    <a:lumOff val="50000"/>
                  </a:schemeClr>
                </a:solidFill>
              </a:rPr>
              <a:pPr algn="r"/>
              <a:t>14</a:t>
            </a:fld>
            <a:endParaRPr lang="zh-CN" altLang="en-US" sz="1000" dirty="0">
              <a:solidFill>
                <a:schemeClr val="tx1">
                  <a:lumMod val="50000"/>
                  <a:lumOff val="50000"/>
                </a:schemeClr>
              </a:solidFill>
            </a:endParaRPr>
          </a:p>
        </p:txBody>
      </p:sp>
    </p:spTree>
    <p:extLst>
      <p:ext uri="{BB962C8B-B14F-4D97-AF65-F5344CB8AC3E}">
        <p14:creationId xmlns:p14="http://schemas.microsoft.com/office/powerpoint/2010/main" val="3415197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子模块讲解</a:t>
            </a:r>
            <a:r>
              <a:rPr lang="en-US" altLang="zh-CN" dirty="0"/>
              <a:t>——PS</a:t>
            </a:r>
            <a:r>
              <a:rPr lang="zh-CN" altLang="en-US" dirty="0"/>
              <a:t>部分</a:t>
            </a:r>
          </a:p>
        </p:txBody>
      </p:sp>
      <p:sp>
        <p:nvSpPr>
          <p:cNvPr id="4" name="文本框 3">
            <a:extLst>
              <a:ext uri="{FF2B5EF4-FFF2-40B4-BE49-F238E27FC236}">
                <a16:creationId xmlns:a16="http://schemas.microsoft.com/office/drawing/2014/main" id="{81FB370A-6880-4FF5-81E2-DFAB159EAD17}"/>
              </a:ext>
            </a:extLst>
          </p:cNvPr>
          <p:cNvSpPr txBox="1"/>
          <p:nvPr/>
        </p:nvSpPr>
        <p:spPr>
          <a:xfrm>
            <a:off x="1165225" y="26413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453365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410700" y="0"/>
            <a:ext cx="2781300" cy="6858000"/>
          </a:xfrm>
          <a:prstGeom prst="rect">
            <a:avLst/>
          </a:prstGeom>
        </p:spPr>
      </p:pic>
      <p:sp>
        <p:nvSpPr>
          <p:cNvPr id="10" name="矩形 9">
            <a:extLst>
              <a:ext uri="{FF2B5EF4-FFF2-40B4-BE49-F238E27FC236}">
                <a16:creationId xmlns:a16="http://schemas.microsoft.com/office/drawing/2014/main" id="{6268D8AB-0A95-48F4-831B-3A1ABCB79DFA}"/>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845" y="1092116"/>
            <a:ext cx="5105971" cy="2556597"/>
          </a:xfrm>
          <a:prstGeom prst="rect">
            <a:avLst/>
          </a:prstGeom>
        </p:spPr>
      </p:pic>
      <p:sp>
        <p:nvSpPr>
          <p:cNvPr id="7" name="文本框 6"/>
          <p:cNvSpPr txBox="1"/>
          <p:nvPr/>
        </p:nvSpPr>
        <p:spPr>
          <a:xfrm>
            <a:off x="1279395" y="3777995"/>
            <a:ext cx="4528038" cy="2252924"/>
          </a:xfrm>
          <a:prstGeom prst="rect">
            <a:avLst/>
          </a:prstGeom>
          <a:noFill/>
        </p:spPr>
        <p:txBody>
          <a:bodyPr wrap="square" rtlCol="0">
            <a:spAutoFit/>
          </a:bodyPr>
          <a:lstStyle/>
          <a:p>
            <a:pPr>
              <a:lnSpc>
                <a:spcPct val="130000"/>
              </a:lnSpc>
            </a:pPr>
            <a:r>
              <a:rPr lang="zh-CN" altLang="en-US" dirty="0"/>
              <a:t>最终我们确定了我们所使用的</a:t>
            </a:r>
            <a:r>
              <a:rPr lang="en-US" altLang="zh-CN" dirty="0"/>
              <a:t>UART</a:t>
            </a:r>
            <a:r>
              <a:rPr lang="zh-CN" altLang="en-US" dirty="0"/>
              <a:t>格式：</a:t>
            </a:r>
            <a:endParaRPr lang="en-US" altLang="zh-CN" dirty="0"/>
          </a:p>
          <a:p>
            <a:pPr marL="285750" indent="-285750">
              <a:lnSpc>
                <a:spcPct val="130000"/>
              </a:lnSpc>
              <a:buFont typeface="Arial" panose="020B0604020202020204" pitchFamily="34" charset="0"/>
              <a:buChar char="•"/>
            </a:pPr>
            <a:r>
              <a:rPr lang="zh-CN" altLang="en-US" dirty="0"/>
              <a:t>数据位为</a:t>
            </a:r>
            <a:r>
              <a:rPr lang="en-US" altLang="zh-CN" dirty="0"/>
              <a:t>8</a:t>
            </a:r>
            <a:r>
              <a:rPr lang="zh-CN" altLang="en-US" dirty="0"/>
              <a:t>位</a:t>
            </a:r>
            <a:endParaRPr lang="en-US" altLang="zh-CN" dirty="0"/>
          </a:p>
          <a:p>
            <a:pPr marL="285750" indent="-285750">
              <a:lnSpc>
                <a:spcPct val="130000"/>
              </a:lnSpc>
              <a:buFont typeface="Arial" panose="020B0604020202020204" pitchFamily="34" charset="0"/>
              <a:buChar char="•"/>
            </a:pPr>
            <a:r>
              <a:rPr lang="zh-CN" altLang="en-US" dirty="0"/>
              <a:t>无奇偶校验位</a:t>
            </a:r>
            <a:endParaRPr lang="en-US" altLang="zh-CN" dirty="0"/>
          </a:p>
          <a:p>
            <a:pPr marL="285750" indent="-285750">
              <a:lnSpc>
                <a:spcPct val="130000"/>
              </a:lnSpc>
              <a:buFont typeface="Arial" panose="020B0604020202020204" pitchFamily="34" charset="0"/>
              <a:buChar char="•"/>
            </a:pPr>
            <a:r>
              <a:rPr lang="en-US" altLang="zh-CN" dirty="0"/>
              <a:t>1</a:t>
            </a:r>
            <a:r>
              <a:rPr lang="zh-CN" altLang="en-US" dirty="0"/>
              <a:t>停止位</a:t>
            </a:r>
            <a:endParaRPr lang="en-US" altLang="zh-CN" dirty="0"/>
          </a:p>
          <a:p>
            <a:pPr marL="285750" indent="-285750">
              <a:lnSpc>
                <a:spcPct val="130000"/>
              </a:lnSpc>
              <a:buFont typeface="Arial" panose="020B0604020202020204" pitchFamily="34" charset="0"/>
              <a:buChar char="•"/>
            </a:pPr>
            <a:r>
              <a:rPr lang="zh-CN" altLang="en-US" dirty="0"/>
              <a:t>串口波特率为</a:t>
            </a:r>
            <a:r>
              <a:rPr lang="en-US" altLang="zh-CN" dirty="0"/>
              <a:t>115200bps</a:t>
            </a:r>
          </a:p>
          <a:p>
            <a:pPr marL="285750" indent="-285750">
              <a:lnSpc>
                <a:spcPct val="130000"/>
              </a:lnSpc>
              <a:buFont typeface="Arial" panose="020B0604020202020204" pitchFamily="34" charset="0"/>
              <a:buChar char="•"/>
            </a:pPr>
            <a:endParaRPr lang="zh-CN" altLang="en-US" dirty="0"/>
          </a:p>
        </p:txBody>
      </p:sp>
      <p:sp>
        <p:nvSpPr>
          <p:cNvPr id="11" name="文本框 10"/>
          <p:cNvSpPr txBox="1"/>
          <p:nvPr/>
        </p:nvSpPr>
        <p:spPr>
          <a:xfrm>
            <a:off x="6268915" y="3868615"/>
            <a:ext cx="5184652" cy="2215478"/>
          </a:xfrm>
          <a:prstGeom prst="rect">
            <a:avLst/>
          </a:prstGeom>
          <a:noFill/>
        </p:spPr>
        <p:txBody>
          <a:bodyPr wrap="square" rtlCol="0">
            <a:spAutoFit/>
          </a:bodyPr>
          <a:lstStyle/>
          <a:p>
            <a:pPr>
              <a:lnSpc>
                <a:spcPct val="130000"/>
              </a:lnSpc>
            </a:pPr>
            <a:r>
              <a:rPr lang="en-US" altLang="zh-CN" dirty="0"/>
              <a:t>PS</a:t>
            </a:r>
            <a:r>
              <a:rPr lang="zh-CN" altLang="en-US" dirty="0"/>
              <a:t>部分</a:t>
            </a:r>
            <a:r>
              <a:rPr lang="en-US" altLang="zh-CN" dirty="0"/>
              <a:t>CPU UART</a:t>
            </a:r>
            <a:r>
              <a:rPr lang="zh-CN" altLang="en-US" dirty="0"/>
              <a:t>通信函数：</a:t>
            </a:r>
            <a:endParaRPr lang="en-US" altLang="zh-CN" dirty="0"/>
          </a:p>
          <a:p>
            <a:pPr marL="285750" indent="-285750">
              <a:lnSpc>
                <a:spcPct val="130000"/>
              </a:lnSpc>
              <a:buFont typeface="Arial" panose="020B0604020202020204" pitchFamily="34" charset="0"/>
              <a:buChar char="•"/>
            </a:pPr>
            <a:r>
              <a:rPr lang="zh-CN" altLang="en-US" dirty="0"/>
              <a:t>数据接收函数：</a:t>
            </a:r>
            <a:endParaRPr lang="en-US" altLang="zh-CN" dirty="0"/>
          </a:p>
          <a:p>
            <a:pPr>
              <a:lnSpc>
                <a:spcPct val="130000"/>
              </a:lnSpc>
            </a:pPr>
            <a:r>
              <a:rPr lang="en-US" altLang="zh-CN" dirty="0"/>
              <a:t>       </a:t>
            </a:r>
            <a:r>
              <a:rPr lang="en-US" altLang="zh-CN" dirty="0" err="1"/>
              <a:t>XUartPs_RecvByte</a:t>
            </a:r>
            <a:r>
              <a:rPr lang="en-US" altLang="zh-CN" dirty="0"/>
              <a:t>(</a:t>
            </a:r>
            <a:r>
              <a:rPr lang="en-US" altLang="zh-CN" dirty="0" err="1"/>
              <a:t>DeviceID</a:t>
            </a:r>
            <a:r>
              <a:rPr lang="en-US" altLang="zh-CN" dirty="0"/>
              <a:t>)</a:t>
            </a:r>
            <a:r>
              <a:rPr lang="zh-CN" altLang="en-US" dirty="0"/>
              <a:t> </a:t>
            </a:r>
            <a:endParaRPr lang="en-US" altLang="zh-CN" dirty="0"/>
          </a:p>
          <a:p>
            <a:pPr marL="285750" indent="-285750">
              <a:lnSpc>
                <a:spcPct val="130000"/>
              </a:lnSpc>
              <a:buFont typeface="Arial" panose="020B0604020202020204" pitchFamily="34" charset="0"/>
              <a:buChar char="•"/>
            </a:pPr>
            <a:r>
              <a:rPr lang="zh-CN" altLang="en-US" dirty="0"/>
              <a:t>数据发送函数：</a:t>
            </a:r>
            <a:endParaRPr lang="en-US" altLang="zh-CN" dirty="0"/>
          </a:p>
          <a:p>
            <a:pPr>
              <a:lnSpc>
                <a:spcPct val="130000"/>
              </a:lnSpc>
            </a:pPr>
            <a:r>
              <a:rPr lang="zh-CN" altLang="en-US" dirty="0"/>
              <a:t>       </a:t>
            </a:r>
            <a:r>
              <a:rPr lang="en-US" altLang="zh-CN" dirty="0" err="1"/>
              <a:t>XUartPs_SendByte</a:t>
            </a:r>
            <a:r>
              <a:rPr lang="en-US" altLang="zh-CN" dirty="0"/>
              <a:t>(</a:t>
            </a:r>
            <a:r>
              <a:rPr lang="en-US" altLang="zh-CN" dirty="0" err="1"/>
              <a:t>DeviceID</a:t>
            </a:r>
            <a:r>
              <a:rPr lang="en-US" altLang="zh-CN" dirty="0"/>
              <a:t>, content)</a:t>
            </a:r>
          </a:p>
          <a:p>
            <a:pPr>
              <a:lnSpc>
                <a:spcPct val="130000"/>
              </a:lnSpc>
            </a:pPr>
            <a:endParaRPr lang="en-US" altLang="zh-CN" dirty="0"/>
          </a:p>
        </p:txBody>
      </p:sp>
      <p:grpSp>
        <p:nvGrpSpPr>
          <p:cNvPr id="12" name="组合 11">
            <a:extLst>
              <a:ext uri="{FF2B5EF4-FFF2-40B4-BE49-F238E27FC236}">
                <a16:creationId xmlns:a16="http://schemas.microsoft.com/office/drawing/2014/main" id="{4B354EA2-D8AE-4CEF-9FDA-43D861182433}"/>
              </a:ext>
            </a:extLst>
          </p:cNvPr>
          <p:cNvGrpSpPr/>
          <p:nvPr/>
        </p:nvGrpSpPr>
        <p:grpSpPr>
          <a:xfrm>
            <a:off x="817913" y="1221398"/>
            <a:ext cx="5451002" cy="2298034"/>
            <a:chOff x="817913" y="1221398"/>
            <a:chExt cx="5451002" cy="2298034"/>
          </a:xfrm>
        </p:grpSpPr>
        <p:pic>
          <p:nvPicPr>
            <p:cNvPr id="9" name="Picture 2" descr="24148050_1300084125LBxX.jpeg (794Ã3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913" y="1221398"/>
              <a:ext cx="5451002" cy="2298034"/>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BC455802-5713-464D-86C7-3B6F2BCCE24B}"/>
                </a:ext>
              </a:extLst>
            </p:cNvPr>
            <p:cNvPicPr>
              <a:picLocks noChangeAspect="1"/>
            </p:cNvPicPr>
            <p:nvPr/>
          </p:nvPicPr>
          <p:blipFill>
            <a:blip r:embed="rId6"/>
            <a:stretch>
              <a:fillRect/>
            </a:stretch>
          </p:blipFill>
          <p:spPr>
            <a:xfrm>
              <a:off x="1724607" y="3161126"/>
              <a:ext cx="735979" cy="358305"/>
            </a:xfrm>
            <a:prstGeom prst="rect">
              <a:avLst/>
            </a:prstGeom>
          </p:spPr>
        </p:pic>
      </p:grpSp>
      <p:sp>
        <p:nvSpPr>
          <p:cNvPr id="13" name="矩形 12">
            <a:extLst>
              <a:ext uri="{FF2B5EF4-FFF2-40B4-BE49-F238E27FC236}">
                <a16:creationId xmlns:a16="http://schemas.microsoft.com/office/drawing/2014/main" id="{DC263F5B-7597-487A-8811-DCAEF9BABA85}"/>
              </a:ext>
            </a:extLst>
          </p:cNvPr>
          <p:cNvSpPr/>
          <p:nvPr/>
        </p:nvSpPr>
        <p:spPr>
          <a:xfrm>
            <a:off x="646918" y="563257"/>
            <a:ext cx="2260555" cy="480131"/>
          </a:xfrm>
          <a:prstGeom prst="rect">
            <a:avLst/>
          </a:prstGeom>
        </p:spPr>
        <p:txBody>
          <a:bodyPr wrap="none">
            <a:spAutoFit/>
          </a:bodyPr>
          <a:lstStyle/>
          <a:p>
            <a:pPr defTabSz="914354">
              <a:lnSpc>
                <a:spcPct val="90000"/>
              </a:lnSpc>
              <a:spcBef>
                <a:spcPct val="0"/>
              </a:spcBef>
            </a:pPr>
            <a:r>
              <a:rPr lang="en-US" altLang="zh-CN" sz="2800" b="1" dirty="0"/>
              <a:t>UART</a:t>
            </a:r>
            <a:r>
              <a:rPr lang="zh-CN" altLang="en-US" sz="2800" b="1" dirty="0"/>
              <a:t>的使用</a:t>
            </a:r>
          </a:p>
        </p:txBody>
      </p:sp>
      <p:sp>
        <p:nvSpPr>
          <p:cNvPr id="14" name="灯片编号占位符 3">
            <a:extLst>
              <a:ext uri="{FF2B5EF4-FFF2-40B4-BE49-F238E27FC236}">
                <a16:creationId xmlns:a16="http://schemas.microsoft.com/office/drawing/2014/main" id="{97A9B009-EC71-4F0E-9358-84C747B295AA}"/>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a:solidFill>
                  <a:schemeClr val="tx1">
                    <a:lumMod val="50000"/>
                    <a:lumOff val="50000"/>
                  </a:schemeClr>
                </a:solidFill>
              </a:rPr>
              <a:pPr algn="r"/>
              <a:t>16</a:t>
            </a:fld>
            <a:endParaRPr lang="zh-CN" altLang="en-US" sz="1000" dirty="0">
              <a:solidFill>
                <a:schemeClr val="tx1">
                  <a:lumMod val="50000"/>
                  <a:lumOff val="50000"/>
                </a:schemeClr>
              </a:solidFill>
            </a:endParaRPr>
          </a:p>
        </p:txBody>
      </p:sp>
    </p:spTree>
    <p:extLst>
      <p:ext uri="{BB962C8B-B14F-4D97-AF65-F5344CB8AC3E}">
        <p14:creationId xmlns:p14="http://schemas.microsoft.com/office/powerpoint/2010/main" val="381321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410700" y="0"/>
            <a:ext cx="2781300" cy="6858000"/>
          </a:xfrm>
          <a:prstGeom prst="rect">
            <a:avLst/>
          </a:prstGeom>
        </p:spPr>
      </p:pic>
      <p:sp>
        <p:nvSpPr>
          <p:cNvPr id="10" name="矩形 9">
            <a:extLst>
              <a:ext uri="{FF2B5EF4-FFF2-40B4-BE49-F238E27FC236}">
                <a16:creationId xmlns:a16="http://schemas.microsoft.com/office/drawing/2014/main" id="{6268D8AB-0A95-48F4-831B-3A1ABCB79DFA}"/>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845" y="1092116"/>
            <a:ext cx="5105971" cy="2556597"/>
          </a:xfrm>
          <a:prstGeom prst="rect">
            <a:avLst/>
          </a:prstGeom>
        </p:spPr>
      </p:pic>
      <p:sp>
        <p:nvSpPr>
          <p:cNvPr id="11" name="文本框 10"/>
          <p:cNvSpPr txBox="1"/>
          <p:nvPr/>
        </p:nvSpPr>
        <p:spPr>
          <a:xfrm>
            <a:off x="1013707" y="1262675"/>
            <a:ext cx="7668379" cy="416909"/>
          </a:xfrm>
          <a:prstGeom prst="rect">
            <a:avLst/>
          </a:prstGeom>
          <a:noFill/>
        </p:spPr>
        <p:txBody>
          <a:bodyPr wrap="square" rtlCol="0">
            <a:spAutoFit/>
          </a:bodyPr>
          <a:lstStyle/>
          <a:p>
            <a:pPr>
              <a:lnSpc>
                <a:spcPct val="130000"/>
              </a:lnSpc>
            </a:pPr>
            <a:r>
              <a:rPr lang="zh-CN" altLang="en-US" dirty="0"/>
              <a:t>单片机获取坐标的坐标系与控制电机的坐标系不同，需要进行坐标转换</a:t>
            </a:r>
            <a:endParaRPr lang="en-US" altLang="zh-CN" dirty="0"/>
          </a:p>
        </p:txBody>
      </p:sp>
      <p:sp>
        <p:nvSpPr>
          <p:cNvPr id="13" name="矩形 12">
            <a:extLst>
              <a:ext uri="{FF2B5EF4-FFF2-40B4-BE49-F238E27FC236}">
                <a16:creationId xmlns:a16="http://schemas.microsoft.com/office/drawing/2014/main" id="{DC263F5B-7597-487A-8811-DCAEF9BABA85}"/>
              </a:ext>
            </a:extLst>
          </p:cNvPr>
          <p:cNvSpPr/>
          <p:nvPr/>
        </p:nvSpPr>
        <p:spPr>
          <a:xfrm>
            <a:off x="646918" y="563257"/>
            <a:ext cx="4852610" cy="480131"/>
          </a:xfrm>
          <a:prstGeom prst="rect">
            <a:avLst/>
          </a:prstGeom>
        </p:spPr>
        <p:txBody>
          <a:bodyPr wrap="none">
            <a:spAutoFit/>
          </a:bodyPr>
          <a:lstStyle/>
          <a:p>
            <a:pPr defTabSz="914354">
              <a:lnSpc>
                <a:spcPct val="90000"/>
              </a:lnSpc>
              <a:spcBef>
                <a:spcPct val="0"/>
              </a:spcBef>
            </a:pPr>
            <a:r>
              <a:rPr lang="zh-CN" altLang="en-US" sz="2800" b="1" dirty="0"/>
              <a:t>坐标转换模块（单片机实现）</a:t>
            </a:r>
          </a:p>
        </p:txBody>
      </p:sp>
      <p:sp>
        <p:nvSpPr>
          <p:cNvPr id="14" name="灯片编号占位符 3">
            <a:extLst>
              <a:ext uri="{FF2B5EF4-FFF2-40B4-BE49-F238E27FC236}">
                <a16:creationId xmlns:a16="http://schemas.microsoft.com/office/drawing/2014/main" id="{97A9B009-EC71-4F0E-9358-84C747B295AA}"/>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a:solidFill>
                  <a:schemeClr val="tx1">
                    <a:lumMod val="50000"/>
                    <a:lumOff val="50000"/>
                  </a:schemeClr>
                </a:solidFill>
              </a:rPr>
              <a:pPr algn="r"/>
              <a:t>17</a:t>
            </a:fld>
            <a:endParaRPr lang="zh-CN" altLang="en-US" sz="1000" dirty="0">
              <a:solidFill>
                <a:schemeClr val="tx1">
                  <a:lumMod val="50000"/>
                  <a:lumOff val="50000"/>
                </a:schemeClr>
              </a:solidFill>
            </a:endParaRPr>
          </a:p>
        </p:txBody>
      </p:sp>
      <p:sp>
        <p:nvSpPr>
          <p:cNvPr id="3" name="流程图: 接点 2">
            <a:extLst>
              <a:ext uri="{FF2B5EF4-FFF2-40B4-BE49-F238E27FC236}">
                <a16:creationId xmlns:a16="http://schemas.microsoft.com/office/drawing/2014/main" id="{5BE5AD85-AB77-4627-A4F5-C12E62242D4B}"/>
              </a:ext>
            </a:extLst>
          </p:cNvPr>
          <p:cNvSpPr/>
          <p:nvPr/>
        </p:nvSpPr>
        <p:spPr>
          <a:xfrm>
            <a:off x="6096000" y="2281287"/>
            <a:ext cx="3314700" cy="1586713"/>
          </a:xfrm>
          <a:prstGeom prst="flowChartConnector">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A97A722-B380-4A5F-A846-7FD9B5C047DE}"/>
              </a:ext>
            </a:extLst>
          </p:cNvPr>
          <p:cNvSpPr txBox="1"/>
          <p:nvPr/>
        </p:nvSpPr>
        <p:spPr>
          <a:xfrm>
            <a:off x="1029426" y="2072832"/>
            <a:ext cx="3912584" cy="416909"/>
          </a:xfrm>
          <a:prstGeom prst="rect">
            <a:avLst/>
          </a:prstGeom>
          <a:noFill/>
        </p:spPr>
        <p:txBody>
          <a:bodyPr wrap="square" rtlCol="0">
            <a:spAutoFit/>
          </a:bodyPr>
          <a:lstStyle/>
          <a:p>
            <a:pPr>
              <a:lnSpc>
                <a:spcPct val="130000"/>
              </a:lnSpc>
            </a:pPr>
            <a:r>
              <a:rPr lang="zh-CN" altLang="en-US" dirty="0"/>
              <a:t>坐标转换运算：</a:t>
            </a:r>
            <a:endParaRPr lang="en-US" altLang="zh-CN" dirty="0"/>
          </a:p>
        </p:txBody>
      </p:sp>
      <p:pic>
        <p:nvPicPr>
          <p:cNvPr id="4" name="图片 3">
            <a:extLst>
              <a:ext uri="{FF2B5EF4-FFF2-40B4-BE49-F238E27FC236}">
                <a16:creationId xmlns:a16="http://schemas.microsoft.com/office/drawing/2014/main" id="{CE01C3A6-F0C8-453F-82C4-9FE54055FB41}"/>
              </a:ext>
            </a:extLst>
          </p:cNvPr>
          <p:cNvPicPr>
            <a:picLocks noChangeAspect="1"/>
          </p:cNvPicPr>
          <p:nvPr/>
        </p:nvPicPr>
        <p:blipFill rotWithShape="1">
          <a:blip r:embed="rId5"/>
          <a:srcRect r="23631"/>
          <a:stretch/>
        </p:blipFill>
        <p:spPr>
          <a:xfrm>
            <a:off x="1029426" y="2589076"/>
            <a:ext cx="4703353" cy="1059637"/>
          </a:xfrm>
          <a:prstGeom prst="rect">
            <a:avLst/>
          </a:prstGeom>
        </p:spPr>
      </p:pic>
      <p:grpSp>
        <p:nvGrpSpPr>
          <p:cNvPr id="25" name="组合 24">
            <a:extLst>
              <a:ext uri="{FF2B5EF4-FFF2-40B4-BE49-F238E27FC236}">
                <a16:creationId xmlns:a16="http://schemas.microsoft.com/office/drawing/2014/main" id="{82F5066C-E51F-4B57-9F77-BB19042DD8B3}"/>
              </a:ext>
            </a:extLst>
          </p:cNvPr>
          <p:cNvGrpSpPr/>
          <p:nvPr/>
        </p:nvGrpSpPr>
        <p:grpSpPr>
          <a:xfrm>
            <a:off x="5202572" y="4288786"/>
            <a:ext cx="2064426" cy="1417656"/>
            <a:chOff x="2563938" y="4413893"/>
            <a:chExt cx="2064426" cy="1417656"/>
          </a:xfrm>
        </p:grpSpPr>
        <p:grpSp>
          <p:nvGrpSpPr>
            <p:cNvPr id="27" name="组合 26">
              <a:extLst>
                <a:ext uri="{FF2B5EF4-FFF2-40B4-BE49-F238E27FC236}">
                  <a16:creationId xmlns:a16="http://schemas.microsoft.com/office/drawing/2014/main" id="{5BEB2834-2C91-4ED8-9B6F-DF25F775E86E}"/>
                </a:ext>
              </a:extLst>
            </p:cNvPr>
            <p:cNvGrpSpPr/>
            <p:nvPr/>
          </p:nvGrpSpPr>
          <p:grpSpPr>
            <a:xfrm>
              <a:off x="2563938" y="4413893"/>
              <a:ext cx="2064426" cy="1417656"/>
              <a:chOff x="1816469" y="4413893"/>
              <a:chExt cx="2064426" cy="1417656"/>
            </a:xfrm>
          </p:grpSpPr>
          <p:sp>
            <p:nvSpPr>
              <p:cNvPr id="28" name="矩形 27">
                <a:extLst>
                  <a:ext uri="{FF2B5EF4-FFF2-40B4-BE49-F238E27FC236}">
                    <a16:creationId xmlns:a16="http://schemas.microsoft.com/office/drawing/2014/main" id="{AB4ABD7D-8D67-4936-BC47-65F7311E9F19}"/>
                  </a:ext>
                </a:extLst>
              </p:cNvPr>
              <p:cNvSpPr/>
              <p:nvPr/>
            </p:nvSpPr>
            <p:spPr>
              <a:xfrm>
                <a:off x="1816469" y="4413893"/>
                <a:ext cx="1423447" cy="96731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9D6CF2AF-95DF-420D-9A28-D7ECDCCAFAFE}"/>
                  </a:ext>
                </a:extLst>
              </p:cNvPr>
              <p:cNvCxnSpPr>
                <a:cxnSpLocks/>
              </p:cNvCxnSpPr>
              <p:nvPr/>
            </p:nvCxnSpPr>
            <p:spPr>
              <a:xfrm flipV="1">
                <a:off x="2522059" y="4895905"/>
                <a:ext cx="1273798" cy="2"/>
              </a:xfrm>
              <a:prstGeom prst="straightConnector1">
                <a:avLst/>
              </a:prstGeom>
              <a:ln w="38100">
                <a:solidFill>
                  <a:srgbClr val="F4201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7C71453-C2E7-4E02-924F-73095202ABFE}"/>
                  </a:ext>
                </a:extLst>
              </p:cNvPr>
              <p:cNvSpPr txBox="1"/>
              <p:nvPr/>
            </p:nvSpPr>
            <p:spPr>
              <a:xfrm>
                <a:off x="3522831" y="4786833"/>
                <a:ext cx="358064"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1400" b="1" i="1"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030C653E-EE04-4D04-8A39-D6686AF09F81}"/>
                  </a:ext>
                </a:extLst>
              </p:cNvPr>
              <p:cNvSpPr txBox="1"/>
              <p:nvPr/>
            </p:nvSpPr>
            <p:spPr>
              <a:xfrm>
                <a:off x="2558080" y="5369884"/>
                <a:ext cx="358064"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1400" b="1" i="1" dirty="0">
                  <a:latin typeface="Times New Roman" panose="02020603050405020304" pitchFamily="18" charset="0"/>
                  <a:cs typeface="Times New Roman" panose="02020603050405020304" pitchFamily="18" charset="0"/>
                </a:endParaRPr>
              </a:p>
            </p:txBody>
          </p:sp>
        </p:grpSp>
        <p:cxnSp>
          <p:nvCxnSpPr>
            <p:cNvPr id="26" name="直接箭头连接符 25">
              <a:extLst>
                <a:ext uri="{FF2B5EF4-FFF2-40B4-BE49-F238E27FC236}">
                  <a16:creationId xmlns:a16="http://schemas.microsoft.com/office/drawing/2014/main" id="{0261AB04-20DE-4D66-8FA1-47C2487CBBE0}"/>
                </a:ext>
              </a:extLst>
            </p:cNvPr>
            <p:cNvCxnSpPr>
              <a:cxnSpLocks/>
            </p:cNvCxnSpPr>
            <p:nvPr/>
          </p:nvCxnSpPr>
          <p:spPr>
            <a:xfrm>
              <a:off x="3289801" y="4895905"/>
              <a:ext cx="0" cy="843446"/>
            </a:xfrm>
            <a:prstGeom prst="straightConnector1">
              <a:avLst/>
            </a:prstGeom>
            <a:ln w="38100">
              <a:solidFill>
                <a:srgbClr val="F4201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箭头: 右 37">
            <a:extLst>
              <a:ext uri="{FF2B5EF4-FFF2-40B4-BE49-F238E27FC236}">
                <a16:creationId xmlns:a16="http://schemas.microsoft.com/office/drawing/2014/main" id="{85AC6A4B-DA1C-4D52-9622-335447D4813E}"/>
              </a:ext>
            </a:extLst>
          </p:cNvPr>
          <p:cNvSpPr/>
          <p:nvPr/>
        </p:nvSpPr>
        <p:spPr>
          <a:xfrm>
            <a:off x="4109970" y="4621035"/>
            <a:ext cx="533173" cy="3943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8980EDFA-EEFE-45D6-A5BB-264829EBD99F}"/>
              </a:ext>
            </a:extLst>
          </p:cNvPr>
          <p:cNvGrpSpPr/>
          <p:nvPr/>
        </p:nvGrpSpPr>
        <p:grpSpPr>
          <a:xfrm>
            <a:off x="1268736" y="3720204"/>
            <a:ext cx="2561520" cy="1952151"/>
            <a:chOff x="756715" y="3778884"/>
            <a:chExt cx="2561520" cy="1952151"/>
          </a:xfrm>
        </p:grpSpPr>
        <p:grpSp>
          <p:nvGrpSpPr>
            <p:cNvPr id="24" name="组合 23">
              <a:extLst>
                <a:ext uri="{FF2B5EF4-FFF2-40B4-BE49-F238E27FC236}">
                  <a16:creationId xmlns:a16="http://schemas.microsoft.com/office/drawing/2014/main" id="{24EC5DCE-A79C-47E0-B9ED-2B0DB25EA685}"/>
                </a:ext>
              </a:extLst>
            </p:cNvPr>
            <p:cNvGrpSpPr/>
            <p:nvPr/>
          </p:nvGrpSpPr>
          <p:grpSpPr>
            <a:xfrm>
              <a:off x="1178199" y="4159370"/>
              <a:ext cx="2140036" cy="1571665"/>
              <a:chOff x="2545084" y="4319625"/>
              <a:chExt cx="2189923" cy="1571665"/>
            </a:xfrm>
          </p:grpSpPr>
          <p:cxnSp>
            <p:nvCxnSpPr>
              <p:cNvPr id="18" name="直接箭头连接符 17">
                <a:extLst>
                  <a:ext uri="{FF2B5EF4-FFF2-40B4-BE49-F238E27FC236}">
                    <a16:creationId xmlns:a16="http://schemas.microsoft.com/office/drawing/2014/main" id="{858C407D-D84C-4EE9-BB3E-17BB55B98AFF}"/>
                  </a:ext>
                </a:extLst>
              </p:cNvPr>
              <p:cNvCxnSpPr>
                <a:cxnSpLocks/>
              </p:cNvCxnSpPr>
              <p:nvPr/>
            </p:nvCxnSpPr>
            <p:spPr>
              <a:xfrm>
                <a:off x="2545084" y="4385612"/>
                <a:ext cx="0" cy="1505678"/>
              </a:xfrm>
              <a:prstGeom prst="straightConnector1">
                <a:avLst/>
              </a:prstGeom>
              <a:ln w="38100">
                <a:solidFill>
                  <a:srgbClr val="F4201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87482693-771B-4845-A66E-EC45EA6198B8}"/>
                  </a:ext>
                </a:extLst>
              </p:cNvPr>
              <p:cNvGrpSpPr/>
              <p:nvPr/>
            </p:nvGrpSpPr>
            <p:grpSpPr>
              <a:xfrm>
                <a:off x="2545084" y="4319625"/>
                <a:ext cx="2189923" cy="1571665"/>
                <a:chOff x="1797615" y="4319625"/>
                <a:chExt cx="2189923" cy="1571665"/>
              </a:xfrm>
            </p:grpSpPr>
            <p:sp>
              <p:nvSpPr>
                <p:cNvPr id="8" name="矩形 7">
                  <a:extLst>
                    <a:ext uri="{FF2B5EF4-FFF2-40B4-BE49-F238E27FC236}">
                      <a16:creationId xmlns:a16="http://schemas.microsoft.com/office/drawing/2014/main" id="{67C6BCAF-FD68-480D-BA0C-6BF232342091}"/>
                    </a:ext>
                  </a:extLst>
                </p:cNvPr>
                <p:cNvSpPr/>
                <p:nvPr/>
              </p:nvSpPr>
              <p:spPr>
                <a:xfrm>
                  <a:off x="1816469" y="4413893"/>
                  <a:ext cx="1423447" cy="96731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1AF74453-6626-4EB2-9AD1-B2E8A77EC911}"/>
                    </a:ext>
                  </a:extLst>
                </p:cNvPr>
                <p:cNvCxnSpPr>
                  <a:cxnSpLocks/>
                </p:cNvCxnSpPr>
                <p:nvPr/>
              </p:nvCxnSpPr>
              <p:spPr>
                <a:xfrm>
                  <a:off x="1797615" y="4402318"/>
                  <a:ext cx="1849964" cy="0"/>
                </a:xfrm>
                <a:prstGeom prst="straightConnector1">
                  <a:avLst/>
                </a:prstGeom>
                <a:ln w="38100">
                  <a:solidFill>
                    <a:srgbClr val="F4201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B462A71-6808-4177-94EA-C676C7EA6953}"/>
                    </a:ext>
                  </a:extLst>
                </p:cNvPr>
                <p:cNvSpPr txBox="1"/>
                <p:nvPr/>
              </p:nvSpPr>
              <p:spPr>
                <a:xfrm>
                  <a:off x="3629474" y="4319625"/>
                  <a:ext cx="358064"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1400" b="1" i="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2159C4B8-E79C-4035-AAA0-0EC3E177A63F}"/>
                    </a:ext>
                  </a:extLst>
                </p:cNvPr>
                <p:cNvSpPr txBox="1"/>
                <p:nvPr/>
              </p:nvSpPr>
              <p:spPr>
                <a:xfrm>
                  <a:off x="1835324" y="5429625"/>
                  <a:ext cx="358064"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1400" b="1" i="1" dirty="0">
                    <a:latin typeface="Times New Roman" panose="02020603050405020304" pitchFamily="18" charset="0"/>
                    <a:cs typeface="Times New Roman" panose="02020603050405020304" pitchFamily="18" charset="0"/>
                  </a:endParaRPr>
                </a:p>
              </p:txBody>
            </p:sp>
          </p:grpSp>
        </p:grpSp>
        <p:sp>
          <p:nvSpPr>
            <p:cNvPr id="63" name="文本框 62">
              <a:extLst>
                <a:ext uri="{FF2B5EF4-FFF2-40B4-BE49-F238E27FC236}">
                  <a16:creationId xmlns:a16="http://schemas.microsoft.com/office/drawing/2014/main" id="{E3BD503D-0659-4073-9130-76D747131385}"/>
                </a:ext>
              </a:extLst>
            </p:cNvPr>
            <p:cNvSpPr txBox="1"/>
            <p:nvPr/>
          </p:nvSpPr>
          <p:spPr>
            <a:xfrm>
              <a:off x="1717180" y="3778884"/>
              <a:ext cx="563324" cy="461665"/>
            </a:xfrm>
            <a:prstGeom prst="rect">
              <a:avLst/>
            </a:prstGeom>
            <a:noFill/>
          </p:spPr>
          <p:txBody>
            <a:bodyPr wrap="square" rtlCol="0">
              <a:spAutoFit/>
            </a:bodyPr>
            <a:lstStyle/>
            <a:p>
              <a:r>
                <a:rPr lang="en-US" altLang="zh-CN" sz="2400" i="1" dirty="0">
                  <a:solidFill>
                    <a:srgbClr val="0070C0"/>
                  </a:solidFill>
                  <a:latin typeface="Times New Roman" panose="02020603050405020304" pitchFamily="18" charset="0"/>
                  <a:cs typeface="Times New Roman" panose="02020603050405020304" pitchFamily="18" charset="0"/>
                </a:rPr>
                <a:t>2a</a:t>
              </a:r>
              <a:endParaRPr lang="zh-CN" altLang="en-US" sz="1400" i="1" dirty="0">
                <a:solidFill>
                  <a:srgbClr val="0070C0"/>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9F690F50-EE65-4C4F-B45B-3D4FB42FF806}"/>
                </a:ext>
              </a:extLst>
            </p:cNvPr>
            <p:cNvSpPr txBox="1"/>
            <p:nvPr/>
          </p:nvSpPr>
          <p:spPr>
            <a:xfrm>
              <a:off x="756715" y="4566804"/>
              <a:ext cx="563324" cy="461665"/>
            </a:xfrm>
            <a:prstGeom prst="rect">
              <a:avLst/>
            </a:prstGeom>
            <a:noFill/>
          </p:spPr>
          <p:txBody>
            <a:bodyPr wrap="square" rtlCol="0">
              <a:spAutoFit/>
            </a:bodyPr>
            <a:lstStyle/>
            <a:p>
              <a:r>
                <a:rPr lang="en-US" altLang="zh-CN" sz="2400" i="1" dirty="0">
                  <a:solidFill>
                    <a:srgbClr val="0070C0"/>
                  </a:solidFill>
                  <a:latin typeface="Times New Roman" panose="02020603050405020304" pitchFamily="18" charset="0"/>
                  <a:cs typeface="Times New Roman" panose="02020603050405020304" pitchFamily="18" charset="0"/>
                </a:rPr>
                <a:t>2b</a:t>
              </a:r>
              <a:endParaRPr lang="zh-CN" altLang="en-US" sz="1400" i="1" dirty="0">
                <a:solidFill>
                  <a:srgbClr val="0070C0"/>
                </a:solidFill>
                <a:latin typeface="Times New Roman" panose="02020603050405020304" pitchFamily="18" charset="0"/>
                <a:cs typeface="Times New Roman" panose="02020603050405020304" pitchFamily="18" charset="0"/>
              </a:endParaRPr>
            </a:p>
          </p:txBody>
        </p:sp>
      </p:grpSp>
      <p:sp>
        <p:nvSpPr>
          <p:cNvPr id="65" name="箭头: 右 64">
            <a:extLst>
              <a:ext uri="{FF2B5EF4-FFF2-40B4-BE49-F238E27FC236}">
                <a16:creationId xmlns:a16="http://schemas.microsoft.com/office/drawing/2014/main" id="{70379EAC-887C-4F86-92DB-3415A5DF0575}"/>
              </a:ext>
            </a:extLst>
          </p:cNvPr>
          <p:cNvSpPr/>
          <p:nvPr/>
        </p:nvSpPr>
        <p:spPr>
          <a:xfrm>
            <a:off x="7506063" y="4569667"/>
            <a:ext cx="533173" cy="3943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31EA0575-A4A1-46DE-9A43-0C66A2B5A0A9}"/>
              </a:ext>
            </a:extLst>
          </p:cNvPr>
          <p:cNvGrpSpPr/>
          <p:nvPr/>
        </p:nvGrpSpPr>
        <p:grpSpPr>
          <a:xfrm>
            <a:off x="8416160" y="4022946"/>
            <a:ext cx="2017229" cy="2123925"/>
            <a:chOff x="6730887" y="3950614"/>
            <a:chExt cx="2017229" cy="2123925"/>
          </a:xfrm>
        </p:grpSpPr>
        <p:grpSp>
          <p:nvGrpSpPr>
            <p:cNvPr id="39" name="组合 38">
              <a:extLst>
                <a:ext uri="{FF2B5EF4-FFF2-40B4-BE49-F238E27FC236}">
                  <a16:creationId xmlns:a16="http://schemas.microsoft.com/office/drawing/2014/main" id="{9A48BC4B-1537-4DC8-B439-1CE3975B98B1}"/>
                </a:ext>
              </a:extLst>
            </p:cNvPr>
            <p:cNvGrpSpPr/>
            <p:nvPr/>
          </p:nvGrpSpPr>
          <p:grpSpPr>
            <a:xfrm>
              <a:off x="6730887" y="3950614"/>
              <a:ext cx="2017229" cy="1521064"/>
              <a:chOff x="2563938" y="4114605"/>
              <a:chExt cx="2017229" cy="1521064"/>
            </a:xfrm>
          </p:grpSpPr>
          <p:grpSp>
            <p:nvGrpSpPr>
              <p:cNvPr id="40" name="组合 39">
                <a:extLst>
                  <a:ext uri="{FF2B5EF4-FFF2-40B4-BE49-F238E27FC236}">
                    <a16:creationId xmlns:a16="http://schemas.microsoft.com/office/drawing/2014/main" id="{7E9C2524-B187-47A9-9EC5-047261E27612}"/>
                  </a:ext>
                </a:extLst>
              </p:cNvPr>
              <p:cNvGrpSpPr/>
              <p:nvPr/>
            </p:nvGrpSpPr>
            <p:grpSpPr>
              <a:xfrm>
                <a:off x="2563938" y="4114605"/>
                <a:ext cx="2017229" cy="1393260"/>
                <a:chOff x="1816469" y="4114605"/>
                <a:chExt cx="2017229" cy="1393260"/>
              </a:xfrm>
            </p:grpSpPr>
            <p:sp>
              <p:nvSpPr>
                <p:cNvPr id="42" name="矩形 41">
                  <a:extLst>
                    <a:ext uri="{FF2B5EF4-FFF2-40B4-BE49-F238E27FC236}">
                      <a16:creationId xmlns:a16="http://schemas.microsoft.com/office/drawing/2014/main" id="{A60431B5-E97E-4C23-9529-B1C7E43871CA}"/>
                    </a:ext>
                  </a:extLst>
                </p:cNvPr>
                <p:cNvSpPr/>
                <p:nvPr/>
              </p:nvSpPr>
              <p:spPr>
                <a:xfrm>
                  <a:off x="1816469" y="4413893"/>
                  <a:ext cx="1423447" cy="96731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6EBBBAD5-5AEA-4E6F-94CE-92750F30696C}"/>
                    </a:ext>
                  </a:extLst>
                </p:cNvPr>
                <p:cNvCxnSpPr>
                  <a:cxnSpLocks/>
                </p:cNvCxnSpPr>
                <p:nvPr/>
              </p:nvCxnSpPr>
              <p:spPr>
                <a:xfrm flipV="1">
                  <a:off x="2522059" y="4114605"/>
                  <a:ext cx="1174122" cy="781303"/>
                </a:xfrm>
                <a:prstGeom prst="straightConnector1">
                  <a:avLst/>
                </a:prstGeom>
                <a:ln w="38100">
                  <a:solidFill>
                    <a:srgbClr val="F4201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E9D83560-7EE4-4042-A05D-16119421C973}"/>
                    </a:ext>
                  </a:extLst>
                </p:cNvPr>
                <p:cNvSpPr txBox="1"/>
                <p:nvPr/>
              </p:nvSpPr>
              <p:spPr>
                <a:xfrm>
                  <a:off x="3454850" y="4149613"/>
                  <a:ext cx="358064"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x</a:t>
                  </a:r>
                  <a:endParaRPr lang="zh-CN" altLang="en-US" sz="1400" b="1" i="1"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6CD8AB01-C0CE-490D-A3CC-944328F65F45}"/>
                    </a:ext>
                  </a:extLst>
                </p:cNvPr>
                <p:cNvSpPr txBox="1"/>
                <p:nvPr/>
              </p:nvSpPr>
              <p:spPr>
                <a:xfrm>
                  <a:off x="3475634" y="5046200"/>
                  <a:ext cx="358064"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y</a:t>
                  </a:r>
                  <a:endParaRPr lang="zh-CN" altLang="en-US" sz="1400" b="1" i="1" dirty="0">
                    <a:latin typeface="Times New Roman" panose="02020603050405020304" pitchFamily="18" charset="0"/>
                    <a:cs typeface="Times New Roman" panose="02020603050405020304" pitchFamily="18" charset="0"/>
                  </a:endParaRPr>
                </a:p>
              </p:txBody>
            </p:sp>
          </p:grpSp>
          <p:cxnSp>
            <p:nvCxnSpPr>
              <p:cNvPr id="41" name="直接箭头连接符 40">
                <a:extLst>
                  <a:ext uri="{FF2B5EF4-FFF2-40B4-BE49-F238E27FC236}">
                    <a16:creationId xmlns:a16="http://schemas.microsoft.com/office/drawing/2014/main" id="{3080EB64-6205-4AE3-98A2-AB6C39FD7242}"/>
                  </a:ext>
                </a:extLst>
              </p:cNvPr>
              <p:cNvCxnSpPr>
                <a:cxnSpLocks/>
              </p:cNvCxnSpPr>
              <p:nvPr/>
            </p:nvCxnSpPr>
            <p:spPr>
              <a:xfrm>
                <a:off x="3289801" y="4895905"/>
                <a:ext cx="1074508" cy="739764"/>
              </a:xfrm>
              <a:prstGeom prst="straightConnector1">
                <a:avLst/>
              </a:prstGeom>
              <a:ln w="38100">
                <a:solidFill>
                  <a:srgbClr val="F4201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0" name="直接连接符 49">
              <a:extLst>
                <a:ext uri="{FF2B5EF4-FFF2-40B4-BE49-F238E27FC236}">
                  <a16:creationId xmlns:a16="http://schemas.microsoft.com/office/drawing/2014/main" id="{5A1DD7B3-B4F8-4C49-B9CC-8F8C0C46BF2D}"/>
                </a:ext>
              </a:extLst>
            </p:cNvPr>
            <p:cNvCxnSpPr/>
            <p:nvPr/>
          </p:nvCxnSpPr>
          <p:spPr>
            <a:xfrm>
              <a:off x="7450138" y="4747167"/>
              <a:ext cx="858257" cy="1100082"/>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291B0F0-90DF-4EF8-9E8E-F0974489C9D9}"/>
                </a:ext>
              </a:extLst>
            </p:cNvPr>
            <p:cNvCxnSpPr>
              <a:cxnSpLocks/>
            </p:cNvCxnSpPr>
            <p:nvPr/>
          </p:nvCxnSpPr>
          <p:spPr>
            <a:xfrm>
              <a:off x="7574280" y="4665494"/>
              <a:ext cx="101858" cy="14903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099B6B0-7684-4AD2-9F54-2669A8E27D69}"/>
                </a:ext>
              </a:extLst>
            </p:cNvPr>
            <p:cNvCxnSpPr>
              <a:cxnSpLocks/>
            </p:cNvCxnSpPr>
            <p:nvPr/>
          </p:nvCxnSpPr>
          <p:spPr>
            <a:xfrm flipH="1">
              <a:off x="7539990" y="4797637"/>
              <a:ext cx="136149" cy="9099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54A44BB-83A6-4CE7-9A1E-CAB37F082880}"/>
                </a:ext>
              </a:extLst>
            </p:cNvPr>
            <p:cNvCxnSpPr>
              <a:cxnSpLocks/>
            </p:cNvCxnSpPr>
            <p:nvPr/>
          </p:nvCxnSpPr>
          <p:spPr>
            <a:xfrm>
              <a:off x="7436477" y="4731914"/>
              <a:ext cx="0" cy="1342625"/>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DA68EDBA-95FC-41BE-A658-E44FBC0E8050}"/>
                </a:ext>
              </a:extLst>
            </p:cNvPr>
            <p:cNvSpPr txBox="1"/>
            <p:nvPr/>
          </p:nvSpPr>
          <p:spPr>
            <a:xfrm>
              <a:off x="7434709" y="5004542"/>
              <a:ext cx="358064" cy="369332"/>
            </a:xfrm>
            <a:prstGeom prst="rect">
              <a:avLst/>
            </a:prstGeom>
            <a:noFill/>
          </p:spPr>
          <p:txBody>
            <a:bodyPr wrap="square" rtlCol="0">
              <a:spAutoFit/>
            </a:bodyPr>
            <a:lstStyle/>
            <a:p>
              <a:r>
                <a:rPr lang="el-GR" altLang="zh-CN" b="1" i="1" dirty="0">
                  <a:latin typeface="Times New Roman" panose="02020603050405020304" pitchFamily="18" charset="0"/>
                  <a:cs typeface="Times New Roman" panose="02020603050405020304" pitchFamily="18" charset="0"/>
                </a:rPr>
                <a:t>θ</a:t>
              </a:r>
              <a:endParaRPr lang="zh-CN" altLang="en-US" b="1" i="1" dirty="0">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9BFAE94D-8EE0-437E-9AF9-BF4C26DA0564}"/>
                </a:ext>
              </a:extLst>
            </p:cNvPr>
            <p:cNvSpPr/>
            <p:nvPr/>
          </p:nvSpPr>
          <p:spPr>
            <a:xfrm>
              <a:off x="7845052" y="5028469"/>
              <a:ext cx="319318" cy="369332"/>
            </a:xfrm>
            <a:prstGeom prst="rect">
              <a:avLst/>
            </a:prstGeom>
          </p:spPr>
          <p:txBody>
            <a:bodyPr wrap="none">
              <a:spAutoFit/>
            </a:bodyPr>
            <a:lstStyle/>
            <a:p>
              <a:r>
                <a:rPr lang="el-GR" altLang="zh-CN" b="1" i="1" dirty="0">
                  <a:latin typeface="Times New Roman" panose="02020603050405020304" pitchFamily="18" charset="0"/>
                  <a:cs typeface="Times New Roman" panose="02020603050405020304" pitchFamily="18" charset="0"/>
                </a:rPr>
                <a:t>φ</a:t>
              </a:r>
              <a:endParaRPr lang="zh-CN" altLang="en-US" dirty="0"/>
            </a:p>
          </p:txBody>
        </p:sp>
      </p:grpSp>
    </p:spTree>
    <p:extLst>
      <p:ext uri="{BB962C8B-B14F-4D97-AF65-F5344CB8AC3E}">
        <p14:creationId xmlns:p14="http://schemas.microsoft.com/office/powerpoint/2010/main" val="3361541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F2968BE-DE4F-4A37-9A18-1B1AFE4795D6}"/>
              </a:ext>
            </a:extLst>
          </p:cNvPr>
          <p:cNvGrpSpPr/>
          <p:nvPr/>
        </p:nvGrpSpPr>
        <p:grpSpPr>
          <a:xfrm>
            <a:off x="0" y="0"/>
            <a:ext cx="12192000" cy="6858000"/>
            <a:chOff x="0" y="0"/>
            <a:chExt cx="12192000" cy="6858000"/>
          </a:xfrm>
        </p:grpSpPr>
        <p:sp>
          <p:nvSpPr>
            <p:cNvPr id="33" name="矩形 32">
              <a:extLst>
                <a:ext uri="{FF2B5EF4-FFF2-40B4-BE49-F238E27FC236}">
                  <a16:creationId xmlns:a16="http://schemas.microsoft.com/office/drawing/2014/main" id="{3C0E5DEF-B064-44DC-B4B2-7ABA99EA11E9}"/>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A1CB443-FFA8-40EE-93D6-4FC1C7E0225D}"/>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A4F5AF2-AE18-49BD-AE6C-1888BC234496}"/>
                </a:ext>
              </a:extLst>
            </p:cNvPr>
            <p:cNvGrpSpPr>
              <a:grpSpLocks noChangeAspect="1"/>
            </p:cNvGrpSpPr>
            <p:nvPr>
              <p:custDataLst>
                <p:tags r:id="rId1"/>
              </p:custDataLst>
            </p:nvPr>
          </p:nvGrpSpPr>
          <p:grpSpPr>
            <a:xfrm>
              <a:off x="0" y="0"/>
              <a:ext cx="12192000" cy="3999103"/>
              <a:chOff x="0" y="0"/>
              <a:chExt cx="12192000" cy="4159045"/>
            </a:xfrm>
          </p:grpSpPr>
          <p:sp>
            <p:nvSpPr>
              <p:cNvPr id="37" name="iṡľîḑé">
                <a:extLst>
                  <a:ext uri="{FF2B5EF4-FFF2-40B4-BE49-F238E27FC236}">
                    <a16:creationId xmlns:a16="http://schemas.microsoft.com/office/drawing/2014/main" id="{EBB6FEE2-B0AC-4483-866C-5D2F403D62C4}"/>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38" name="iŝlídê">
                <a:extLst>
                  <a:ext uri="{FF2B5EF4-FFF2-40B4-BE49-F238E27FC236}">
                    <a16:creationId xmlns:a16="http://schemas.microsoft.com/office/drawing/2014/main" id="{8862B31A-C22B-40AD-9109-859C60A1882F}"/>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36" name="矩形 35">
              <a:extLst>
                <a:ext uri="{FF2B5EF4-FFF2-40B4-BE49-F238E27FC236}">
                  <a16:creationId xmlns:a16="http://schemas.microsoft.com/office/drawing/2014/main" id="{582164CA-6999-4D71-B984-726A5385BAA4}"/>
                </a:ext>
              </a:extLst>
            </p:cNvPr>
            <p:cNvSpPr/>
            <p:nvPr/>
          </p:nvSpPr>
          <p:spPr>
            <a:xfrm>
              <a:off x="473319" y="479266"/>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4" name="灯片编号占位符 3"/>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7" name="灯片编号占位符 3">
            <a:extLst>
              <a:ext uri="{FF2B5EF4-FFF2-40B4-BE49-F238E27FC236}">
                <a16:creationId xmlns:a16="http://schemas.microsoft.com/office/drawing/2014/main" id="{EC7FCD02-644C-42D9-AC38-67EF1F710B45}"/>
              </a:ext>
            </a:extLst>
          </p:cNvPr>
          <p:cNvSpPr txBox="1">
            <a:spLocks/>
          </p:cNvSpPr>
          <p:nvPr/>
        </p:nvSpPr>
        <p:spPr>
          <a:xfrm>
            <a:off x="8610599" y="6240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18</a:t>
            </a:fld>
            <a:endParaRPr lang="zh-CN" altLang="en-US"/>
          </a:p>
        </p:txBody>
      </p:sp>
      <p:pic>
        <p:nvPicPr>
          <p:cNvPr id="17" name="图片 16">
            <a:extLst>
              <a:ext uri="{FF2B5EF4-FFF2-40B4-BE49-F238E27FC236}">
                <a16:creationId xmlns:a16="http://schemas.microsoft.com/office/drawing/2014/main" id="{33E5D564-4150-46DA-AE1B-FF4AE95FE1B1}"/>
              </a:ext>
            </a:extLst>
          </p:cNvPr>
          <p:cNvPicPr>
            <a:picLocks noChangeAspect="1"/>
          </p:cNvPicPr>
          <p:nvPr/>
        </p:nvPicPr>
        <p:blipFill>
          <a:blip r:embed="rId4"/>
          <a:stretch>
            <a:fillRect/>
          </a:stretch>
        </p:blipFill>
        <p:spPr>
          <a:xfrm>
            <a:off x="958361" y="1402450"/>
            <a:ext cx="10437841" cy="4501661"/>
          </a:xfrm>
          <a:prstGeom prst="rect">
            <a:avLst/>
          </a:prstGeom>
        </p:spPr>
      </p:pic>
      <p:sp>
        <p:nvSpPr>
          <p:cNvPr id="18" name="矩形 17">
            <a:extLst>
              <a:ext uri="{FF2B5EF4-FFF2-40B4-BE49-F238E27FC236}">
                <a16:creationId xmlns:a16="http://schemas.microsoft.com/office/drawing/2014/main" id="{FDD981EF-55DF-470C-933E-F7503514BA48}"/>
              </a:ext>
            </a:extLst>
          </p:cNvPr>
          <p:cNvSpPr/>
          <p:nvPr/>
        </p:nvSpPr>
        <p:spPr>
          <a:xfrm>
            <a:off x="3200400" y="3147646"/>
            <a:ext cx="1415562" cy="15650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FA2E56A-2CF7-48AE-958A-EC6E3FD51B01}"/>
              </a:ext>
            </a:extLst>
          </p:cNvPr>
          <p:cNvSpPr/>
          <p:nvPr/>
        </p:nvSpPr>
        <p:spPr>
          <a:xfrm>
            <a:off x="5081953" y="3376246"/>
            <a:ext cx="1758462" cy="12660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BF4E4A9-8EBF-4382-8A42-D8D0DFB594E7}"/>
              </a:ext>
            </a:extLst>
          </p:cNvPr>
          <p:cNvSpPr/>
          <p:nvPr/>
        </p:nvSpPr>
        <p:spPr>
          <a:xfrm>
            <a:off x="5328138" y="4879731"/>
            <a:ext cx="1354015" cy="8176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2D2B3FE-BFD1-40A1-9853-275C24CA61F3}"/>
              </a:ext>
            </a:extLst>
          </p:cNvPr>
          <p:cNvSpPr/>
          <p:nvPr/>
        </p:nvSpPr>
        <p:spPr>
          <a:xfrm>
            <a:off x="731759" y="784316"/>
            <a:ext cx="4530407" cy="480131"/>
          </a:xfrm>
          <a:prstGeom prst="rect">
            <a:avLst/>
          </a:prstGeom>
        </p:spPr>
        <p:txBody>
          <a:bodyPr wrap="none">
            <a:spAutoFit/>
          </a:bodyPr>
          <a:lstStyle/>
          <a:p>
            <a:pPr defTabSz="914354">
              <a:lnSpc>
                <a:spcPct val="90000"/>
              </a:lnSpc>
              <a:spcBef>
                <a:spcPct val="0"/>
              </a:spcBef>
            </a:pPr>
            <a:r>
              <a:rPr lang="en-US" altLang="zh-CN" sz="2800" b="1" dirty="0"/>
              <a:t>PS</a:t>
            </a:r>
            <a:r>
              <a:rPr lang="zh-CN" altLang="en-US" sz="2800" b="1" dirty="0"/>
              <a:t>通过</a:t>
            </a:r>
            <a:r>
              <a:rPr lang="en-US" altLang="zh-CN" sz="2800" b="1" dirty="0"/>
              <a:t>AXI-GPIO</a:t>
            </a:r>
            <a:r>
              <a:rPr lang="zh-CN" altLang="en-US" sz="2800" b="1" dirty="0"/>
              <a:t>与</a:t>
            </a:r>
            <a:r>
              <a:rPr lang="en-US" altLang="zh-CN" sz="2800" b="1" dirty="0"/>
              <a:t>PL</a:t>
            </a:r>
            <a:r>
              <a:rPr lang="zh-CN" altLang="en-US" sz="2800" b="1" dirty="0"/>
              <a:t>交互</a:t>
            </a:r>
          </a:p>
        </p:txBody>
      </p:sp>
    </p:spTree>
    <p:extLst>
      <p:ext uri="{BB962C8B-B14F-4D97-AF65-F5344CB8AC3E}">
        <p14:creationId xmlns:p14="http://schemas.microsoft.com/office/powerpoint/2010/main" val="1713164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49779010-1D74-4968-9EAF-B875D3CE8FB5}"/>
              </a:ext>
            </a:extLst>
          </p:cNvPr>
          <p:cNvGrpSpPr/>
          <p:nvPr/>
        </p:nvGrpSpPr>
        <p:grpSpPr>
          <a:xfrm>
            <a:off x="0" y="0"/>
            <a:ext cx="12192000" cy="6858000"/>
            <a:chOff x="0" y="0"/>
            <a:chExt cx="12192000" cy="6858000"/>
          </a:xfrm>
        </p:grpSpPr>
        <p:sp>
          <p:nvSpPr>
            <p:cNvPr id="21" name="矩形 20">
              <a:extLst>
                <a:ext uri="{FF2B5EF4-FFF2-40B4-BE49-F238E27FC236}">
                  <a16:creationId xmlns:a16="http://schemas.microsoft.com/office/drawing/2014/main" id="{12E41631-9E4A-4116-B420-09D382E8D9EF}"/>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1FEE105-1E16-4472-81E2-20FF73CB600E}"/>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FBBCFFC-3FAE-4330-B392-378777350254}"/>
                </a:ext>
              </a:extLst>
            </p:cNvPr>
            <p:cNvGrpSpPr>
              <a:grpSpLocks noChangeAspect="1"/>
            </p:cNvGrpSpPr>
            <p:nvPr>
              <p:custDataLst>
                <p:tags r:id="rId2"/>
              </p:custDataLst>
            </p:nvPr>
          </p:nvGrpSpPr>
          <p:grpSpPr>
            <a:xfrm>
              <a:off x="0" y="0"/>
              <a:ext cx="12192000" cy="3999103"/>
              <a:chOff x="0" y="0"/>
              <a:chExt cx="12192000" cy="4159045"/>
            </a:xfrm>
          </p:grpSpPr>
          <p:sp>
            <p:nvSpPr>
              <p:cNvPr id="25" name="iṡľîḑé">
                <a:extLst>
                  <a:ext uri="{FF2B5EF4-FFF2-40B4-BE49-F238E27FC236}">
                    <a16:creationId xmlns:a16="http://schemas.microsoft.com/office/drawing/2014/main" id="{F9CF9540-C822-4B0E-BD9E-2DD64F2CCB2F}"/>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26" name="iŝlídê">
                <a:extLst>
                  <a:ext uri="{FF2B5EF4-FFF2-40B4-BE49-F238E27FC236}">
                    <a16:creationId xmlns:a16="http://schemas.microsoft.com/office/drawing/2014/main" id="{B31D50B7-9756-41A9-AD6D-82B8F2B7641D}"/>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24" name="矩形 23">
              <a:extLst>
                <a:ext uri="{FF2B5EF4-FFF2-40B4-BE49-F238E27FC236}">
                  <a16:creationId xmlns:a16="http://schemas.microsoft.com/office/drawing/2014/main" id="{949BDCB7-7D88-4D15-9C13-797EBA2C2E9B}"/>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625E0D44-0A7F-40E5-91F4-35C168D2188F}"/>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grpSp>
        <p:nvGrpSpPr>
          <p:cNvPr id="5" name="b5e80740-5b81-4db6-8a2a-792167cc284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5FE777B-02FC-4C92-901B-9350BE108DE2}"/>
              </a:ext>
            </a:extLst>
          </p:cNvPr>
          <p:cNvGrpSpPr>
            <a:grpSpLocks noChangeAspect="1"/>
          </p:cNvGrpSpPr>
          <p:nvPr>
            <p:custDataLst>
              <p:tags r:id="rId1"/>
            </p:custDataLst>
          </p:nvPr>
        </p:nvGrpSpPr>
        <p:grpSpPr>
          <a:xfrm>
            <a:off x="673100" y="1130300"/>
            <a:ext cx="10845800" cy="5016500"/>
            <a:chOff x="673100" y="1130300"/>
            <a:chExt cx="10845800" cy="5016500"/>
          </a:xfrm>
        </p:grpSpPr>
        <p:sp>
          <p:nvSpPr>
            <p:cNvPr id="6" name="ísḷidé">
              <a:extLst>
                <a:ext uri="{FF2B5EF4-FFF2-40B4-BE49-F238E27FC236}">
                  <a16:creationId xmlns:a16="http://schemas.microsoft.com/office/drawing/2014/main" id="{4BD434CF-61F6-4A78-9D70-E70105B2BD33}"/>
                </a:ext>
              </a:extLst>
            </p:cNvPr>
            <p:cNvSpPr/>
            <p:nvPr/>
          </p:nvSpPr>
          <p:spPr bwMode="auto">
            <a:xfrm>
              <a:off x="673100" y="1130300"/>
              <a:ext cx="3542453" cy="5016500"/>
            </a:xfrm>
            <a:prstGeom prst="roundRect">
              <a:avLst>
                <a:gd name="adj" fmla="val 8098"/>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1" name="iṥliďé">
              <a:extLst>
                <a:ext uri="{FF2B5EF4-FFF2-40B4-BE49-F238E27FC236}">
                  <a16:creationId xmlns:a16="http://schemas.microsoft.com/office/drawing/2014/main" id="{0CBB8037-1A63-4396-84C3-6236F11D598E}"/>
                </a:ext>
              </a:extLst>
            </p:cNvPr>
            <p:cNvSpPr/>
            <p:nvPr/>
          </p:nvSpPr>
          <p:spPr bwMode="auto">
            <a:xfrm>
              <a:off x="4324774" y="1130300"/>
              <a:ext cx="3542453" cy="5016500"/>
            </a:xfrm>
            <a:prstGeom prst="roundRect">
              <a:avLst>
                <a:gd name="adj" fmla="val 8098"/>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33" name="îṡlïde">
              <a:extLst>
                <a:ext uri="{FF2B5EF4-FFF2-40B4-BE49-F238E27FC236}">
                  <a16:creationId xmlns:a16="http://schemas.microsoft.com/office/drawing/2014/main" id="{51C5384E-5B75-401E-B6B1-90290424A39A}"/>
                </a:ext>
              </a:extLst>
            </p:cNvPr>
            <p:cNvSpPr/>
            <p:nvPr/>
          </p:nvSpPr>
          <p:spPr>
            <a:xfrm>
              <a:off x="5272713" y="1313674"/>
              <a:ext cx="1813928" cy="399033"/>
            </a:xfrm>
            <a:prstGeom prst="roundRect">
              <a:avLst>
                <a:gd name="adj" fmla="val 50000"/>
              </a:avLst>
            </a:prstGeom>
            <a:noFill/>
            <a:ln w="22225" cap="flat">
              <a:solidFill>
                <a:schemeClr val="bg1"/>
              </a:solidFill>
              <a:prstDash val="solid"/>
              <a:miter lim="400000"/>
            </a:ln>
            <a:effectLst/>
          </p:spPr>
          <p:txBody>
            <a:bodyPr wrap="square" lIns="90000" tIns="46800" rIns="90000" bIns="46800" numCol="1" anchor="ctr">
              <a:normAutofit fontScale="47500" lnSpcReduction="20000"/>
            </a:bodyPr>
            <a:lstStyle/>
            <a:p>
              <a:pPr algn="ctr">
                <a:defRPr sz="3200" cap="none">
                  <a:solidFill>
                    <a:srgbClr val="FFFFFF"/>
                  </a:solidFill>
                </a:defRPr>
              </a:pPr>
              <a:endParaRPr/>
            </a:p>
          </p:txBody>
        </p:sp>
        <p:sp>
          <p:nvSpPr>
            <p:cNvPr id="16" name="iśľiḋè">
              <a:extLst>
                <a:ext uri="{FF2B5EF4-FFF2-40B4-BE49-F238E27FC236}">
                  <a16:creationId xmlns:a16="http://schemas.microsoft.com/office/drawing/2014/main" id="{F7DAEA13-947B-47A9-88E2-00F9D7F714B8}"/>
                </a:ext>
              </a:extLst>
            </p:cNvPr>
            <p:cNvSpPr/>
            <p:nvPr/>
          </p:nvSpPr>
          <p:spPr bwMode="auto">
            <a:xfrm>
              <a:off x="7976447" y="1130300"/>
              <a:ext cx="3542453" cy="5016500"/>
            </a:xfrm>
            <a:prstGeom prst="roundRect">
              <a:avLst>
                <a:gd name="adj" fmla="val 8098"/>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30" name="íṥḻiḋé">
              <a:extLst>
                <a:ext uri="{FF2B5EF4-FFF2-40B4-BE49-F238E27FC236}">
                  <a16:creationId xmlns:a16="http://schemas.microsoft.com/office/drawing/2014/main" id="{ED87E154-02BC-48BD-BC6D-38AC56A68A40}"/>
                </a:ext>
              </a:extLst>
            </p:cNvPr>
            <p:cNvSpPr/>
            <p:nvPr/>
          </p:nvSpPr>
          <p:spPr>
            <a:xfrm>
              <a:off x="8815166" y="1313674"/>
              <a:ext cx="1813928" cy="399033"/>
            </a:xfrm>
            <a:prstGeom prst="roundRect">
              <a:avLst>
                <a:gd name="adj" fmla="val 50000"/>
              </a:avLst>
            </a:prstGeom>
            <a:noFill/>
            <a:ln w="22225" cap="flat">
              <a:solidFill>
                <a:schemeClr val="accent1"/>
              </a:solidFill>
              <a:prstDash val="solid"/>
              <a:miter lim="400000"/>
            </a:ln>
            <a:effectLst/>
          </p:spPr>
          <p:txBody>
            <a:bodyPr wrap="square" lIns="90000" tIns="46800" rIns="90000" bIns="46800" numCol="1" anchor="ctr">
              <a:normAutofit fontScale="47500" lnSpcReduction="20000"/>
            </a:bodyPr>
            <a:lstStyle/>
            <a:p>
              <a:pPr algn="ctr">
                <a:defRPr sz="3200" cap="none">
                  <a:solidFill>
                    <a:srgbClr val="FFFFFF"/>
                  </a:solidFill>
                </a:defRPr>
              </a:pPr>
              <a:endParaRPr/>
            </a:p>
          </p:txBody>
        </p:sp>
      </p:grpSp>
      <p:pic>
        <p:nvPicPr>
          <p:cNvPr id="39" name="图片 38"/>
          <p:cNvPicPr>
            <a:picLocks noChangeAspect="1"/>
          </p:cNvPicPr>
          <p:nvPr/>
        </p:nvPicPr>
        <p:blipFill rotWithShape="1">
          <a:blip r:embed="rId5"/>
          <a:srcRect l="5274" t="17834" b="15475"/>
          <a:stretch/>
        </p:blipFill>
        <p:spPr>
          <a:xfrm>
            <a:off x="1201691" y="1838904"/>
            <a:ext cx="2485270" cy="1591409"/>
          </a:xfrm>
          <a:prstGeom prst="rect">
            <a:avLst/>
          </a:prstGeom>
        </p:spPr>
      </p:pic>
      <p:sp>
        <p:nvSpPr>
          <p:cNvPr id="46" name="ïSļïḋê">
            <a:extLst>
              <a:ext uri="{FF2B5EF4-FFF2-40B4-BE49-F238E27FC236}">
                <a16:creationId xmlns:a16="http://schemas.microsoft.com/office/drawing/2014/main" id="{C60C2DF5-BBA8-4B9F-9868-F203245086F4}"/>
              </a:ext>
            </a:extLst>
          </p:cNvPr>
          <p:cNvSpPr/>
          <p:nvPr/>
        </p:nvSpPr>
        <p:spPr>
          <a:xfrm>
            <a:off x="1549270" y="1270708"/>
            <a:ext cx="1813929" cy="399031"/>
          </a:xfrm>
          <a:prstGeom prst="roundRect">
            <a:avLst>
              <a:gd name="adj" fmla="val 50000"/>
            </a:avLst>
          </a:prstGeom>
          <a:noFill/>
          <a:ln w="22225" cap="flat">
            <a:solidFill>
              <a:schemeClr val="accent1"/>
            </a:solidFill>
            <a:prstDash val="solid"/>
            <a:miter lim="400000"/>
          </a:ln>
          <a:effectLst/>
        </p:spPr>
        <p:txBody>
          <a:bodyPr wrap="square" lIns="90000" tIns="46800" rIns="90000" bIns="46800" numCol="1" anchor="ctr">
            <a:normAutofit fontScale="47500" lnSpcReduction="20000"/>
          </a:bodyPr>
          <a:lstStyle/>
          <a:p>
            <a:pPr algn="ctr">
              <a:defRPr sz="3200" cap="none">
                <a:solidFill>
                  <a:srgbClr val="FFFFFF"/>
                </a:solidFill>
              </a:defRPr>
            </a:pPr>
            <a:endParaRPr/>
          </a:p>
        </p:txBody>
      </p:sp>
      <p:sp>
        <p:nvSpPr>
          <p:cNvPr id="47" name="文本框 46"/>
          <p:cNvSpPr txBox="1"/>
          <p:nvPr/>
        </p:nvSpPr>
        <p:spPr>
          <a:xfrm>
            <a:off x="1748548" y="1299936"/>
            <a:ext cx="1391555" cy="369332"/>
          </a:xfrm>
          <a:prstGeom prst="rect">
            <a:avLst/>
          </a:prstGeom>
          <a:noFill/>
        </p:spPr>
        <p:txBody>
          <a:bodyPr wrap="square" rtlCol="0">
            <a:spAutoFit/>
          </a:bodyPr>
          <a:lstStyle/>
          <a:p>
            <a:r>
              <a:rPr lang="en-US" altLang="zh-CN" dirty="0" err="1"/>
              <a:t>axi</a:t>
            </a:r>
            <a:r>
              <a:rPr lang="en-US" altLang="zh-CN" dirty="0"/>
              <a:t>-register</a:t>
            </a:r>
            <a:endParaRPr lang="zh-CN" altLang="en-US" dirty="0"/>
          </a:p>
        </p:txBody>
      </p:sp>
      <p:sp>
        <p:nvSpPr>
          <p:cNvPr id="48" name="文本框 47"/>
          <p:cNvSpPr txBox="1"/>
          <p:nvPr/>
        </p:nvSpPr>
        <p:spPr>
          <a:xfrm>
            <a:off x="1025653" y="3637664"/>
            <a:ext cx="2661308" cy="230178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dirty="0">
                <a:latin typeface="+mn-ea"/>
              </a:rPr>
              <a:t>自行编写的</a:t>
            </a:r>
            <a:r>
              <a:rPr lang="en-US" altLang="zh-CN" sz="1600" dirty="0">
                <a:latin typeface="+mn-ea"/>
              </a:rPr>
              <a:t>AXI-IP</a:t>
            </a:r>
            <a:r>
              <a:rPr lang="zh-CN" altLang="en-US" sz="1600" dirty="0">
                <a:latin typeface="+mn-ea"/>
              </a:rPr>
              <a:t>核， 内置八个寄存器</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八个寄存器分别控制三个不同的</a:t>
            </a:r>
            <a:r>
              <a:rPr lang="en-US" altLang="zh-CN" sz="1600" dirty="0">
                <a:latin typeface="+mn-ea"/>
              </a:rPr>
              <a:t>PL</a:t>
            </a:r>
            <a:r>
              <a:rPr lang="zh-CN" altLang="en-US" sz="1600" dirty="0">
                <a:latin typeface="+mn-ea"/>
              </a:rPr>
              <a:t>外设模块的所需数据</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充当</a:t>
            </a:r>
            <a:r>
              <a:rPr lang="en-US" altLang="zh-CN" sz="1600" dirty="0">
                <a:latin typeface="+mn-ea"/>
              </a:rPr>
              <a:t>PS</a:t>
            </a:r>
            <a:r>
              <a:rPr lang="zh-CN" altLang="en-US" sz="1600" dirty="0">
                <a:latin typeface="+mn-ea"/>
              </a:rPr>
              <a:t>与</a:t>
            </a:r>
            <a:r>
              <a:rPr lang="en-US" altLang="zh-CN" sz="1600" dirty="0">
                <a:latin typeface="+mn-ea"/>
              </a:rPr>
              <a:t>PL</a:t>
            </a:r>
            <a:r>
              <a:rPr lang="zh-CN" altLang="en-US" sz="1600" dirty="0">
                <a:latin typeface="+mn-ea"/>
              </a:rPr>
              <a:t>沟通的“转换器”</a:t>
            </a:r>
          </a:p>
        </p:txBody>
      </p:sp>
      <p:pic>
        <p:nvPicPr>
          <p:cNvPr id="49" name="图片 48"/>
          <p:cNvPicPr>
            <a:picLocks noChangeAspect="1"/>
          </p:cNvPicPr>
          <p:nvPr/>
        </p:nvPicPr>
        <p:blipFill rotWithShape="1">
          <a:blip r:embed="rId6"/>
          <a:srcRect r="3791" b="5698"/>
          <a:stretch/>
        </p:blipFill>
        <p:spPr>
          <a:xfrm>
            <a:off x="8511874" y="1838904"/>
            <a:ext cx="2611532" cy="1594787"/>
          </a:xfrm>
          <a:prstGeom prst="rect">
            <a:avLst/>
          </a:prstGeom>
        </p:spPr>
      </p:pic>
      <p:sp>
        <p:nvSpPr>
          <p:cNvPr id="54" name="文本框 53"/>
          <p:cNvSpPr txBox="1"/>
          <p:nvPr/>
        </p:nvSpPr>
        <p:spPr>
          <a:xfrm>
            <a:off x="8352578" y="3584531"/>
            <a:ext cx="2699238" cy="225292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dirty="0" err="1">
                <a:latin typeface="+mn-ea"/>
              </a:rPr>
              <a:t>Vivado</a:t>
            </a:r>
            <a:r>
              <a:rPr lang="en-US" altLang="zh-CN" dirty="0">
                <a:latin typeface="+mn-ea"/>
              </a:rPr>
              <a:t> </a:t>
            </a:r>
            <a:r>
              <a:rPr lang="zh-CN" altLang="en-US" dirty="0">
                <a:latin typeface="+mn-ea"/>
              </a:rPr>
              <a:t>内置</a:t>
            </a:r>
            <a:r>
              <a:rPr lang="en-US" altLang="zh-CN" dirty="0">
                <a:latin typeface="+mn-ea"/>
              </a:rPr>
              <a:t>AXI-IP</a:t>
            </a:r>
            <a:r>
              <a:rPr lang="zh-CN" altLang="en-US" dirty="0">
                <a:latin typeface="+mn-ea"/>
              </a:rPr>
              <a:t>核</a:t>
            </a:r>
            <a:endParaRPr lang="en-US" altLang="zh-CN" dirty="0">
              <a:latin typeface="+mn-ea"/>
            </a:endParaRPr>
          </a:p>
          <a:p>
            <a:pPr marL="285750" indent="-285750">
              <a:lnSpc>
                <a:spcPct val="130000"/>
              </a:lnSpc>
              <a:buFont typeface="Arial" panose="020B0604020202020204" pitchFamily="34" charset="0"/>
              <a:buChar char="•"/>
            </a:pPr>
            <a:r>
              <a:rPr lang="zh-CN" altLang="en-US" dirty="0">
                <a:latin typeface="+mn-ea"/>
              </a:rPr>
              <a:t>用来连接</a:t>
            </a:r>
            <a:r>
              <a:rPr lang="en-US" altLang="zh-CN" dirty="0">
                <a:latin typeface="+mn-ea"/>
              </a:rPr>
              <a:t>Zybo</a:t>
            </a:r>
            <a:r>
              <a:rPr lang="zh-CN" altLang="en-US" dirty="0">
                <a:latin typeface="+mn-ea"/>
              </a:rPr>
              <a:t>板载的</a:t>
            </a:r>
            <a:r>
              <a:rPr lang="en-US" altLang="zh-CN" dirty="0">
                <a:latin typeface="+mn-ea"/>
              </a:rPr>
              <a:t>switches</a:t>
            </a:r>
          </a:p>
          <a:p>
            <a:pPr marL="285750" indent="-285750">
              <a:lnSpc>
                <a:spcPct val="130000"/>
              </a:lnSpc>
              <a:buFont typeface="Arial" panose="020B0604020202020204" pitchFamily="34" charset="0"/>
              <a:buChar char="•"/>
            </a:pPr>
            <a:r>
              <a:rPr lang="zh-CN" altLang="en-US" dirty="0">
                <a:latin typeface="+mn-ea"/>
              </a:rPr>
              <a:t>通过读取</a:t>
            </a:r>
            <a:r>
              <a:rPr lang="en-US" altLang="zh-CN" dirty="0">
                <a:latin typeface="+mn-ea"/>
              </a:rPr>
              <a:t>switches</a:t>
            </a:r>
            <a:r>
              <a:rPr lang="zh-CN" altLang="en-US" dirty="0">
                <a:latin typeface="+mn-ea"/>
              </a:rPr>
              <a:t>的状态来控制电脑端的坐标的输出模式</a:t>
            </a:r>
          </a:p>
        </p:txBody>
      </p:sp>
      <p:pic>
        <p:nvPicPr>
          <p:cNvPr id="55" name="图片 54"/>
          <p:cNvPicPr>
            <a:picLocks noChangeAspect="1"/>
          </p:cNvPicPr>
          <p:nvPr/>
        </p:nvPicPr>
        <p:blipFill>
          <a:blip r:embed="rId7"/>
          <a:stretch>
            <a:fillRect/>
          </a:stretch>
        </p:blipFill>
        <p:spPr>
          <a:xfrm>
            <a:off x="4810125" y="1896081"/>
            <a:ext cx="2682899" cy="2541694"/>
          </a:xfrm>
          <a:prstGeom prst="rect">
            <a:avLst/>
          </a:prstGeom>
        </p:spPr>
      </p:pic>
      <p:sp>
        <p:nvSpPr>
          <p:cNvPr id="56" name="矩形 55"/>
          <p:cNvSpPr/>
          <p:nvPr/>
        </p:nvSpPr>
        <p:spPr>
          <a:xfrm>
            <a:off x="9176276" y="1328524"/>
            <a:ext cx="992579" cy="369332"/>
          </a:xfrm>
          <a:prstGeom prst="rect">
            <a:avLst/>
          </a:prstGeom>
        </p:spPr>
        <p:txBody>
          <a:bodyPr wrap="none">
            <a:spAutoFit/>
          </a:bodyPr>
          <a:lstStyle/>
          <a:p>
            <a:r>
              <a:rPr lang="en-US" altLang="zh-CN" dirty="0" err="1"/>
              <a:t>axi-gpio</a:t>
            </a:r>
            <a:endParaRPr lang="zh-CN" altLang="en-US" dirty="0"/>
          </a:p>
        </p:txBody>
      </p:sp>
      <p:sp>
        <p:nvSpPr>
          <p:cNvPr id="57" name="文本框 56"/>
          <p:cNvSpPr txBox="1"/>
          <p:nvPr/>
        </p:nvSpPr>
        <p:spPr>
          <a:xfrm>
            <a:off x="5493877" y="1323379"/>
            <a:ext cx="1371600" cy="369332"/>
          </a:xfrm>
          <a:prstGeom prst="rect">
            <a:avLst/>
          </a:prstGeom>
          <a:noFill/>
        </p:spPr>
        <p:txBody>
          <a:bodyPr wrap="square" rtlCol="0">
            <a:spAutoFit/>
          </a:bodyPr>
          <a:lstStyle/>
          <a:p>
            <a:r>
              <a:rPr lang="en-US" altLang="zh-CN" dirty="0" err="1">
                <a:solidFill>
                  <a:schemeClr val="bg1"/>
                </a:solidFill>
              </a:rPr>
              <a:t>axi-periph</a:t>
            </a:r>
            <a:endParaRPr lang="zh-CN" altLang="en-US" dirty="0">
              <a:solidFill>
                <a:schemeClr val="bg1"/>
              </a:solidFill>
            </a:endParaRPr>
          </a:p>
        </p:txBody>
      </p:sp>
      <p:sp>
        <p:nvSpPr>
          <p:cNvPr id="58" name="文本框 57"/>
          <p:cNvSpPr txBox="1"/>
          <p:nvPr/>
        </p:nvSpPr>
        <p:spPr>
          <a:xfrm>
            <a:off x="4687033" y="4529754"/>
            <a:ext cx="2682899" cy="113710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dirty="0" err="1">
                <a:solidFill>
                  <a:schemeClr val="bg1"/>
                </a:solidFill>
              </a:rPr>
              <a:t>Vivado</a:t>
            </a:r>
            <a:r>
              <a:rPr lang="en-US" altLang="zh-CN" dirty="0">
                <a:solidFill>
                  <a:schemeClr val="bg1"/>
                </a:solidFill>
              </a:rPr>
              <a:t> </a:t>
            </a:r>
            <a:r>
              <a:rPr lang="zh-CN" altLang="en-US" dirty="0">
                <a:solidFill>
                  <a:schemeClr val="bg1"/>
                </a:solidFill>
              </a:rPr>
              <a:t>内置</a:t>
            </a:r>
            <a:r>
              <a:rPr lang="en-US" altLang="zh-CN" dirty="0">
                <a:solidFill>
                  <a:schemeClr val="bg1"/>
                </a:solidFill>
              </a:rPr>
              <a:t>AXI-IP</a:t>
            </a:r>
            <a:r>
              <a:rPr lang="zh-CN" altLang="en-US" dirty="0">
                <a:solidFill>
                  <a:schemeClr val="bg1"/>
                </a:solidFill>
              </a:rPr>
              <a:t>核</a:t>
            </a:r>
            <a:endParaRPr lang="en-US" altLang="zh-CN" dirty="0">
              <a:solidFill>
                <a:schemeClr val="bg1"/>
              </a:solidFill>
            </a:endParaRPr>
          </a:p>
          <a:p>
            <a:pPr marL="285750" indent="-285750">
              <a:lnSpc>
                <a:spcPct val="130000"/>
              </a:lnSpc>
              <a:buFont typeface="Arial" panose="020B0604020202020204" pitchFamily="34" charset="0"/>
              <a:buChar char="•"/>
            </a:pPr>
            <a:r>
              <a:rPr lang="zh-CN" altLang="en-US" dirty="0">
                <a:solidFill>
                  <a:schemeClr val="bg1"/>
                </a:solidFill>
              </a:rPr>
              <a:t>用来管理接到</a:t>
            </a:r>
            <a:r>
              <a:rPr lang="en-US" altLang="zh-CN" dirty="0">
                <a:solidFill>
                  <a:schemeClr val="bg1"/>
                </a:solidFill>
              </a:rPr>
              <a:t>AXI</a:t>
            </a:r>
            <a:r>
              <a:rPr lang="zh-CN" altLang="en-US" dirty="0">
                <a:solidFill>
                  <a:schemeClr val="bg1"/>
                </a:solidFill>
              </a:rPr>
              <a:t>总线上的不同外设</a:t>
            </a:r>
          </a:p>
        </p:txBody>
      </p:sp>
      <p:sp>
        <p:nvSpPr>
          <p:cNvPr id="27" name="矩形 26">
            <a:extLst>
              <a:ext uri="{FF2B5EF4-FFF2-40B4-BE49-F238E27FC236}">
                <a16:creationId xmlns:a16="http://schemas.microsoft.com/office/drawing/2014/main" id="{7559750F-07A8-413A-8A64-85B72DE75A59}"/>
              </a:ext>
            </a:extLst>
          </p:cNvPr>
          <p:cNvSpPr/>
          <p:nvPr/>
        </p:nvSpPr>
        <p:spPr>
          <a:xfrm>
            <a:off x="646918" y="563257"/>
            <a:ext cx="6098144" cy="480131"/>
          </a:xfrm>
          <a:prstGeom prst="rect">
            <a:avLst/>
          </a:prstGeom>
        </p:spPr>
        <p:txBody>
          <a:bodyPr wrap="none">
            <a:spAutoFit/>
          </a:bodyPr>
          <a:lstStyle/>
          <a:p>
            <a:pPr defTabSz="914354">
              <a:lnSpc>
                <a:spcPct val="90000"/>
              </a:lnSpc>
              <a:spcBef>
                <a:spcPct val="0"/>
              </a:spcBef>
            </a:pPr>
            <a:r>
              <a:rPr lang="en-US" altLang="zh-CN" sz="2800" b="1" dirty="0"/>
              <a:t>CPU+AXI-GPIO</a:t>
            </a:r>
            <a:r>
              <a:rPr lang="zh-CN" altLang="en-US" sz="2800" b="1" dirty="0"/>
              <a:t>在系统中的控制作用</a:t>
            </a:r>
          </a:p>
        </p:txBody>
      </p:sp>
    </p:spTree>
    <p:extLst>
      <p:ext uri="{BB962C8B-B14F-4D97-AF65-F5344CB8AC3E}">
        <p14:creationId xmlns:p14="http://schemas.microsoft.com/office/powerpoint/2010/main" val="311198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ïś1ïḍé">
            <a:extLst>
              <a:ext uri="{FF2B5EF4-FFF2-40B4-BE49-F238E27FC236}">
                <a16:creationId xmlns:a16="http://schemas.microsoft.com/office/drawing/2014/main" id="{2FCC5924-56F4-4F21-890A-0D0306341098}"/>
              </a:ext>
            </a:extLst>
          </p:cNvPr>
          <p:cNvSpPr/>
          <p:nvPr/>
        </p:nvSpPr>
        <p:spPr>
          <a:xfrm>
            <a:off x="0" y="2337176"/>
            <a:ext cx="4576718" cy="1916489"/>
          </a:xfrm>
          <a:prstGeom prst="rect">
            <a:avLst/>
          </a:prstGeom>
          <a:blipFill>
            <a:blip r:embed="rId3"/>
            <a:stretch>
              <a:fillRect t="-29798" b="-29407"/>
            </a:stretch>
          </a:blipFill>
          <a:ln w="12700" cap="flat" cmpd="sng" algn="ctr">
            <a:noFill/>
            <a:prstDash val="solid"/>
            <a:miter lim="800000"/>
          </a:ln>
          <a:effectLst/>
          <a:extLst>
            <a:ext uri="{91240B29-F687-4F45-9708-019B960494DF}">
              <a14:hiddenLine xmlns:a14="http://schemas.microsoft.com/office/drawing/2010/main" w="12700"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iṥlíḍe">
            <a:extLst>
              <a:ext uri="{FF2B5EF4-FFF2-40B4-BE49-F238E27FC236}">
                <a16:creationId xmlns:a16="http://schemas.microsoft.com/office/drawing/2014/main" id="{FD5025A7-4E7D-4439-B53D-AF9AC54AD0D7}"/>
              </a:ext>
            </a:extLst>
          </p:cNvPr>
          <p:cNvSpPr/>
          <p:nvPr/>
        </p:nvSpPr>
        <p:spPr>
          <a:xfrm>
            <a:off x="669925" y="2337176"/>
            <a:ext cx="3906793" cy="1916489"/>
          </a:xfrm>
          <a:prstGeom prst="rect">
            <a:avLst/>
          </a:prstGeom>
          <a:solidFill>
            <a:schemeClr val="tx1">
              <a:alpha val="7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ṩḷíḋè">
            <a:extLst>
              <a:ext uri="{FF2B5EF4-FFF2-40B4-BE49-F238E27FC236}">
                <a16:creationId xmlns:a16="http://schemas.microsoft.com/office/drawing/2014/main" id="{EF44855D-7DC1-4D75-BAE9-D3579EF15E02}"/>
              </a:ext>
            </a:extLst>
          </p:cNvPr>
          <p:cNvSpPr txBox="1"/>
          <p:nvPr/>
        </p:nvSpPr>
        <p:spPr>
          <a:xfrm>
            <a:off x="2191718" y="2676472"/>
            <a:ext cx="2385000" cy="1237896"/>
          </a:xfrm>
          <a:prstGeom prst="rect">
            <a:avLst/>
          </a:prstGeom>
          <a:noFill/>
        </p:spPr>
        <p:txBody>
          <a:bodyPr wrap="none" lIns="90000" tIns="46800" rIns="90000" bIns="46800" anchor="ctr" anchorCtr="0">
            <a:normAutofit/>
          </a:bodyPr>
          <a:lstStyle/>
          <a:p>
            <a:pPr algn="r"/>
            <a:r>
              <a:rPr lang="en-US" altLang="zh-CN" sz="3200" dirty="0">
                <a:solidFill>
                  <a:schemeClr val="bg1"/>
                </a:solidFill>
              </a:rPr>
              <a:t>CONTENTS</a:t>
            </a:r>
          </a:p>
        </p:txBody>
      </p:sp>
      <p:sp>
        <p:nvSpPr>
          <p:cNvPr id="6" name="iṥľïḓè">
            <a:extLst>
              <a:ext uri="{FF2B5EF4-FFF2-40B4-BE49-F238E27FC236}">
                <a16:creationId xmlns:a16="http://schemas.microsoft.com/office/drawing/2014/main" id="{1CA40117-D4B1-4663-9932-04A1E19A5E9D}"/>
              </a:ext>
            </a:extLst>
          </p:cNvPr>
          <p:cNvSpPr/>
          <p:nvPr/>
        </p:nvSpPr>
        <p:spPr>
          <a:xfrm>
            <a:off x="6492083" y="4621954"/>
            <a:ext cx="540000" cy="540000"/>
          </a:xfrm>
          <a:prstGeom prst="ellipse">
            <a:avLst/>
          </a:pr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05</a:t>
            </a:r>
          </a:p>
        </p:txBody>
      </p:sp>
      <p:sp>
        <p:nvSpPr>
          <p:cNvPr id="25" name="íśḷiďê">
            <a:extLst>
              <a:ext uri="{FF2B5EF4-FFF2-40B4-BE49-F238E27FC236}">
                <a16:creationId xmlns:a16="http://schemas.microsoft.com/office/drawing/2014/main" id="{A3D8B12A-F709-4243-8633-BA8CDE295DF3}"/>
              </a:ext>
            </a:extLst>
          </p:cNvPr>
          <p:cNvSpPr txBox="1"/>
          <p:nvPr/>
        </p:nvSpPr>
        <p:spPr>
          <a:xfrm>
            <a:off x="7131000" y="4692308"/>
            <a:ext cx="3676254" cy="399292"/>
          </a:xfrm>
          <a:prstGeom prst="rect">
            <a:avLst/>
          </a:prstGeom>
          <a:noFill/>
        </p:spPr>
        <p:txBody>
          <a:bodyPr wrap="none" lIns="90000" tIns="46800" rIns="90000" bIns="46800" anchor="b" anchorCtr="0">
            <a:normAutofit/>
          </a:bodyPr>
          <a:lstStyle/>
          <a:p>
            <a:r>
              <a:rPr lang="zh-CN" altLang="en-US" b="1" dirty="0"/>
              <a:t>效果展示</a:t>
            </a:r>
          </a:p>
        </p:txBody>
      </p:sp>
      <p:sp>
        <p:nvSpPr>
          <p:cNvPr id="8" name="ïṣḷîdè">
            <a:extLst>
              <a:ext uri="{FF2B5EF4-FFF2-40B4-BE49-F238E27FC236}">
                <a16:creationId xmlns:a16="http://schemas.microsoft.com/office/drawing/2014/main" id="{7FD6C802-9F38-4877-AFEA-B32B57437890}"/>
              </a:ext>
            </a:extLst>
          </p:cNvPr>
          <p:cNvSpPr/>
          <p:nvPr/>
        </p:nvSpPr>
        <p:spPr>
          <a:xfrm>
            <a:off x="6492083" y="3794450"/>
            <a:ext cx="540000" cy="54000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04</a:t>
            </a:r>
          </a:p>
        </p:txBody>
      </p:sp>
      <p:sp>
        <p:nvSpPr>
          <p:cNvPr id="23" name="íŝ1iḍê">
            <a:extLst>
              <a:ext uri="{FF2B5EF4-FFF2-40B4-BE49-F238E27FC236}">
                <a16:creationId xmlns:a16="http://schemas.microsoft.com/office/drawing/2014/main" id="{327CD992-B290-4314-8CE5-25F4382B2791}"/>
              </a:ext>
            </a:extLst>
          </p:cNvPr>
          <p:cNvSpPr txBox="1"/>
          <p:nvPr/>
        </p:nvSpPr>
        <p:spPr>
          <a:xfrm>
            <a:off x="7131000" y="3826486"/>
            <a:ext cx="3676254" cy="399292"/>
          </a:xfrm>
          <a:prstGeom prst="rect">
            <a:avLst/>
          </a:prstGeom>
          <a:noFill/>
        </p:spPr>
        <p:txBody>
          <a:bodyPr wrap="none" lIns="90000" tIns="46800" rIns="90000" bIns="46800" anchor="b" anchorCtr="0">
            <a:normAutofit/>
          </a:bodyPr>
          <a:lstStyle/>
          <a:p>
            <a:r>
              <a:rPr lang="zh-CN" altLang="en-US" b="1" dirty="0"/>
              <a:t>系统子模块</a:t>
            </a:r>
          </a:p>
        </p:txBody>
      </p:sp>
      <p:sp>
        <p:nvSpPr>
          <p:cNvPr id="10" name="ïşľîḑe">
            <a:extLst>
              <a:ext uri="{FF2B5EF4-FFF2-40B4-BE49-F238E27FC236}">
                <a16:creationId xmlns:a16="http://schemas.microsoft.com/office/drawing/2014/main" id="{338CB8B8-C536-440F-AD85-AAE552EC4E66}"/>
              </a:ext>
            </a:extLst>
          </p:cNvPr>
          <p:cNvSpPr/>
          <p:nvPr/>
        </p:nvSpPr>
        <p:spPr>
          <a:xfrm>
            <a:off x="6492083" y="2966946"/>
            <a:ext cx="540000" cy="540000"/>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03</a:t>
            </a:r>
          </a:p>
        </p:txBody>
      </p:sp>
      <p:sp>
        <p:nvSpPr>
          <p:cNvPr id="21" name="ïşḷíḋe">
            <a:extLst>
              <a:ext uri="{FF2B5EF4-FFF2-40B4-BE49-F238E27FC236}">
                <a16:creationId xmlns:a16="http://schemas.microsoft.com/office/drawing/2014/main" id="{C17FBF54-FEA3-48AD-A40D-54FBB230CD49}"/>
              </a:ext>
            </a:extLst>
          </p:cNvPr>
          <p:cNvSpPr txBox="1"/>
          <p:nvPr/>
        </p:nvSpPr>
        <p:spPr>
          <a:xfrm>
            <a:off x="7131000" y="2993000"/>
            <a:ext cx="3676254" cy="399292"/>
          </a:xfrm>
          <a:prstGeom prst="rect">
            <a:avLst/>
          </a:prstGeom>
          <a:noFill/>
        </p:spPr>
        <p:txBody>
          <a:bodyPr wrap="none" lIns="90000" tIns="46800" rIns="90000" bIns="46800" anchor="b" anchorCtr="0">
            <a:normAutofit/>
          </a:bodyPr>
          <a:lstStyle/>
          <a:p>
            <a:r>
              <a:rPr lang="zh-CN" altLang="en-US" b="1" dirty="0"/>
              <a:t>系统整体架构</a:t>
            </a:r>
          </a:p>
        </p:txBody>
      </p:sp>
      <p:sp>
        <p:nvSpPr>
          <p:cNvPr id="12" name="îṥľïḑe">
            <a:extLst>
              <a:ext uri="{FF2B5EF4-FFF2-40B4-BE49-F238E27FC236}">
                <a16:creationId xmlns:a16="http://schemas.microsoft.com/office/drawing/2014/main" id="{C1CC126C-8D6C-4122-AA72-639DD8356C5C}"/>
              </a:ext>
            </a:extLst>
          </p:cNvPr>
          <p:cNvSpPr/>
          <p:nvPr/>
        </p:nvSpPr>
        <p:spPr>
          <a:xfrm>
            <a:off x="6492083" y="2139443"/>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02</a:t>
            </a:r>
          </a:p>
        </p:txBody>
      </p:sp>
      <p:sp>
        <p:nvSpPr>
          <p:cNvPr id="19" name="íśḻïdê">
            <a:extLst>
              <a:ext uri="{FF2B5EF4-FFF2-40B4-BE49-F238E27FC236}">
                <a16:creationId xmlns:a16="http://schemas.microsoft.com/office/drawing/2014/main" id="{245BE6B6-8B0B-48FC-B03F-7E98951D4C40}"/>
              </a:ext>
            </a:extLst>
          </p:cNvPr>
          <p:cNvSpPr txBox="1"/>
          <p:nvPr/>
        </p:nvSpPr>
        <p:spPr>
          <a:xfrm>
            <a:off x="7131000" y="2194416"/>
            <a:ext cx="3676254" cy="399292"/>
          </a:xfrm>
          <a:prstGeom prst="rect">
            <a:avLst/>
          </a:prstGeom>
          <a:noFill/>
        </p:spPr>
        <p:txBody>
          <a:bodyPr wrap="none" lIns="90000" tIns="46800" rIns="90000" bIns="46800" anchor="b" anchorCtr="0">
            <a:normAutofit/>
          </a:bodyPr>
          <a:lstStyle/>
          <a:p>
            <a:r>
              <a:rPr lang="zh-CN" altLang="en-US" b="1" dirty="0"/>
              <a:t>功能描述</a:t>
            </a:r>
          </a:p>
        </p:txBody>
      </p:sp>
      <p:sp>
        <p:nvSpPr>
          <p:cNvPr id="14" name="ïS1îḑe">
            <a:extLst>
              <a:ext uri="{FF2B5EF4-FFF2-40B4-BE49-F238E27FC236}">
                <a16:creationId xmlns:a16="http://schemas.microsoft.com/office/drawing/2014/main" id="{C2A8B04C-35DE-4000-A3C9-05776BC11A39}"/>
              </a:ext>
            </a:extLst>
          </p:cNvPr>
          <p:cNvSpPr/>
          <p:nvPr/>
        </p:nvSpPr>
        <p:spPr>
          <a:xfrm>
            <a:off x="6492083" y="1311940"/>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01</a:t>
            </a:r>
          </a:p>
        </p:txBody>
      </p:sp>
      <p:sp>
        <p:nvSpPr>
          <p:cNvPr id="17" name="îšľïďè">
            <a:extLst>
              <a:ext uri="{FF2B5EF4-FFF2-40B4-BE49-F238E27FC236}">
                <a16:creationId xmlns:a16="http://schemas.microsoft.com/office/drawing/2014/main" id="{AD2A3E00-D467-4BF6-954C-577FF5885E5E}"/>
              </a:ext>
            </a:extLst>
          </p:cNvPr>
          <p:cNvSpPr txBox="1"/>
          <p:nvPr/>
        </p:nvSpPr>
        <p:spPr>
          <a:xfrm>
            <a:off x="7131000" y="1395832"/>
            <a:ext cx="3676254" cy="399292"/>
          </a:xfrm>
          <a:prstGeom prst="rect">
            <a:avLst/>
          </a:prstGeom>
          <a:noFill/>
        </p:spPr>
        <p:txBody>
          <a:bodyPr wrap="none" lIns="90000" tIns="46800" rIns="90000" bIns="46800" anchor="b" anchorCtr="0">
            <a:normAutofit/>
          </a:bodyPr>
          <a:lstStyle/>
          <a:p>
            <a:r>
              <a:rPr lang="zh-CN" altLang="en-US" b="1" dirty="0"/>
              <a:t>设计背景</a:t>
            </a:r>
          </a:p>
        </p:txBody>
      </p:sp>
      <p:cxnSp>
        <p:nvCxnSpPr>
          <p:cNvPr id="16" name="直接连接符 15">
            <a:extLst>
              <a:ext uri="{FF2B5EF4-FFF2-40B4-BE49-F238E27FC236}">
                <a16:creationId xmlns:a16="http://schemas.microsoft.com/office/drawing/2014/main" id="{E90F46F6-B6F9-4591-ADC4-EA23B4B4E88E}"/>
              </a:ext>
            </a:extLst>
          </p:cNvPr>
          <p:cNvCxnSpPr/>
          <p:nvPr/>
        </p:nvCxnSpPr>
        <p:spPr>
          <a:xfrm>
            <a:off x="6186000" y="1768233"/>
            <a:ext cx="0" cy="370800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8" name="iṥľïḓè">
            <a:extLst>
              <a:ext uri="{FF2B5EF4-FFF2-40B4-BE49-F238E27FC236}">
                <a16:creationId xmlns:a16="http://schemas.microsoft.com/office/drawing/2014/main" id="{F499F729-42EF-496A-9C51-81DF778F078D}"/>
              </a:ext>
            </a:extLst>
          </p:cNvPr>
          <p:cNvSpPr/>
          <p:nvPr/>
        </p:nvSpPr>
        <p:spPr>
          <a:xfrm>
            <a:off x="6500961" y="5431304"/>
            <a:ext cx="540000" cy="540000"/>
          </a:xfrm>
          <a:prstGeom prst="ellipse">
            <a:avLst/>
          </a:pr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06</a:t>
            </a:r>
          </a:p>
        </p:txBody>
      </p:sp>
      <p:sp>
        <p:nvSpPr>
          <p:cNvPr id="20" name="íśḷiďê">
            <a:extLst>
              <a:ext uri="{FF2B5EF4-FFF2-40B4-BE49-F238E27FC236}">
                <a16:creationId xmlns:a16="http://schemas.microsoft.com/office/drawing/2014/main" id="{69963559-AAF2-428F-86FB-09C888440ABD}"/>
              </a:ext>
            </a:extLst>
          </p:cNvPr>
          <p:cNvSpPr txBox="1"/>
          <p:nvPr/>
        </p:nvSpPr>
        <p:spPr>
          <a:xfrm>
            <a:off x="7139878" y="5501658"/>
            <a:ext cx="3676254" cy="399292"/>
          </a:xfrm>
          <a:prstGeom prst="rect">
            <a:avLst/>
          </a:prstGeom>
          <a:noFill/>
        </p:spPr>
        <p:txBody>
          <a:bodyPr wrap="none" lIns="90000" tIns="46800" rIns="90000" bIns="46800" anchor="b" anchorCtr="0">
            <a:normAutofit/>
          </a:bodyPr>
          <a:lstStyle/>
          <a:p>
            <a:r>
              <a:rPr lang="zh-CN" altLang="en-US" b="1" dirty="0"/>
              <a:t>项目评价</a:t>
            </a:r>
          </a:p>
        </p:txBody>
      </p:sp>
    </p:spTree>
    <p:extLst>
      <p:ext uri="{BB962C8B-B14F-4D97-AF65-F5344CB8AC3E}">
        <p14:creationId xmlns:p14="http://schemas.microsoft.com/office/powerpoint/2010/main" val="3059885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410700" y="0"/>
            <a:ext cx="2781300" cy="6858000"/>
          </a:xfrm>
          <a:prstGeom prst="rect">
            <a:avLst/>
          </a:prstGeom>
        </p:spPr>
      </p:pic>
      <p:sp>
        <p:nvSpPr>
          <p:cNvPr id="7" name="矩形 6">
            <a:extLst>
              <a:ext uri="{FF2B5EF4-FFF2-40B4-BE49-F238E27FC236}">
                <a16:creationId xmlns:a16="http://schemas.microsoft.com/office/drawing/2014/main" id="{6C8532C0-0AA2-4684-A07B-ED7B92D5A415}"/>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087DC45-8115-4755-A643-59095226E9CC}"/>
              </a:ext>
            </a:extLst>
          </p:cNvPr>
          <p:cNvSpPr/>
          <p:nvPr/>
        </p:nvSpPr>
        <p:spPr>
          <a:xfrm>
            <a:off x="741186" y="648945"/>
            <a:ext cx="1620957" cy="480131"/>
          </a:xfrm>
          <a:prstGeom prst="rect">
            <a:avLst/>
          </a:prstGeom>
        </p:spPr>
        <p:txBody>
          <a:bodyPr wrap="none">
            <a:spAutoFit/>
          </a:bodyPr>
          <a:lstStyle/>
          <a:p>
            <a:pPr defTabSz="914354">
              <a:lnSpc>
                <a:spcPct val="90000"/>
              </a:lnSpc>
              <a:spcBef>
                <a:spcPct val="0"/>
              </a:spcBef>
            </a:pPr>
            <a:r>
              <a:rPr lang="zh-CN" altLang="en-US" sz="2800" b="1" dirty="0"/>
              <a:t>数据流向</a:t>
            </a:r>
          </a:p>
        </p:txBody>
      </p:sp>
      <p:pic>
        <p:nvPicPr>
          <p:cNvPr id="2" name="图片 1"/>
          <p:cNvPicPr>
            <a:picLocks noChangeAspect="1"/>
          </p:cNvPicPr>
          <p:nvPr/>
        </p:nvPicPr>
        <p:blipFill>
          <a:blip r:embed="rId4"/>
          <a:stretch>
            <a:fillRect/>
          </a:stretch>
        </p:blipFill>
        <p:spPr>
          <a:xfrm>
            <a:off x="958361" y="1402450"/>
            <a:ext cx="10437841" cy="4501661"/>
          </a:xfrm>
          <a:prstGeom prst="rect">
            <a:avLst/>
          </a:prstGeom>
        </p:spPr>
      </p:pic>
      <p:sp>
        <p:nvSpPr>
          <p:cNvPr id="10" name="箭头: 左 9">
            <a:extLst>
              <a:ext uri="{FF2B5EF4-FFF2-40B4-BE49-F238E27FC236}">
                <a16:creationId xmlns:a16="http://schemas.microsoft.com/office/drawing/2014/main" id="{A70AE09C-2FC2-4E42-A3EF-C02B68683353}"/>
              </a:ext>
            </a:extLst>
          </p:cNvPr>
          <p:cNvSpPr/>
          <p:nvPr/>
        </p:nvSpPr>
        <p:spPr>
          <a:xfrm flipH="1">
            <a:off x="5115624" y="3139126"/>
            <a:ext cx="1960752" cy="36438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左 10">
            <a:extLst>
              <a:ext uri="{FF2B5EF4-FFF2-40B4-BE49-F238E27FC236}">
                <a16:creationId xmlns:a16="http://schemas.microsoft.com/office/drawing/2014/main" id="{19BBDB05-F199-49D1-9A5F-155B18EF6B7E}"/>
              </a:ext>
            </a:extLst>
          </p:cNvPr>
          <p:cNvSpPr/>
          <p:nvPr/>
        </p:nvSpPr>
        <p:spPr>
          <a:xfrm>
            <a:off x="5302410" y="5669350"/>
            <a:ext cx="1960752" cy="36438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 11">
            <a:extLst>
              <a:ext uri="{FF2B5EF4-FFF2-40B4-BE49-F238E27FC236}">
                <a16:creationId xmlns:a16="http://schemas.microsoft.com/office/drawing/2014/main" id="{EA5AC2FF-E26B-4FA7-93C5-3F26CF426898}"/>
              </a:ext>
            </a:extLst>
          </p:cNvPr>
          <p:cNvSpPr/>
          <p:nvPr/>
        </p:nvSpPr>
        <p:spPr>
          <a:xfrm>
            <a:off x="9410700" y="2267844"/>
            <a:ext cx="1960752" cy="364380"/>
          </a:xfrm>
          <a:prstGeom prst="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3">
            <a:extLst>
              <a:ext uri="{FF2B5EF4-FFF2-40B4-BE49-F238E27FC236}">
                <a16:creationId xmlns:a16="http://schemas.microsoft.com/office/drawing/2014/main" id="{010B9301-0677-4E4E-A153-FF81FCB602E3}"/>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a:solidFill>
                  <a:schemeClr val="tx1">
                    <a:lumMod val="50000"/>
                    <a:lumOff val="50000"/>
                  </a:schemeClr>
                </a:solidFill>
              </a:rPr>
              <a:pPr algn="r"/>
              <a:t>20</a:t>
            </a:fld>
            <a:endParaRPr lang="zh-CN" altLang="en-US" sz="1000" dirty="0">
              <a:solidFill>
                <a:schemeClr val="tx1">
                  <a:lumMod val="50000"/>
                  <a:lumOff val="50000"/>
                </a:schemeClr>
              </a:solidFill>
            </a:endParaRPr>
          </a:p>
        </p:txBody>
      </p:sp>
    </p:spTree>
    <p:extLst>
      <p:ext uri="{BB962C8B-B14F-4D97-AF65-F5344CB8AC3E}">
        <p14:creationId xmlns:p14="http://schemas.microsoft.com/office/powerpoint/2010/main" val="1743205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7356D66-905C-44D5-8C5B-76F60ACC404C}"/>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9410700" y="0"/>
            <a:ext cx="2781300" cy="6858000"/>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002" y="-276"/>
            <a:ext cx="3199320" cy="6858276"/>
          </a:xfrm>
          <a:prstGeom prst="rect">
            <a:avLst/>
          </a:prstGeom>
        </p:spPr>
      </p:pic>
      <p:sp>
        <p:nvSpPr>
          <p:cNvPr id="10" name="矩形 9">
            <a:extLst>
              <a:ext uri="{FF2B5EF4-FFF2-40B4-BE49-F238E27FC236}">
                <a16:creationId xmlns:a16="http://schemas.microsoft.com/office/drawing/2014/main" id="{1067CC65-43F3-4E97-B73B-C96C493CC959}"/>
              </a:ext>
            </a:extLst>
          </p:cNvPr>
          <p:cNvSpPr/>
          <p:nvPr/>
        </p:nvSpPr>
        <p:spPr>
          <a:xfrm>
            <a:off x="741186" y="648945"/>
            <a:ext cx="3534942" cy="480131"/>
          </a:xfrm>
          <a:prstGeom prst="rect">
            <a:avLst/>
          </a:prstGeom>
        </p:spPr>
        <p:txBody>
          <a:bodyPr wrap="none">
            <a:spAutoFit/>
          </a:bodyPr>
          <a:lstStyle/>
          <a:p>
            <a:pPr defTabSz="914354">
              <a:lnSpc>
                <a:spcPct val="90000"/>
              </a:lnSpc>
              <a:spcBef>
                <a:spcPct val="0"/>
              </a:spcBef>
            </a:pPr>
            <a:r>
              <a:rPr lang="en-US" altLang="zh-CN" sz="2800" b="1" dirty="0"/>
              <a:t>PS</a:t>
            </a:r>
            <a:r>
              <a:rPr lang="zh-CN" altLang="en-US" sz="2800" b="1" dirty="0"/>
              <a:t>部分系统逻辑结构</a:t>
            </a:r>
          </a:p>
        </p:txBody>
      </p:sp>
    </p:spTree>
    <p:extLst>
      <p:ext uri="{BB962C8B-B14F-4D97-AF65-F5344CB8AC3E}">
        <p14:creationId xmlns:p14="http://schemas.microsoft.com/office/powerpoint/2010/main" val="1877591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子模块讲解</a:t>
            </a:r>
            <a:r>
              <a:rPr lang="en-US" altLang="zh-CN" dirty="0"/>
              <a:t>——PL</a:t>
            </a:r>
            <a:r>
              <a:rPr lang="zh-CN" altLang="en-US" dirty="0"/>
              <a:t>部分</a:t>
            </a:r>
          </a:p>
        </p:txBody>
      </p:sp>
      <p:sp>
        <p:nvSpPr>
          <p:cNvPr id="4" name="文本框 3">
            <a:extLst>
              <a:ext uri="{FF2B5EF4-FFF2-40B4-BE49-F238E27FC236}">
                <a16:creationId xmlns:a16="http://schemas.microsoft.com/office/drawing/2014/main" id="{81FB370A-6880-4FF5-81E2-DFAB159EAD17}"/>
              </a:ext>
            </a:extLst>
          </p:cNvPr>
          <p:cNvSpPr txBox="1"/>
          <p:nvPr/>
        </p:nvSpPr>
        <p:spPr>
          <a:xfrm>
            <a:off x="1165225" y="26413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005831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63B47D64-60CF-4891-B936-D92D6C220524}"/>
              </a:ext>
            </a:extLst>
          </p:cNvPr>
          <p:cNvGrpSpPr/>
          <p:nvPr/>
        </p:nvGrpSpPr>
        <p:grpSpPr>
          <a:xfrm>
            <a:off x="0" y="0"/>
            <a:ext cx="12192000" cy="6858000"/>
            <a:chOff x="0" y="0"/>
            <a:chExt cx="12192000" cy="6858000"/>
          </a:xfrm>
        </p:grpSpPr>
        <p:sp>
          <p:nvSpPr>
            <p:cNvPr id="29" name="矩形 28">
              <a:extLst>
                <a:ext uri="{FF2B5EF4-FFF2-40B4-BE49-F238E27FC236}">
                  <a16:creationId xmlns:a16="http://schemas.microsoft.com/office/drawing/2014/main" id="{7A23B458-9AF3-4534-98D9-CEA229A414EE}"/>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FB2257D-A09F-4320-B012-D56B53E35D8D}"/>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D81155D-ED2F-409B-A8FE-30934C689BA3}"/>
                </a:ext>
              </a:extLst>
            </p:cNvPr>
            <p:cNvGrpSpPr>
              <a:grpSpLocks noChangeAspect="1"/>
            </p:cNvGrpSpPr>
            <p:nvPr>
              <p:custDataLst>
                <p:tags r:id="rId2"/>
              </p:custDataLst>
            </p:nvPr>
          </p:nvGrpSpPr>
          <p:grpSpPr>
            <a:xfrm>
              <a:off x="0" y="0"/>
              <a:ext cx="12192000" cy="3999103"/>
              <a:chOff x="0" y="0"/>
              <a:chExt cx="12192000" cy="4159045"/>
            </a:xfrm>
          </p:grpSpPr>
          <p:sp>
            <p:nvSpPr>
              <p:cNvPr id="33" name="iṡľîḑé">
                <a:extLst>
                  <a:ext uri="{FF2B5EF4-FFF2-40B4-BE49-F238E27FC236}">
                    <a16:creationId xmlns:a16="http://schemas.microsoft.com/office/drawing/2014/main" id="{648D77A3-EC99-4A8A-BAFE-17C582A30678}"/>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34" name="iŝlídê">
                <a:extLst>
                  <a:ext uri="{FF2B5EF4-FFF2-40B4-BE49-F238E27FC236}">
                    <a16:creationId xmlns:a16="http://schemas.microsoft.com/office/drawing/2014/main" id="{331D80D7-288D-496A-B18C-BB0536F674D3}"/>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32" name="矩形 31">
              <a:extLst>
                <a:ext uri="{FF2B5EF4-FFF2-40B4-BE49-F238E27FC236}">
                  <a16:creationId xmlns:a16="http://schemas.microsoft.com/office/drawing/2014/main" id="{1D8EAE1E-A7EE-4D1F-A7FC-517BF2EDDC27}"/>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灯片编号占位符 3">
            <a:extLst>
              <a:ext uri="{FF2B5EF4-FFF2-40B4-BE49-F238E27FC236}">
                <a16:creationId xmlns:a16="http://schemas.microsoft.com/office/drawing/2014/main" id="{BB38A56E-5AF0-4BAC-9368-CB74DBA5F4FF}"/>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grpSp>
        <p:nvGrpSpPr>
          <p:cNvPr id="5" name="2480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69C384C-C2EC-4120-A36F-3B4D2175594A}"/>
              </a:ext>
            </a:extLst>
          </p:cNvPr>
          <p:cNvGrpSpPr>
            <a:grpSpLocks noChangeAspect="1"/>
          </p:cNvGrpSpPr>
          <p:nvPr>
            <p:custDataLst>
              <p:tags r:id="rId1"/>
            </p:custDataLst>
          </p:nvPr>
        </p:nvGrpSpPr>
        <p:grpSpPr>
          <a:xfrm>
            <a:off x="1008935" y="1855910"/>
            <a:ext cx="10321053" cy="3338309"/>
            <a:chOff x="1008139" y="2192173"/>
            <a:chExt cx="10321053" cy="3338309"/>
          </a:xfrm>
        </p:grpSpPr>
        <p:sp>
          <p:nvSpPr>
            <p:cNvPr id="6" name="ïṩļïḓe">
              <a:extLst>
                <a:ext uri="{FF2B5EF4-FFF2-40B4-BE49-F238E27FC236}">
                  <a16:creationId xmlns:a16="http://schemas.microsoft.com/office/drawing/2014/main" id="{E0B698E7-F4AF-48DE-9638-6CF539508E04}"/>
                </a:ext>
              </a:extLst>
            </p:cNvPr>
            <p:cNvSpPr/>
            <p:nvPr/>
          </p:nvSpPr>
          <p:spPr>
            <a:xfrm>
              <a:off x="5460069" y="4702872"/>
              <a:ext cx="1685304" cy="827610"/>
            </a:xfrm>
            <a:custGeom>
              <a:avLst/>
              <a:gdLst/>
              <a:ahLst/>
              <a:cxnLst>
                <a:cxn ang="0">
                  <a:pos x="wd2" y="hd2"/>
                </a:cxn>
                <a:cxn ang="5400000">
                  <a:pos x="wd2" y="hd2"/>
                </a:cxn>
                <a:cxn ang="10800000">
                  <a:pos x="wd2" y="hd2"/>
                </a:cxn>
                <a:cxn ang="16200000">
                  <a:pos x="wd2" y="hd2"/>
                </a:cxn>
              </a:cxnLst>
              <a:rect l="0" t="0" r="r" b="b"/>
              <a:pathLst>
                <a:path w="21600" h="21600" extrusionOk="0">
                  <a:moveTo>
                    <a:pt x="17950" y="0"/>
                  </a:moveTo>
                  <a:cubicBezTo>
                    <a:pt x="16358" y="8270"/>
                    <a:pt x="12511" y="13614"/>
                    <a:pt x="8151" y="13614"/>
                  </a:cubicBezTo>
                  <a:cubicBezTo>
                    <a:pt x="6842" y="13614"/>
                    <a:pt x="5553" y="13116"/>
                    <a:pt x="4321" y="12134"/>
                  </a:cubicBezTo>
                  <a:lnTo>
                    <a:pt x="4685" y="10242"/>
                  </a:lnTo>
                  <a:lnTo>
                    <a:pt x="0" y="12967"/>
                  </a:lnTo>
                  <a:lnTo>
                    <a:pt x="2527" y="21453"/>
                  </a:lnTo>
                  <a:lnTo>
                    <a:pt x="2889" y="19569"/>
                  </a:lnTo>
                  <a:cubicBezTo>
                    <a:pt x="4579" y="20916"/>
                    <a:pt x="6349" y="21600"/>
                    <a:pt x="8151" y="21600"/>
                  </a:cubicBezTo>
                  <a:cubicBezTo>
                    <a:pt x="11022" y="21600"/>
                    <a:pt x="13805" y="19874"/>
                    <a:pt x="16199" y="16609"/>
                  </a:cubicBezTo>
                  <a:cubicBezTo>
                    <a:pt x="18651" y="13265"/>
                    <a:pt x="20519" y="8530"/>
                    <a:pt x="21600" y="2916"/>
                  </a:cubicBezTo>
                  <a:cubicBezTo>
                    <a:pt x="21600" y="2916"/>
                    <a:pt x="17950" y="0"/>
                    <a:pt x="17950" y="0"/>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554">
                <a:defRPr sz="3000">
                  <a:solidFill>
                    <a:srgbClr val="FFFFFF"/>
                  </a:solidFill>
                  <a:effectLst>
                    <a:outerShdw blurRad="38100" dist="12700" dir="5400000" rotWithShape="0">
                      <a:srgbClr val="000000">
                        <a:alpha val="50000"/>
                      </a:srgbClr>
                    </a:outerShdw>
                  </a:effectLst>
                </a:defRPr>
              </a:pPr>
              <a:endParaRPr/>
            </a:p>
          </p:txBody>
        </p:sp>
        <p:sp>
          <p:nvSpPr>
            <p:cNvPr id="7" name="ïṣļîḋe">
              <a:extLst>
                <a:ext uri="{FF2B5EF4-FFF2-40B4-BE49-F238E27FC236}">
                  <a16:creationId xmlns:a16="http://schemas.microsoft.com/office/drawing/2014/main" id="{8D879F64-C0A1-49EC-9BA9-14BFBD213FAF}"/>
                </a:ext>
              </a:extLst>
            </p:cNvPr>
            <p:cNvSpPr/>
            <p:nvPr/>
          </p:nvSpPr>
          <p:spPr>
            <a:xfrm>
              <a:off x="4973318" y="3452265"/>
              <a:ext cx="755320" cy="1652460"/>
            </a:xfrm>
            <a:custGeom>
              <a:avLst/>
              <a:gdLst/>
              <a:ahLst/>
              <a:cxnLst>
                <a:cxn ang="0">
                  <a:pos x="wd2" y="hd2"/>
                </a:cxn>
                <a:cxn ang="5400000">
                  <a:pos x="wd2" y="hd2"/>
                </a:cxn>
                <a:cxn ang="10800000">
                  <a:pos x="wd2" y="hd2"/>
                </a:cxn>
                <a:cxn ang="16200000">
                  <a:pos x="wd2" y="hd2"/>
                </a:cxn>
              </a:cxnLst>
              <a:rect l="0" t="0" r="r" b="b"/>
              <a:pathLst>
                <a:path w="21251" h="21600" extrusionOk="0">
                  <a:moveTo>
                    <a:pt x="13651" y="19106"/>
                  </a:moveTo>
                  <a:cubicBezTo>
                    <a:pt x="7680" y="15628"/>
                    <a:pt x="6914" y="10891"/>
                    <a:pt x="11700" y="7039"/>
                  </a:cubicBezTo>
                  <a:cubicBezTo>
                    <a:pt x="13137" y="5882"/>
                    <a:pt x="15017" y="4869"/>
                    <a:pt x="17285" y="4026"/>
                  </a:cubicBezTo>
                  <a:lnTo>
                    <a:pt x="18651" y="4821"/>
                  </a:lnTo>
                  <a:lnTo>
                    <a:pt x="21251" y="0"/>
                  </a:lnTo>
                  <a:lnTo>
                    <a:pt x="10557" y="107"/>
                  </a:lnTo>
                  <a:lnTo>
                    <a:pt x="11917" y="899"/>
                  </a:lnTo>
                  <a:cubicBezTo>
                    <a:pt x="8805" y="2055"/>
                    <a:pt x="6224" y="3448"/>
                    <a:pt x="4247" y="5039"/>
                  </a:cubicBezTo>
                  <a:cubicBezTo>
                    <a:pt x="1095" y="7576"/>
                    <a:pt x="-349" y="10466"/>
                    <a:pt x="71" y="13399"/>
                  </a:cubicBezTo>
                  <a:cubicBezTo>
                    <a:pt x="500" y="16403"/>
                    <a:pt x="2870" y="19239"/>
                    <a:pt x="6923" y="21600"/>
                  </a:cubicBezTo>
                  <a:cubicBezTo>
                    <a:pt x="6923" y="21600"/>
                    <a:pt x="13651" y="19106"/>
                    <a:pt x="13651" y="19106"/>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554">
                <a:defRPr sz="3000">
                  <a:solidFill>
                    <a:srgbClr val="FFFFFF"/>
                  </a:solidFill>
                  <a:effectLst>
                    <a:outerShdw blurRad="38100" dist="12700" dir="5400000" rotWithShape="0">
                      <a:srgbClr val="000000">
                        <a:alpha val="50000"/>
                      </a:srgbClr>
                    </a:outerShdw>
                  </a:effectLst>
                </a:defRPr>
              </a:pPr>
              <a:endParaRPr/>
            </a:p>
          </p:txBody>
        </p:sp>
        <p:sp>
          <p:nvSpPr>
            <p:cNvPr id="8" name="îṡ1îdê">
              <a:extLst>
                <a:ext uri="{FF2B5EF4-FFF2-40B4-BE49-F238E27FC236}">
                  <a16:creationId xmlns:a16="http://schemas.microsoft.com/office/drawing/2014/main" id="{1AC6523C-D315-45DA-AA2B-23C7932CB118}"/>
                </a:ext>
              </a:extLst>
            </p:cNvPr>
            <p:cNvSpPr/>
            <p:nvPr/>
          </p:nvSpPr>
          <p:spPr>
            <a:xfrm>
              <a:off x="5927731" y="3280426"/>
              <a:ext cx="1359033" cy="1280159"/>
            </a:xfrm>
            <a:custGeom>
              <a:avLst/>
              <a:gdLst/>
              <a:ahLst/>
              <a:cxnLst>
                <a:cxn ang="0">
                  <a:pos x="wd2" y="hd2"/>
                </a:cxn>
                <a:cxn ang="5400000">
                  <a:pos x="wd2" y="hd2"/>
                </a:cxn>
                <a:cxn ang="10800000">
                  <a:pos x="wd2" y="hd2"/>
                </a:cxn>
                <a:cxn ang="16200000">
                  <a:pos x="wd2" y="hd2"/>
                </a:cxn>
              </a:cxnLst>
              <a:rect l="0" t="0" r="r" b="b"/>
              <a:pathLst>
                <a:path w="21600" h="21240" extrusionOk="0">
                  <a:moveTo>
                    <a:pt x="726" y="5232"/>
                  </a:moveTo>
                  <a:cubicBezTo>
                    <a:pt x="6074" y="4389"/>
                    <a:pt x="11276" y="7004"/>
                    <a:pt x="13980" y="11894"/>
                  </a:cubicBezTo>
                  <a:cubicBezTo>
                    <a:pt x="14791" y="13362"/>
                    <a:pt x="15328" y="14965"/>
                    <a:pt x="15574" y="16659"/>
                  </a:cubicBezTo>
                  <a:lnTo>
                    <a:pt x="14351" y="16852"/>
                  </a:lnTo>
                  <a:lnTo>
                    <a:pt x="18692" y="21240"/>
                  </a:lnTo>
                  <a:lnTo>
                    <a:pt x="21600" y="15709"/>
                  </a:lnTo>
                  <a:lnTo>
                    <a:pt x="20382" y="15901"/>
                  </a:lnTo>
                  <a:cubicBezTo>
                    <a:pt x="20044" y="13578"/>
                    <a:pt x="19307" y="11376"/>
                    <a:pt x="18190" y="9356"/>
                  </a:cubicBezTo>
                  <a:cubicBezTo>
                    <a:pt x="16410" y="6136"/>
                    <a:pt x="13775" y="3564"/>
                    <a:pt x="10569" y="1917"/>
                  </a:cubicBezTo>
                  <a:cubicBezTo>
                    <a:pt x="7285" y="229"/>
                    <a:pt x="3630" y="-360"/>
                    <a:pt x="0" y="212"/>
                  </a:cubicBezTo>
                  <a:cubicBezTo>
                    <a:pt x="0" y="212"/>
                    <a:pt x="726" y="5232"/>
                    <a:pt x="726" y="5232"/>
                  </a:cubicBez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228554">
                <a:defRPr sz="3000">
                  <a:solidFill>
                    <a:srgbClr val="FFFFFF"/>
                  </a:solidFill>
                  <a:effectLst>
                    <a:outerShdw blurRad="38100" dist="12700" dir="5400000" rotWithShape="0">
                      <a:srgbClr val="000000">
                        <a:alpha val="50000"/>
                      </a:srgbClr>
                    </a:outerShdw>
                  </a:effectLst>
                </a:defRPr>
              </a:pPr>
              <a:endParaRPr/>
            </a:p>
          </p:txBody>
        </p:sp>
        <p:grpSp>
          <p:nvGrpSpPr>
            <p:cNvPr id="9" name="íşḻîḑe">
              <a:extLst>
                <a:ext uri="{FF2B5EF4-FFF2-40B4-BE49-F238E27FC236}">
                  <a16:creationId xmlns:a16="http://schemas.microsoft.com/office/drawing/2014/main" id="{95B86DDF-9DBB-48BB-B0F7-600F6E8C7861}"/>
                </a:ext>
              </a:extLst>
            </p:cNvPr>
            <p:cNvGrpSpPr/>
            <p:nvPr/>
          </p:nvGrpSpPr>
          <p:grpSpPr>
            <a:xfrm>
              <a:off x="5681840" y="2979255"/>
              <a:ext cx="828320" cy="828508"/>
              <a:chOff x="5681840" y="2979255"/>
              <a:chExt cx="828320" cy="828508"/>
            </a:xfrm>
          </p:grpSpPr>
          <p:sp>
            <p:nvSpPr>
              <p:cNvPr id="25" name="íśliḑè">
                <a:extLst>
                  <a:ext uri="{FF2B5EF4-FFF2-40B4-BE49-F238E27FC236}">
                    <a16:creationId xmlns:a16="http://schemas.microsoft.com/office/drawing/2014/main" id="{0D23CE27-649B-457D-90DE-0CDCFBEEED36}"/>
                  </a:ext>
                </a:extLst>
              </p:cNvPr>
              <p:cNvSpPr/>
              <p:nvPr/>
            </p:nvSpPr>
            <p:spPr>
              <a:xfrm>
                <a:off x="5681840" y="2979255"/>
                <a:ext cx="828320" cy="8285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6" y="0"/>
                      <a:pt x="10800" y="0"/>
                    </a:cubicBezTo>
                    <a:cubicBezTo>
                      <a:pt x="16765" y="0"/>
                      <a:pt x="21600" y="4835"/>
                      <a:pt x="21600" y="10800"/>
                    </a:cubicBezTo>
                    <a:cubicBezTo>
                      <a:pt x="21600" y="16764"/>
                      <a:pt x="16765" y="21600"/>
                      <a:pt x="10800" y="21600"/>
                    </a:cubicBezTo>
                    <a:cubicBezTo>
                      <a:pt x="4836" y="21600"/>
                      <a:pt x="0" y="16764"/>
                      <a:pt x="0" y="10800"/>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6" name="iş1iďè">
                <a:extLst>
                  <a:ext uri="{FF2B5EF4-FFF2-40B4-BE49-F238E27FC236}">
                    <a16:creationId xmlns:a16="http://schemas.microsoft.com/office/drawing/2014/main" id="{B0270663-DAEF-46EE-8541-333F960C1182}"/>
                  </a:ext>
                </a:extLst>
              </p:cNvPr>
              <p:cNvSpPr/>
              <p:nvPr/>
            </p:nvSpPr>
            <p:spPr>
              <a:xfrm>
                <a:off x="5903703" y="3139657"/>
                <a:ext cx="384594" cy="507704"/>
              </a:xfrm>
              <a:custGeom>
                <a:avLst/>
                <a:gdLst>
                  <a:gd name="connsiteX0" fmla="*/ 55845 w 426738"/>
                  <a:gd name="connsiteY0" fmla="*/ 536580 h 563337"/>
                  <a:gd name="connsiteX1" fmla="*/ 371677 w 426738"/>
                  <a:gd name="connsiteY1" fmla="*/ 536580 h 563337"/>
                  <a:gd name="connsiteX2" fmla="*/ 371677 w 426738"/>
                  <a:gd name="connsiteY2" fmla="*/ 563337 h 563337"/>
                  <a:gd name="connsiteX3" fmla="*/ 55845 w 426738"/>
                  <a:gd name="connsiteY3" fmla="*/ 563337 h 563337"/>
                  <a:gd name="connsiteX4" fmla="*/ 113334 w 426738"/>
                  <a:gd name="connsiteY4" fmla="*/ 402793 h 563337"/>
                  <a:gd name="connsiteX5" fmla="*/ 321984 w 426738"/>
                  <a:gd name="connsiteY5" fmla="*/ 402793 h 563337"/>
                  <a:gd name="connsiteX6" fmla="*/ 321984 w 426738"/>
                  <a:gd name="connsiteY6" fmla="*/ 523679 h 563337"/>
                  <a:gd name="connsiteX7" fmla="*/ 318010 w 426738"/>
                  <a:gd name="connsiteY7" fmla="*/ 523679 h 563337"/>
                  <a:gd name="connsiteX8" fmla="*/ 113334 w 426738"/>
                  <a:gd name="connsiteY8" fmla="*/ 523679 h 563337"/>
                  <a:gd name="connsiteX9" fmla="*/ 290306 w 426738"/>
                  <a:gd name="connsiteY9" fmla="*/ 252920 h 563337"/>
                  <a:gd name="connsiteX10" fmla="*/ 339972 w 426738"/>
                  <a:gd name="connsiteY10" fmla="*/ 261846 h 563337"/>
                  <a:gd name="connsiteX11" fmla="*/ 366791 w 426738"/>
                  <a:gd name="connsiteY11" fmla="*/ 287633 h 563337"/>
                  <a:gd name="connsiteX12" fmla="*/ 425397 w 426738"/>
                  <a:gd name="connsiteY12" fmla="*/ 480040 h 563337"/>
                  <a:gd name="connsiteX13" fmla="*/ 419437 w 426738"/>
                  <a:gd name="connsiteY13" fmla="*/ 510786 h 563337"/>
                  <a:gd name="connsiteX14" fmla="*/ 391624 w 426738"/>
                  <a:gd name="connsiteY14" fmla="*/ 523679 h 563337"/>
                  <a:gd name="connsiteX15" fmla="*/ 350898 w 426738"/>
                  <a:gd name="connsiteY15" fmla="*/ 523679 h 563337"/>
                  <a:gd name="connsiteX16" fmla="*/ 350898 w 426738"/>
                  <a:gd name="connsiteY16" fmla="*/ 387804 h 563337"/>
                  <a:gd name="connsiteX17" fmla="*/ 335999 w 426738"/>
                  <a:gd name="connsiteY17" fmla="*/ 373919 h 563337"/>
                  <a:gd name="connsiteX18" fmla="*/ 222760 w 426738"/>
                  <a:gd name="connsiteY18" fmla="*/ 373919 h 563337"/>
                  <a:gd name="connsiteX19" fmla="*/ 137229 w 426738"/>
                  <a:gd name="connsiteY19" fmla="*/ 251965 h 563337"/>
                  <a:gd name="connsiteX20" fmla="*/ 204762 w 426738"/>
                  <a:gd name="connsiteY20" fmla="*/ 373939 h 563337"/>
                  <a:gd name="connsiteX21" fmla="*/ 98496 w 426738"/>
                  <a:gd name="connsiteY21" fmla="*/ 373939 h 563337"/>
                  <a:gd name="connsiteX22" fmla="*/ 84592 w 426738"/>
                  <a:gd name="connsiteY22" fmla="*/ 387822 h 563337"/>
                  <a:gd name="connsiteX23" fmla="*/ 84592 w 426738"/>
                  <a:gd name="connsiteY23" fmla="*/ 523679 h 563337"/>
                  <a:gd name="connsiteX24" fmla="*/ 34935 w 426738"/>
                  <a:gd name="connsiteY24" fmla="*/ 523679 h 563337"/>
                  <a:gd name="connsiteX25" fmla="*/ 7127 w 426738"/>
                  <a:gd name="connsiteY25" fmla="*/ 510787 h 563337"/>
                  <a:gd name="connsiteX26" fmla="*/ 1168 w 426738"/>
                  <a:gd name="connsiteY26" fmla="*/ 480046 h 563337"/>
                  <a:gd name="connsiteX27" fmla="*/ 60757 w 426738"/>
                  <a:gd name="connsiteY27" fmla="*/ 287665 h 563337"/>
                  <a:gd name="connsiteX28" fmla="*/ 87571 w 426738"/>
                  <a:gd name="connsiteY28" fmla="*/ 262873 h 563337"/>
                  <a:gd name="connsiteX29" fmla="*/ 151134 w 426738"/>
                  <a:gd name="connsiteY29" fmla="*/ 119058 h 563337"/>
                  <a:gd name="connsiteX30" fmla="*/ 140207 w 426738"/>
                  <a:gd name="connsiteY30" fmla="*/ 143862 h 563337"/>
                  <a:gd name="connsiteX31" fmla="*/ 136233 w 426738"/>
                  <a:gd name="connsiteY31" fmla="*/ 145847 h 563337"/>
                  <a:gd name="connsiteX32" fmla="*/ 119345 w 426738"/>
                  <a:gd name="connsiteY32" fmla="*/ 142870 h 563337"/>
                  <a:gd name="connsiteX33" fmla="*/ 115371 w 426738"/>
                  <a:gd name="connsiteY33" fmla="*/ 146839 h 563337"/>
                  <a:gd name="connsiteX34" fmla="*/ 114378 w 426738"/>
                  <a:gd name="connsiteY34" fmla="*/ 160729 h 563337"/>
                  <a:gd name="connsiteX35" fmla="*/ 116365 w 426738"/>
                  <a:gd name="connsiteY35" fmla="*/ 166682 h 563337"/>
                  <a:gd name="connsiteX36" fmla="*/ 122325 w 426738"/>
                  <a:gd name="connsiteY36" fmla="*/ 177596 h 563337"/>
                  <a:gd name="connsiteX37" fmla="*/ 125306 w 426738"/>
                  <a:gd name="connsiteY37" fmla="*/ 181564 h 563337"/>
                  <a:gd name="connsiteX38" fmla="*/ 213719 w 426738"/>
                  <a:gd name="connsiteY38" fmla="*/ 261929 h 563337"/>
                  <a:gd name="connsiteX39" fmla="*/ 300146 w 426738"/>
                  <a:gd name="connsiteY39" fmla="*/ 181564 h 563337"/>
                  <a:gd name="connsiteX40" fmla="*/ 303126 w 426738"/>
                  <a:gd name="connsiteY40" fmla="*/ 176603 h 563337"/>
                  <a:gd name="connsiteX41" fmla="*/ 309087 w 426738"/>
                  <a:gd name="connsiteY41" fmla="*/ 165690 h 563337"/>
                  <a:gd name="connsiteX42" fmla="*/ 311073 w 426738"/>
                  <a:gd name="connsiteY42" fmla="*/ 160729 h 563337"/>
                  <a:gd name="connsiteX43" fmla="*/ 310080 w 426738"/>
                  <a:gd name="connsiteY43" fmla="*/ 145847 h 563337"/>
                  <a:gd name="connsiteX44" fmla="*/ 306106 w 426738"/>
                  <a:gd name="connsiteY44" fmla="*/ 141878 h 563337"/>
                  <a:gd name="connsiteX45" fmla="*/ 286238 w 426738"/>
                  <a:gd name="connsiteY45" fmla="*/ 147831 h 563337"/>
                  <a:gd name="connsiteX46" fmla="*/ 285245 w 426738"/>
                  <a:gd name="connsiteY46" fmla="*/ 147831 h 563337"/>
                  <a:gd name="connsiteX47" fmla="*/ 281271 w 426738"/>
                  <a:gd name="connsiteY47" fmla="*/ 145847 h 563337"/>
                  <a:gd name="connsiteX48" fmla="*/ 274317 w 426738"/>
                  <a:gd name="connsiteY48" fmla="*/ 128980 h 563337"/>
                  <a:gd name="connsiteX49" fmla="*/ 246502 w 426738"/>
                  <a:gd name="connsiteY49" fmla="*/ 131957 h 563337"/>
                  <a:gd name="connsiteX50" fmla="*/ 151134 w 426738"/>
                  <a:gd name="connsiteY50" fmla="*/ 119058 h 563337"/>
                  <a:gd name="connsiteX51" fmla="*/ 212726 w 426738"/>
                  <a:gd name="connsiteY51" fmla="*/ 0 h 563337"/>
                  <a:gd name="connsiteX52" fmla="*/ 320014 w 426738"/>
                  <a:gd name="connsiteY52" fmla="*/ 133941 h 563337"/>
                  <a:gd name="connsiteX53" fmla="*/ 320014 w 426738"/>
                  <a:gd name="connsiteY53" fmla="*/ 134933 h 563337"/>
                  <a:gd name="connsiteX54" fmla="*/ 323988 w 426738"/>
                  <a:gd name="connsiteY54" fmla="*/ 166682 h 563337"/>
                  <a:gd name="connsiteX55" fmla="*/ 322001 w 426738"/>
                  <a:gd name="connsiteY55" fmla="*/ 171643 h 563337"/>
                  <a:gd name="connsiteX56" fmla="*/ 313060 w 426738"/>
                  <a:gd name="connsiteY56" fmla="*/ 187517 h 563337"/>
                  <a:gd name="connsiteX57" fmla="*/ 213719 w 426738"/>
                  <a:gd name="connsiteY57" fmla="*/ 276811 h 563337"/>
                  <a:gd name="connsiteX58" fmla="*/ 112391 w 426738"/>
                  <a:gd name="connsiteY58" fmla="*/ 188509 h 563337"/>
                  <a:gd name="connsiteX59" fmla="*/ 103451 w 426738"/>
                  <a:gd name="connsiteY59" fmla="*/ 171643 h 563337"/>
                  <a:gd name="connsiteX60" fmla="*/ 101464 w 426738"/>
                  <a:gd name="connsiteY60" fmla="*/ 167674 h 563337"/>
                  <a:gd name="connsiteX61" fmla="*/ 105437 w 426738"/>
                  <a:gd name="connsiteY61" fmla="*/ 135925 h 563337"/>
                  <a:gd name="connsiteX62" fmla="*/ 105437 w 426738"/>
                  <a:gd name="connsiteY62" fmla="*/ 133941 h 563337"/>
                  <a:gd name="connsiteX63" fmla="*/ 212726 w 426738"/>
                  <a:gd name="connsiteY63" fmla="*/ 0 h 56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6738" h="563337">
                    <a:moveTo>
                      <a:pt x="55845" y="536580"/>
                    </a:moveTo>
                    <a:lnTo>
                      <a:pt x="371677" y="536580"/>
                    </a:lnTo>
                    <a:lnTo>
                      <a:pt x="371677" y="563337"/>
                    </a:lnTo>
                    <a:lnTo>
                      <a:pt x="55845" y="563337"/>
                    </a:lnTo>
                    <a:close/>
                    <a:moveTo>
                      <a:pt x="113334" y="402793"/>
                    </a:moveTo>
                    <a:lnTo>
                      <a:pt x="321984" y="402793"/>
                    </a:lnTo>
                    <a:lnTo>
                      <a:pt x="321984" y="523679"/>
                    </a:lnTo>
                    <a:lnTo>
                      <a:pt x="318010" y="523679"/>
                    </a:lnTo>
                    <a:lnTo>
                      <a:pt x="113334" y="523679"/>
                    </a:lnTo>
                    <a:close/>
                    <a:moveTo>
                      <a:pt x="290306" y="252920"/>
                    </a:moveTo>
                    <a:lnTo>
                      <a:pt x="339972" y="261846"/>
                    </a:lnTo>
                    <a:cubicBezTo>
                      <a:pt x="352885" y="264821"/>
                      <a:pt x="363812" y="274739"/>
                      <a:pt x="366791" y="287633"/>
                    </a:cubicBezTo>
                    <a:lnTo>
                      <a:pt x="425397" y="480040"/>
                    </a:lnTo>
                    <a:cubicBezTo>
                      <a:pt x="428377" y="490950"/>
                      <a:pt x="426391" y="501860"/>
                      <a:pt x="419437" y="510786"/>
                    </a:cubicBezTo>
                    <a:cubicBezTo>
                      <a:pt x="413477" y="518720"/>
                      <a:pt x="402551" y="523679"/>
                      <a:pt x="391624" y="523679"/>
                    </a:cubicBezTo>
                    <a:lnTo>
                      <a:pt x="350898" y="523679"/>
                    </a:lnTo>
                    <a:lnTo>
                      <a:pt x="350898" y="387804"/>
                    </a:lnTo>
                    <a:lnTo>
                      <a:pt x="335999" y="373919"/>
                    </a:lnTo>
                    <a:lnTo>
                      <a:pt x="222760" y="373919"/>
                    </a:lnTo>
                    <a:close/>
                    <a:moveTo>
                      <a:pt x="137229" y="251965"/>
                    </a:moveTo>
                    <a:lnTo>
                      <a:pt x="204762" y="373939"/>
                    </a:lnTo>
                    <a:lnTo>
                      <a:pt x="98496" y="373939"/>
                    </a:lnTo>
                    <a:lnTo>
                      <a:pt x="84592" y="387822"/>
                    </a:lnTo>
                    <a:lnTo>
                      <a:pt x="84592" y="523679"/>
                    </a:lnTo>
                    <a:lnTo>
                      <a:pt x="34935" y="523679"/>
                    </a:lnTo>
                    <a:cubicBezTo>
                      <a:pt x="24010" y="523679"/>
                      <a:pt x="14079" y="518721"/>
                      <a:pt x="7127" y="510787"/>
                    </a:cubicBezTo>
                    <a:cubicBezTo>
                      <a:pt x="1168" y="501863"/>
                      <a:pt x="-1811" y="490954"/>
                      <a:pt x="1168" y="480046"/>
                    </a:cubicBezTo>
                    <a:lnTo>
                      <a:pt x="60757" y="287665"/>
                    </a:lnTo>
                    <a:cubicBezTo>
                      <a:pt x="63736" y="274773"/>
                      <a:pt x="74660" y="264857"/>
                      <a:pt x="87571" y="262873"/>
                    </a:cubicBezTo>
                    <a:close/>
                    <a:moveTo>
                      <a:pt x="151134" y="119058"/>
                    </a:moveTo>
                    <a:lnTo>
                      <a:pt x="140207" y="143862"/>
                    </a:lnTo>
                    <a:cubicBezTo>
                      <a:pt x="139213" y="144855"/>
                      <a:pt x="138220" y="145847"/>
                      <a:pt x="136233" y="145847"/>
                    </a:cubicBezTo>
                    <a:lnTo>
                      <a:pt x="119345" y="142870"/>
                    </a:lnTo>
                    <a:cubicBezTo>
                      <a:pt x="118352" y="144855"/>
                      <a:pt x="117358" y="145847"/>
                      <a:pt x="115371" y="146839"/>
                    </a:cubicBezTo>
                    <a:cubicBezTo>
                      <a:pt x="112391" y="147831"/>
                      <a:pt x="111398" y="154776"/>
                      <a:pt x="114378" y="160729"/>
                    </a:cubicBezTo>
                    <a:cubicBezTo>
                      <a:pt x="115371" y="162713"/>
                      <a:pt x="115371" y="164698"/>
                      <a:pt x="116365" y="166682"/>
                    </a:cubicBezTo>
                    <a:cubicBezTo>
                      <a:pt x="118352" y="169658"/>
                      <a:pt x="120339" y="175611"/>
                      <a:pt x="122325" y="177596"/>
                    </a:cubicBezTo>
                    <a:cubicBezTo>
                      <a:pt x="123319" y="178588"/>
                      <a:pt x="125306" y="179580"/>
                      <a:pt x="125306" y="181564"/>
                    </a:cubicBezTo>
                    <a:cubicBezTo>
                      <a:pt x="139213" y="229188"/>
                      <a:pt x="174976" y="261929"/>
                      <a:pt x="213719" y="261929"/>
                    </a:cubicBezTo>
                    <a:cubicBezTo>
                      <a:pt x="251469" y="261929"/>
                      <a:pt x="287232" y="228195"/>
                      <a:pt x="300146" y="181564"/>
                    </a:cubicBezTo>
                    <a:cubicBezTo>
                      <a:pt x="300146" y="179580"/>
                      <a:pt x="302133" y="177596"/>
                      <a:pt x="303126" y="176603"/>
                    </a:cubicBezTo>
                    <a:cubicBezTo>
                      <a:pt x="305113" y="174619"/>
                      <a:pt x="307100" y="168666"/>
                      <a:pt x="309087" y="165690"/>
                    </a:cubicBezTo>
                    <a:cubicBezTo>
                      <a:pt x="309087" y="163705"/>
                      <a:pt x="310080" y="161721"/>
                      <a:pt x="311073" y="160729"/>
                    </a:cubicBezTo>
                    <a:cubicBezTo>
                      <a:pt x="314054" y="153784"/>
                      <a:pt x="313060" y="147831"/>
                      <a:pt x="310080" y="145847"/>
                    </a:cubicBezTo>
                    <a:cubicBezTo>
                      <a:pt x="308093" y="144855"/>
                      <a:pt x="306106" y="143862"/>
                      <a:pt x="306106" y="141878"/>
                    </a:cubicBezTo>
                    <a:lnTo>
                      <a:pt x="286238" y="147831"/>
                    </a:lnTo>
                    <a:cubicBezTo>
                      <a:pt x="285245" y="147831"/>
                      <a:pt x="285245" y="147831"/>
                      <a:pt x="285245" y="147831"/>
                    </a:cubicBezTo>
                    <a:cubicBezTo>
                      <a:pt x="283258" y="147831"/>
                      <a:pt x="282265" y="146839"/>
                      <a:pt x="281271" y="145847"/>
                    </a:cubicBezTo>
                    <a:lnTo>
                      <a:pt x="274317" y="128980"/>
                    </a:lnTo>
                    <a:cubicBezTo>
                      <a:pt x="267363" y="130964"/>
                      <a:pt x="257429" y="131957"/>
                      <a:pt x="246502" y="131957"/>
                    </a:cubicBezTo>
                    <a:cubicBezTo>
                      <a:pt x="209746" y="131957"/>
                      <a:pt x="163055" y="122035"/>
                      <a:pt x="151134" y="119058"/>
                    </a:cubicBezTo>
                    <a:close/>
                    <a:moveTo>
                      <a:pt x="212726" y="0"/>
                    </a:moveTo>
                    <a:cubicBezTo>
                      <a:pt x="311073" y="0"/>
                      <a:pt x="320014" y="68459"/>
                      <a:pt x="320014" y="133941"/>
                    </a:cubicBezTo>
                    <a:lnTo>
                      <a:pt x="320014" y="134933"/>
                    </a:lnTo>
                    <a:cubicBezTo>
                      <a:pt x="327961" y="140886"/>
                      <a:pt x="329948" y="154776"/>
                      <a:pt x="323988" y="166682"/>
                    </a:cubicBezTo>
                    <a:cubicBezTo>
                      <a:pt x="323988" y="167674"/>
                      <a:pt x="322994" y="169658"/>
                      <a:pt x="322001" y="171643"/>
                    </a:cubicBezTo>
                    <a:cubicBezTo>
                      <a:pt x="319021" y="178588"/>
                      <a:pt x="317034" y="184541"/>
                      <a:pt x="313060" y="187517"/>
                    </a:cubicBezTo>
                    <a:cubicBezTo>
                      <a:pt x="298159" y="240101"/>
                      <a:pt x="257429" y="275819"/>
                      <a:pt x="213719" y="276811"/>
                    </a:cubicBezTo>
                    <a:cubicBezTo>
                      <a:pt x="170009" y="276811"/>
                      <a:pt x="128286" y="240101"/>
                      <a:pt x="112391" y="188509"/>
                    </a:cubicBezTo>
                    <a:cubicBezTo>
                      <a:pt x="108418" y="184541"/>
                      <a:pt x="106431" y="179580"/>
                      <a:pt x="103451" y="171643"/>
                    </a:cubicBezTo>
                    <a:cubicBezTo>
                      <a:pt x="102457" y="170651"/>
                      <a:pt x="101464" y="168666"/>
                      <a:pt x="101464" y="167674"/>
                    </a:cubicBezTo>
                    <a:cubicBezTo>
                      <a:pt x="95503" y="154776"/>
                      <a:pt x="97490" y="141878"/>
                      <a:pt x="105437" y="135925"/>
                    </a:cubicBezTo>
                    <a:cubicBezTo>
                      <a:pt x="105437" y="134933"/>
                      <a:pt x="105437" y="134933"/>
                      <a:pt x="105437" y="133941"/>
                    </a:cubicBezTo>
                    <a:cubicBezTo>
                      <a:pt x="105437" y="66474"/>
                      <a:pt x="113385" y="0"/>
                      <a:pt x="212726" y="0"/>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10" name="íṧļïḍé">
              <a:extLst>
                <a:ext uri="{FF2B5EF4-FFF2-40B4-BE49-F238E27FC236}">
                  <a16:creationId xmlns:a16="http://schemas.microsoft.com/office/drawing/2014/main" id="{769B8BD4-5AAF-4A5C-A976-915E7FCE3DCA}"/>
                </a:ext>
              </a:extLst>
            </p:cNvPr>
            <p:cNvGrpSpPr/>
            <p:nvPr/>
          </p:nvGrpSpPr>
          <p:grpSpPr>
            <a:xfrm>
              <a:off x="6553309" y="4493595"/>
              <a:ext cx="828438" cy="828658"/>
              <a:chOff x="6553309" y="4493595"/>
              <a:chExt cx="828438" cy="828658"/>
            </a:xfrm>
          </p:grpSpPr>
          <p:sp>
            <p:nvSpPr>
              <p:cNvPr id="23" name="îṡľïḋè">
                <a:extLst>
                  <a:ext uri="{FF2B5EF4-FFF2-40B4-BE49-F238E27FC236}">
                    <a16:creationId xmlns:a16="http://schemas.microsoft.com/office/drawing/2014/main" id="{65702259-94DD-46D6-AC6F-D4E370301371}"/>
                  </a:ext>
                </a:extLst>
              </p:cNvPr>
              <p:cNvSpPr/>
              <p:nvPr/>
            </p:nvSpPr>
            <p:spPr>
              <a:xfrm>
                <a:off x="6553309" y="4493595"/>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4" name="iŝľïďe">
                <a:extLst>
                  <a:ext uri="{FF2B5EF4-FFF2-40B4-BE49-F238E27FC236}">
                    <a16:creationId xmlns:a16="http://schemas.microsoft.com/office/drawing/2014/main" id="{C0242B77-DF0E-4AAB-8465-DBF41330EB9B}"/>
                  </a:ext>
                </a:extLst>
              </p:cNvPr>
              <p:cNvSpPr/>
              <p:nvPr/>
            </p:nvSpPr>
            <p:spPr>
              <a:xfrm>
                <a:off x="6755658" y="4710449"/>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11" name="is1iḑé">
              <a:extLst>
                <a:ext uri="{FF2B5EF4-FFF2-40B4-BE49-F238E27FC236}">
                  <a16:creationId xmlns:a16="http://schemas.microsoft.com/office/drawing/2014/main" id="{D8D77230-5E48-4435-9CB6-5A49F119070F}"/>
                </a:ext>
              </a:extLst>
            </p:cNvPr>
            <p:cNvGrpSpPr/>
            <p:nvPr/>
          </p:nvGrpSpPr>
          <p:grpSpPr>
            <a:xfrm>
              <a:off x="4810253" y="4493593"/>
              <a:ext cx="828440" cy="828662"/>
              <a:chOff x="4810253" y="4493593"/>
              <a:chExt cx="828440" cy="828662"/>
            </a:xfrm>
          </p:grpSpPr>
          <p:sp>
            <p:nvSpPr>
              <p:cNvPr id="21" name="iṩḷiḋè">
                <a:extLst>
                  <a:ext uri="{FF2B5EF4-FFF2-40B4-BE49-F238E27FC236}">
                    <a16:creationId xmlns:a16="http://schemas.microsoft.com/office/drawing/2014/main" id="{16659AD3-5A5D-4E78-9394-79ECE5CAD1AF}"/>
                  </a:ext>
                </a:extLst>
              </p:cNvPr>
              <p:cNvSpPr/>
              <p:nvPr/>
            </p:nvSpPr>
            <p:spPr>
              <a:xfrm>
                <a:off x="4810253" y="4493593"/>
                <a:ext cx="828440" cy="828662"/>
              </a:xfrm>
              <a:custGeom>
                <a:avLst/>
                <a:gdLst/>
                <a:ahLst/>
                <a:cxnLst>
                  <a:cxn ang="0">
                    <a:pos x="wd2" y="hd2"/>
                  </a:cxn>
                  <a:cxn ang="5400000">
                    <a:pos x="wd2" y="hd2"/>
                  </a:cxn>
                  <a:cxn ang="10800000">
                    <a:pos x="wd2" y="hd2"/>
                  </a:cxn>
                  <a:cxn ang="16200000">
                    <a:pos x="wd2" y="hd2"/>
                  </a:cxn>
                </a:cxnLst>
                <a:rect l="0" t="0" r="r" b="b"/>
                <a:pathLst>
                  <a:path w="18915" h="18914" extrusionOk="0">
                    <a:moveTo>
                      <a:pt x="14186" y="17646"/>
                    </a:moveTo>
                    <a:cubicBezTo>
                      <a:pt x="9662" y="20257"/>
                      <a:pt x="3880" y="18707"/>
                      <a:pt x="1269" y="14185"/>
                    </a:cubicBezTo>
                    <a:cubicBezTo>
                      <a:pt x="-1343" y="9662"/>
                      <a:pt x="207" y="3879"/>
                      <a:pt x="4730" y="1268"/>
                    </a:cubicBezTo>
                    <a:cubicBezTo>
                      <a:pt x="9252" y="-1343"/>
                      <a:pt x="15035" y="207"/>
                      <a:pt x="17647" y="4729"/>
                    </a:cubicBezTo>
                    <a:cubicBezTo>
                      <a:pt x="20257" y="9252"/>
                      <a:pt x="18708" y="15035"/>
                      <a:pt x="14186" y="17646"/>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2" name="ïṩľïḍe">
                <a:extLst>
                  <a:ext uri="{FF2B5EF4-FFF2-40B4-BE49-F238E27FC236}">
                    <a16:creationId xmlns:a16="http://schemas.microsoft.com/office/drawing/2014/main" id="{2FF5DF07-6C00-49C4-9FE7-A309044767BA}"/>
                  </a:ext>
                </a:extLst>
              </p:cNvPr>
              <p:cNvSpPr/>
              <p:nvPr/>
            </p:nvSpPr>
            <p:spPr>
              <a:xfrm>
                <a:off x="4995020" y="4719932"/>
                <a:ext cx="458906" cy="375984"/>
              </a:xfrm>
              <a:custGeom>
                <a:avLst/>
                <a:gdLst>
                  <a:gd name="connsiteX0" fmla="*/ 489893 w 608595"/>
                  <a:gd name="connsiteY0" fmla="*/ 258138 h 498625"/>
                  <a:gd name="connsiteX1" fmla="*/ 520885 w 608595"/>
                  <a:gd name="connsiteY1" fmla="*/ 261994 h 498625"/>
                  <a:gd name="connsiteX2" fmla="*/ 520885 w 608595"/>
                  <a:gd name="connsiteY2" fmla="*/ 451976 h 498625"/>
                  <a:gd name="connsiteX3" fmla="*/ 474161 w 608595"/>
                  <a:gd name="connsiteY3" fmla="*/ 498625 h 498625"/>
                  <a:gd name="connsiteX4" fmla="*/ 261454 w 608595"/>
                  <a:gd name="connsiteY4" fmla="*/ 498625 h 498625"/>
                  <a:gd name="connsiteX5" fmla="*/ 249773 w 608595"/>
                  <a:gd name="connsiteY5" fmla="*/ 497120 h 498625"/>
                  <a:gd name="connsiteX6" fmla="*/ 258251 w 608595"/>
                  <a:gd name="connsiteY6" fmla="*/ 489690 h 498625"/>
                  <a:gd name="connsiteX7" fmla="*/ 484617 w 608595"/>
                  <a:gd name="connsiteY7" fmla="*/ 263781 h 498625"/>
                  <a:gd name="connsiteX8" fmla="*/ 489893 w 608595"/>
                  <a:gd name="connsiteY8" fmla="*/ 258138 h 498625"/>
                  <a:gd name="connsiteX9" fmla="*/ 278908 w 608595"/>
                  <a:gd name="connsiteY9" fmla="*/ 178167 h 498625"/>
                  <a:gd name="connsiteX10" fmla="*/ 272785 w 608595"/>
                  <a:gd name="connsiteY10" fmla="*/ 184187 h 498625"/>
                  <a:gd name="connsiteX11" fmla="*/ 258937 w 608595"/>
                  <a:gd name="connsiteY11" fmla="*/ 186445 h 498625"/>
                  <a:gd name="connsiteX12" fmla="*/ 205902 w 608595"/>
                  <a:gd name="connsiteY12" fmla="*/ 192747 h 498625"/>
                  <a:gd name="connsiteX13" fmla="*/ 194126 w 608595"/>
                  <a:gd name="connsiteY13" fmla="*/ 238932 h 498625"/>
                  <a:gd name="connsiteX14" fmla="*/ 205902 w 608595"/>
                  <a:gd name="connsiteY14" fmla="*/ 269974 h 498625"/>
                  <a:gd name="connsiteX15" fmla="*/ 209199 w 608595"/>
                  <a:gd name="connsiteY15" fmla="*/ 282390 h 498625"/>
                  <a:gd name="connsiteX16" fmla="*/ 187815 w 608595"/>
                  <a:gd name="connsiteY16" fmla="*/ 298569 h 498625"/>
                  <a:gd name="connsiteX17" fmla="*/ 172272 w 608595"/>
                  <a:gd name="connsiteY17" fmla="*/ 286717 h 498625"/>
                  <a:gd name="connsiteX18" fmla="*/ 157576 w 608595"/>
                  <a:gd name="connsiteY18" fmla="*/ 259438 h 498625"/>
                  <a:gd name="connsiteX19" fmla="*/ 148533 w 608595"/>
                  <a:gd name="connsiteY19" fmla="*/ 255864 h 498625"/>
                  <a:gd name="connsiteX20" fmla="*/ 134497 w 608595"/>
                  <a:gd name="connsiteY20" fmla="*/ 263577 h 498625"/>
                  <a:gd name="connsiteX21" fmla="*/ 129975 w 608595"/>
                  <a:gd name="connsiteY21" fmla="*/ 275806 h 498625"/>
                  <a:gd name="connsiteX22" fmla="*/ 143352 w 608595"/>
                  <a:gd name="connsiteY22" fmla="*/ 300074 h 498625"/>
                  <a:gd name="connsiteX23" fmla="*/ 142410 w 608595"/>
                  <a:gd name="connsiteY23" fmla="*/ 311738 h 498625"/>
                  <a:gd name="connsiteX24" fmla="*/ 135250 w 608595"/>
                  <a:gd name="connsiteY24" fmla="*/ 319075 h 498625"/>
                  <a:gd name="connsiteX25" fmla="*/ 134968 w 608595"/>
                  <a:gd name="connsiteY25" fmla="*/ 328482 h 498625"/>
                  <a:gd name="connsiteX26" fmla="*/ 145613 w 608595"/>
                  <a:gd name="connsiteY26" fmla="*/ 339017 h 498625"/>
                  <a:gd name="connsiteX27" fmla="*/ 154562 w 608595"/>
                  <a:gd name="connsiteY27" fmla="*/ 338829 h 498625"/>
                  <a:gd name="connsiteX28" fmla="*/ 164453 w 608595"/>
                  <a:gd name="connsiteY28" fmla="*/ 329046 h 498625"/>
                  <a:gd name="connsiteX29" fmla="*/ 174909 w 608595"/>
                  <a:gd name="connsiteY29" fmla="*/ 327729 h 498625"/>
                  <a:gd name="connsiteX30" fmla="*/ 205431 w 608595"/>
                  <a:gd name="connsiteY30" fmla="*/ 334314 h 498625"/>
                  <a:gd name="connsiteX31" fmla="*/ 245466 w 608595"/>
                  <a:gd name="connsiteY31" fmla="*/ 272796 h 498625"/>
                  <a:gd name="connsiteX32" fmla="*/ 235293 w 608595"/>
                  <a:gd name="connsiteY32" fmla="*/ 245705 h 498625"/>
                  <a:gd name="connsiteX33" fmla="*/ 230771 w 608595"/>
                  <a:gd name="connsiteY33" fmla="*/ 229714 h 498625"/>
                  <a:gd name="connsiteX34" fmla="*/ 248858 w 608595"/>
                  <a:gd name="connsiteY34" fmla="*/ 216075 h 498625"/>
                  <a:gd name="connsiteX35" fmla="*/ 256394 w 608595"/>
                  <a:gd name="connsiteY35" fmla="*/ 221060 h 498625"/>
                  <a:gd name="connsiteX36" fmla="*/ 275234 w 608595"/>
                  <a:gd name="connsiteY36" fmla="*/ 249279 h 498625"/>
                  <a:gd name="connsiteX37" fmla="*/ 284089 w 608595"/>
                  <a:gd name="connsiteY37" fmla="*/ 252854 h 498625"/>
                  <a:gd name="connsiteX38" fmla="*/ 300103 w 608595"/>
                  <a:gd name="connsiteY38" fmla="*/ 244012 h 498625"/>
                  <a:gd name="connsiteX39" fmla="*/ 303118 w 608595"/>
                  <a:gd name="connsiteY39" fmla="*/ 235358 h 498625"/>
                  <a:gd name="connsiteX40" fmla="*/ 292756 w 608595"/>
                  <a:gd name="connsiteY40" fmla="*/ 216075 h 498625"/>
                  <a:gd name="connsiteX41" fmla="*/ 293886 w 608595"/>
                  <a:gd name="connsiteY41" fmla="*/ 201495 h 498625"/>
                  <a:gd name="connsiteX42" fmla="*/ 293886 w 608595"/>
                  <a:gd name="connsiteY42" fmla="*/ 182306 h 498625"/>
                  <a:gd name="connsiteX43" fmla="*/ 289741 w 608595"/>
                  <a:gd name="connsiteY43" fmla="*/ 178167 h 498625"/>
                  <a:gd name="connsiteX44" fmla="*/ 278908 w 608595"/>
                  <a:gd name="connsiteY44" fmla="*/ 178167 h 498625"/>
                  <a:gd name="connsiteX45" fmla="*/ 366092 w 608595"/>
                  <a:gd name="connsiteY45" fmla="*/ 69711 h 498625"/>
                  <a:gd name="connsiteX46" fmla="*/ 338726 w 608595"/>
                  <a:gd name="connsiteY46" fmla="*/ 80999 h 498625"/>
                  <a:gd name="connsiteX47" fmla="*/ 338726 w 608595"/>
                  <a:gd name="connsiteY47" fmla="*/ 135650 h 498625"/>
                  <a:gd name="connsiteX48" fmla="*/ 393457 w 608595"/>
                  <a:gd name="connsiteY48" fmla="*/ 135650 h 498625"/>
                  <a:gd name="connsiteX49" fmla="*/ 395059 w 608595"/>
                  <a:gd name="connsiteY49" fmla="*/ 133769 h 498625"/>
                  <a:gd name="connsiteX50" fmla="*/ 449696 w 608595"/>
                  <a:gd name="connsiteY50" fmla="*/ 164057 h 498625"/>
                  <a:gd name="connsiteX51" fmla="*/ 568767 w 608595"/>
                  <a:gd name="connsiteY51" fmla="*/ 173840 h 498625"/>
                  <a:gd name="connsiteX52" fmla="*/ 552187 w 608595"/>
                  <a:gd name="connsiteY52" fmla="*/ 143457 h 498625"/>
                  <a:gd name="connsiteX53" fmla="*/ 551434 w 608595"/>
                  <a:gd name="connsiteY53" fmla="*/ 142705 h 498625"/>
                  <a:gd name="connsiteX54" fmla="*/ 477956 w 608595"/>
                  <a:gd name="connsiteY54" fmla="*/ 96425 h 498625"/>
                  <a:gd name="connsiteX55" fmla="*/ 474753 w 608595"/>
                  <a:gd name="connsiteY55" fmla="*/ 95014 h 498625"/>
                  <a:gd name="connsiteX56" fmla="*/ 475507 w 608595"/>
                  <a:gd name="connsiteY56" fmla="*/ 149477 h 498625"/>
                  <a:gd name="connsiteX57" fmla="*/ 456007 w 608595"/>
                  <a:gd name="connsiteY57" fmla="*/ 142046 h 498625"/>
                  <a:gd name="connsiteX58" fmla="*/ 404385 w 608595"/>
                  <a:gd name="connsiteY58" fmla="*/ 114015 h 498625"/>
                  <a:gd name="connsiteX59" fmla="*/ 393457 w 608595"/>
                  <a:gd name="connsiteY59" fmla="*/ 80999 h 498625"/>
                  <a:gd name="connsiteX60" fmla="*/ 366092 w 608595"/>
                  <a:gd name="connsiteY60" fmla="*/ 69711 h 498625"/>
                  <a:gd name="connsiteX61" fmla="*/ 287857 w 608595"/>
                  <a:gd name="connsiteY61" fmla="*/ 9 h 498625"/>
                  <a:gd name="connsiteX62" fmla="*/ 423508 w 608595"/>
                  <a:gd name="connsiteY62" fmla="*/ 1985 h 498625"/>
                  <a:gd name="connsiteX63" fmla="*/ 474000 w 608595"/>
                  <a:gd name="connsiteY63" fmla="*/ 52403 h 498625"/>
                  <a:gd name="connsiteX64" fmla="*/ 474000 w 608595"/>
                  <a:gd name="connsiteY64" fmla="*/ 52779 h 498625"/>
                  <a:gd name="connsiteX65" fmla="*/ 493029 w 608595"/>
                  <a:gd name="connsiteY65" fmla="*/ 59928 h 498625"/>
                  <a:gd name="connsiteX66" fmla="*/ 579223 w 608595"/>
                  <a:gd name="connsiteY66" fmla="*/ 114579 h 498625"/>
                  <a:gd name="connsiteX67" fmla="*/ 580354 w 608595"/>
                  <a:gd name="connsiteY67" fmla="*/ 115708 h 498625"/>
                  <a:gd name="connsiteX68" fmla="*/ 605223 w 608595"/>
                  <a:gd name="connsiteY68" fmla="*/ 188890 h 498625"/>
                  <a:gd name="connsiteX69" fmla="*/ 535796 w 608595"/>
                  <a:gd name="connsiteY69" fmla="*/ 222753 h 498625"/>
                  <a:gd name="connsiteX70" fmla="*/ 471456 w 608595"/>
                  <a:gd name="connsiteY70" fmla="*/ 213065 h 498625"/>
                  <a:gd name="connsiteX71" fmla="*/ 456667 w 608595"/>
                  <a:gd name="connsiteY71" fmla="*/ 235640 h 498625"/>
                  <a:gd name="connsiteX72" fmla="*/ 230206 w 608595"/>
                  <a:gd name="connsiteY72" fmla="*/ 461771 h 498625"/>
                  <a:gd name="connsiteX73" fmla="*/ 164076 w 608595"/>
                  <a:gd name="connsiteY73" fmla="*/ 461771 h 498625"/>
                  <a:gd name="connsiteX74" fmla="*/ 13636 w 608595"/>
                  <a:gd name="connsiteY74" fmla="*/ 311550 h 498625"/>
                  <a:gd name="connsiteX75" fmla="*/ 13636 w 608595"/>
                  <a:gd name="connsiteY75" fmla="*/ 245517 h 498625"/>
                  <a:gd name="connsiteX76" fmla="*/ 239814 w 608595"/>
                  <a:gd name="connsiteY76" fmla="*/ 19386 h 498625"/>
                  <a:gd name="connsiteX77" fmla="*/ 287857 w 608595"/>
                  <a:gd name="connsiteY77" fmla="*/ 9 h 4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8595" h="498625">
                    <a:moveTo>
                      <a:pt x="489893" y="258138"/>
                    </a:moveTo>
                    <a:cubicBezTo>
                      <a:pt x="500537" y="260113"/>
                      <a:pt x="510900" y="261336"/>
                      <a:pt x="520885" y="261994"/>
                    </a:cubicBezTo>
                    <a:lnTo>
                      <a:pt x="520885" y="451976"/>
                    </a:lnTo>
                    <a:cubicBezTo>
                      <a:pt x="520885" y="477652"/>
                      <a:pt x="499972" y="498625"/>
                      <a:pt x="474161" y="498625"/>
                    </a:cubicBezTo>
                    <a:lnTo>
                      <a:pt x="261454" y="498625"/>
                    </a:lnTo>
                    <a:cubicBezTo>
                      <a:pt x="257403" y="498625"/>
                      <a:pt x="253541" y="498155"/>
                      <a:pt x="249773" y="497120"/>
                    </a:cubicBezTo>
                    <a:cubicBezTo>
                      <a:pt x="252787" y="494863"/>
                      <a:pt x="255613" y="492324"/>
                      <a:pt x="258251" y="489690"/>
                    </a:cubicBezTo>
                    <a:lnTo>
                      <a:pt x="484617" y="263781"/>
                    </a:lnTo>
                    <a:cubicBezTo>
                      <a:pt x="486501" y="261900"/>
                      <a:pt x="488291" y="260019"/>
                      <a:pt x="489893" y="258138"/>
                    </a:cubicBezTo>
                    <a:close/>
                    <a:moveTo>
                      <a:pt x="278908" y="178167"/>
                    </a:moveTo>
                    <a:cubicBezTo>
                      <a:pt x="276741" y="180236"/>
                      <a:pt x="274763" y="182212"/>
                      <a:pt x="272785" y="184187"/>
                    </a:cubicBezTo>
                    <a:cubicBezTo>
                      <a:pt x="266756" y="190207"/>
                      <a:pt x="266756" y="190113"/>
                      <a:pt x="258937" y="186445"/>
                    </a:cubicBezTo>
                    <a:cubicBezTo>
                      <a:pt x="240003" y="177697"/>
                      <a:pt x="222010" y="178543"/>
                      <a:pt x="205902" y="192747"/>
                    </a:cubicBezTo>
                    <a:cubicBezTo>
                      <a:pt x="191771" y="205257"/>
                      <a:pt x="189699" y="221342"/>
                      <a:pt x="194126" y="238932"/>
                    </a:cubicBezTo>
                    <a:cubicBezTo>
                      <a:pt x="196764" y="249844"/>
                      <a:pt x="201945" y="259721"/>
                      <a:pt x="205902" y="269974"/>
                    </a:cubicBezTo>
                    <a:cubicBezTo>
                      <a:pt x="207597" y="274018"/>
                      <a:pt x="208822" y="278157"/>
                      <a:pt x="209199" y="282390"/>
                    </a:cubicBezTo>
                    <a:cubicBezTo>
                      <a:pt x="210423" y="294995"/>
                      <a:pt x="199684" y="303272"/>
                      <a:pt x="187815" y="298569"/>
                    </a:cubicBezTo>
                    <a:cubicBezTo>
                      <a:pt x="181598" y="296123"/>
                      <a:pt x="176417" y="292079"/>
                      <a:pt x="172272" y="286717"/>
                    </a:cubicBezTo>
                    <a:cubicBezTo>
                      <a:pt x="165866" y="278439"/>
                      <a:pt x="160685" y="269503"/>
                      <a:pt x="157576" y="259438"/>
                    </a:cubicBezTo>
                    <a:cubicBezTo>
                      <a:pt x="155692" y="253606"/>
                      <a:pt x="154091" y="252948"/>
                      <a:pt x="148533" y="255864"/>
                    </a:cubicBezTo>
                    <a:cubicBezTo>
                      <a:pt x="143729" y="258310"/>
                      <a:pt x="139113" y="260943"/>
                      <a:pt x="134497" y="263577"/>
                    </a:cubicBezTo>
                    <a:cubicBezTo>
                      <a:pt x="128185" y="267152"/>
                      <a:pt x="127526" y="268845"/>
                      <a:pt x="129975" y="275806"/>
                    </a:cubicBezTo>
                    <a:cubicBezTo>
                      <a:pt x="132990" y="284648"/>
                      <a:pt x="137888" y="292549"/>
                      <a:pt x="143352" y="300074"/>
                    </a:cubicBezTo>
                    <a:cubicBezTo>
                      <a:pt x="147685" y="306000"/>
                      <a:pt x="147685" y="306376"/>
                      <a:pt x="142410" y="311738"/>
                    </a:cubicBezTo>
                    <a:cubicBezTo>
                      <a:pt x="139960" y="314184"/>
                      <a:pt x="137605" y="316629"/>
                      <a:pt x="135250" y="319075"/>
                    </a:cubicBezTo>
                    <a:cubicBezTo>
                      <a:pt x="132236" y="322085"/>
                      <a:pt x="131953" y="325283"/>
                      <a:pt x="134968" y="328482"/>
                    </a:cubicBezTo>
                    <a:cubicBezTo>
                      <a:pt x="138453" y="331962"/>
                      <a:pt x="142033" y="335630"/>
                      <a:pt x="145613" y="339017"/>
                    </a:cubicBezTo>
                    <a:cubicBezTo>
                      <a:pt x="148533" y="341839"/>
                      <a:pt x="151641" y="341745"/>
                      <a:pt x="154562" y="338829"/>
                    </a:cubicBezTo>
                    <a:cubicBezTo>
                      <a:pt x="157859" y="335630"/>
                      <a:pt x="161344" y="332432"/>
                      <a:pt x="164453" y="329046"/>
                    </a:cubicBezTo>
                    <a:cubicBezTo>
                      <a:pt x="167656" y="325566"/>
                      <a:pt x="170764" y="325283"/>
                      <a:pt x="174909" y="327729"/>
                    </a:cubicBezTo>
                    <a:cubicBezTo>
                      <a:pt x="184329" y="333091"/>
                      <a:pt x="194597" y="335348"/>
                      <a:pt x="205431" y="334314"/>
                    </a:cubicBezTo>
                    <a:cubicBezTo>
                      <a:pt x="235198" y="331492"/>
                      <a:pt x="254039" y="302332"/>
                      <a:pt x="245466" y="272796"/>
                    </a:cubicBezTo>
                    <a:cubicBezTo>
                      <a:pt x="242829" y="263483"/>
                      <a:pt x="238966" y="254547"/>
                      <a:pt x="235293" y="245705"/>
                    </a:cubicBezTo>
                    <a:cubicBezTo>
                      <a:pt x="233220" y="240532"/>
                      <a:pt x="231430" y="235264"/>
                      <a:pt x="230771" y="229714"/>
                    </a:cubicBezTo>
                    <a:cubicBezTo>
                      <a:pt x="229546" y="218709"/>
                      <a:pt x="238590" y="212030"/>
                      <a:pt x="248858" y="216075"/>
                    </a:cubicBezTo>
                    <a:cubicBezTo>
                      <a:pt x="251778" y="217204"/>
                      <a:pt x="254133" y="219085"/>
                      <a:pt x="256394" y="221060"/>
                    </a:cubicBezTo>
                    <a:cubicBezTo>
                      <a:pt x="265060" y="228868"/>
                      <a:pt x="271372" y="238274"/>
                      <a:pt x="275234" y="249279"/>
                    </a:cubicBezTo>
                    <a:cubicBezTo>
                      <a:pt x="277118" y="254829"/>
                      <a:pt x="278908" y="255488"/>
                      <a:pt x="284089" y="252854"/>
                    </a:cubicBezTo>
                    <a:cubicBezTo>
                      <a:pt x="289459" y="250032"/>
                      <a:pt x="294828" y="246928"/>
                      <a:pt x="300103" y="244012"/>
                    </a:cubicBezTo>
                    <a:cubicBezTo>
                      <a:pt x="303777" y="242037"/>
                      <a:pt x="304531" y="239121"/>
                      <a:pt x="303118" y="235358"/>
                    </a:cubicBezTo>
                    <a:cubicBezTo>
                      <a:pt x="300480" y="228491"/>
                      <a:pt x="297089" y="222095"/>
                      <a:pt x="292756" y="216075"/>
                    </a:cubicBezTo>
                    <a:cubicBezTo>
                      <a:pt x="287104" y="208267"/>
                      <a:pt x="287104" y="208267"/>
                      <a:pt x="293886" y="201495"/>
                    </a:cubicBezTo>
                    <a:cubicBezTo>
                      <a:pt x="303400" y="191900"/>
                      <a:pt x="303400" y="191900"/>
                      <a:pt x="293886" y="182306"/>
                    </a:cubicBezTo>
                    <a:lnTo>
                      <a:pt x="289741" y="178167"/>
                    </a:lnTo>
                    <a:cubicBezTo>
                      <a:pt x="285031" y="173840"/>
                      <a:pt x="283524" y="173840"/>
                      <a:pt x="278908" y="178167"/>
                    </a:cubicBezTo>
                    <a:close/>
                    <a:moveTo>
                      <a:pt x="366092" y="69711"/>
                    </a:moveTo>
                    <a:cubicBezTo>
                      <a:pt x="356177" y="69711"/>
                      <a:pt x="346262" y="73473"/>
                      <a:pt x="338726" y="80999"/>
                    </a:cubicBezTo>
                    <a:cubicBezTo>
                      <a:pt x="323654" y="96049"/>
                      <a:pt x="323654" y="120600"/>
                      <a:pt x="338726" y="135650"/>
                    </a:cubicBezTo>
                    <a:cubicBezTo>
                      <a:pt x="353798" y="150700"/>
                      <a:pt x="378385" y="150700"/>
                      <a:pt x="393457" y="135650"/>
                    </a:cubicBezTo>
                    <a:cubicBezTo>
                      <a:pt x="393928" y="135085"/>
                      <a:pt x="394588" y="134427"/>
                      <a:pt x="395059" y="133769"/>
                    </a:cubicBezTo>
                    <a:cubicBezTo>
                      <a:pt x="410508" y="145056"/>
                      <a:pt x="429348" y="155591"/>
                      <a:pt x="449696" y="164057"/>
                    </a:cubicBezTo>
                    <a:cubicBezTo>
                      <a:pt x="518934" y="192841"/>
                      <a:pt x="564528" y="183999"/>
                      <a:pt x="568767" y="173840"/>
                    </a:cubicBezTo>
                    <a:cubicBezTo>
                      <a:pt x="570180" y="170454"/>
                      <a:pt x="568578" y="159918"/>
                      <a:pt x="552187" y="143457"/>
                    </a:cubicBezTo>
                    <a:lnTo>
                      <a:pt x="551434" y="142705"/>
                    </a:lnTo>
                    <a:cubicBezTo>
                      <a:pt x="534289" y="125491"/>
                      <a:pt x="507630" y="108747"/>
                      <a:pt x="477956" y="96425"/>
                    </a:cubicBezTo>
                    <a:cubicBezTo>
                      <a:pt x="476826" y="95955"/>
                      <a:pt x="475884" y="95578"/>
                      <a:pt x="474753" y="95014"/>
                    </a:cubicBezTo>
                    <a:lnTo>
                      <a:pt x="475507" y="149477"/>
                    </a:lnTo>
                    <a:cubicBezTo>
                      <a:pt x="469196" y="147314"/>
                      <a:pt x="462790" y="144868"/>
                      <a:pt x="456007" y="142046"/>
                    </a:cubicBezTo>
                    <a:cubicBezTo>
                      <a:pt x="437073" y="134145"/>
                      <a:pt x="419174" y="124550"/>
                      <a:pt x="404385" y="114015"/>
                    </a:cubicBezTo>
                    <a:cubicBezTo>
                      <a:pt x="405986" y="102351"/>
                      <a:pt x="402501" y="90029"/>
                      <a:pt x="393457" y="80999"/>
                    </a:cubicBezTo>
                    <a:cubicBezTo>
                      <a:pt x="385921" y="73473"/>
                      <a:pt x="376006" y="69711"/>
                      <a:pt x="366092" y="69711"/>
                    </a:cubicBezTo>
                    <a:close/>
                    <a:moveTo>
                      <a:pt x="287857" y="9"/>
                    </a:moveTo>
                    <a:lnTo>
                      <a:pt x="423508" y="1985"/>
                    </a:lnTo>
                    <a:cubicBezTo>
                      <a:pt x="451203" y="2361"/>
                      <a:pt x="473623" y="24654"/>
                      <a:pt x="474000" y="52403"/>
                    </a:cubicBezTo>
                    <a:lnTo>
                      <a:pt x="474000" y="52779"/>
                    </a:lnTo>
                    <a:cubicBezTo>
                      <a:pt x="480406" y="54943"/>
                      <a:pt x="486811" y="57294"/>
                      <a:pt x="493029" y="59928"/>
                    </a:cubicBezTo>
                    <a:cubicBezTo>
                      <a:pt x="527695" y="74320"/>
                      <a:pt x="558216" y="93697"/>
                      <a:pt x="579223" y="114579"/>
                    </a:cubicBezTo>
                    <a:lnTo>
                      <a:pt x="580354" y="115708"/>
                    </a:lnTo>
                    <a:cubicBezTo>
                      <a:pt x="614172" y="150136"/>
                      <a:pt x="610404" y="176286"/>
                      <a:pt x="605223" y="188890"/>
                    </a:cubicBezTo>
                    <a:cubicBezTo>
                      <a:pt x="599948" y="201401"/>
                      <a:pt x="584027" y="222471"/>
                      <a:pt x="535796" y="222753"/>
                    </a:cubicBezTo>
                    <a:cubicBezTo>
                      <a:pt x="516296" y="222847"/>
                      <a:pt x="494159" y="219461"/>
                      <a:pt x="471456" y="213065"/>
                    </a:cubicBezTo>
                    <a:cubicBezTo>
                      <a:pt x="468065" y="221436"/>
                      <a:pt x="463167" y="229150"/>
                      <a:pt x="456667" y="235640"/>
                    </a:cubicBezTo>
                    <a:lnTo>
                      <a:pt x="230206" y="461771"/>
                    </a:lnTo>
                    <a:cubicBezTo>
                      <a:pt x="211931" y="479925"/>
                      <a:pt x="182351" y="479925"/>
                      <a:pt x="164076" y="461771"/>
                    </a:cubicBezTo>
                    <a:lnTo>
                      <a:pt x="13636" y="311550"/>
                    </a:lnTo>
                    <a:cubicBezTo>
                      <a:pt x="-4545" y="293302"/>
                      <a:pt x="-4545" y="263765"/>
                      <a:pt x="13636" y="245517"/>
                    </a:cubicBezTo>
                    <a:lnTo>
                      <a:pt x="239814" y="19386"/>
                    </a:lnTo>
                    <a:cubicBezTo>
                      <a:pt x="252532" y="6782"/>
                      <a:pt x="269865" y="-273"/>
                      <a:pt x="287857" y="9"/>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sp>
          <p:nvSpPr>
            <p:cNvPr id="20" name="iŝļiďê">
              <a:extLst>
                <a:ext uri="{FF2B5EF4-FFF2-40B4-BE49-F238E27FC236}">
                  <a16:creationId xmlns:a16="http://schemas.microsoft.com/office/drawing/2014/main" id="{295FEF84-B090-45B0-B505-6C095F5B9C79}"/>
                </a:ext>
              </a:extLst>
            </p:cNvPr>
            <p:cNvSpPr txBox="1"/>
            <p:nvPr/>
          </p:nvSpPr>
          <p:spPr bwMode="auto">
            <a:xfrm>
              <a:off x="4350542" y="2192173"/>
              <a:ext cx="3489325" cy="541692"/>
            </a:xfrm>
            <a:prstGeom prst="rect">
              <a:avLst/>
            </a:prstGeom>
            <a:no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b="1" u="sng" dirty="0"/>
                <a:t>01.PID</a:t>
              </a:r>
              <a:r>
                <a:rPr lang="zh-CN" altLang="en-US" b="1" u="sng" dirty="0"/>
                <a:t>控制原理</a:t>
              </a:r>
              <a:endParaRPr lang="en-US" altLang="zh-CN" b="1" u="sng" dirty="0"/>
            </a:p>
          </p:txBody>
        </p:sp>
        <p:sp>
          <p:nvSpPr>
            <p:cNvPr id="18" name="íŝľide">
              <a:extLst>
                <a:ext uri="{FF2B5EF4-FFF2-40B4-BE49-F238E27FC236}">
                  <a16:creationId xmlns:a16="http://schemas.microsoft.com/office/drawing/2014/main" id="{295FEF84-B090-45B0-B505-6C095F5B9C79}"/>
                </a:ext>
              </a:extLst>
            </p:cNvPr>
            <p:cNvSpPr txBox="1"/>
            <p:nvPr/>
          </p:nvSpPr>
          <p:spPr bwMode="auto">
            <a:xfrm>
              <a:off x="7839867" y="4638541"/>
              <a:ext cx="3489325" cy="541692"/>
            </a:xfrm>
            <a:prstGeom prst="rect">
              <a:avLst/>
            </a:prstGeom>
            <a:no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b="1" u="sng" dirty="0"/>
                <a:t>02.</a:t>
              </a:r>
              <a:r>
                <a:rPr lang="zh-CN" altLang="en-US" b="1" u="sng" dirty="0"/>
                <a:t>本项目中的</a:t>
              </a:r>
              <a:r>
                <a:rPr lang="en-US" altLang="zh-CN" b="1" u="sng" dirty="0"/>
                <a:t>PID</a:t>
              </a:r>
              <a:r>
                <a:rPr lang="zh-CN" altLang="en-US" b="1" u="sng" dirty="0"/>
                <a:t>控制模块</a:t>
              </a:r>
              <a:endParaRPr lang="en-US" altLang="zh-CN" b="1" u="sng" dirty="0"/>
            </a:p>
          </p:txBody>
        </p:sp>
        <p:sp>
          <p:nvSpPr>
            <p:cNvPr id="16" name="iṧḻiḋé">
              <a:extLst>
                <a:ext uri="{FF2B5EF4-FFF2-40B4-BE49-F238E27FC236}">
                  <a16:creationId xmlns:a16="http://schemas.microsoft.com/office/drawing/2014/main" id="{295FEF84-B090-45B0-B505-6C095F5B9C79}"/>
                </a:ext>
              </a:extLst>
            </p:cNvPr>
            <p:cNvSpPr txBox="1"/>
            <p:nvPr/>
          </p:nvSpPr>
          <p:spPr bwMode="auto">
            <a:xfrm>
              <a:off x="1008139" y="4637078"/>
              <a:ext cx="3489325" cy="541692"/>
            </a:xfrm>
            <a:prstGeom prst="rect">
              <a:avLst/>
            </a:prstGeom>
            <a:no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pPr>
              <a:r>
                <a:rPr lang="en-US" altLang="zh-CN" b="1" u="sng" dirty="0"/>
                <a:t>03.PID</a:t>
              </a:r>
              <a:r>
                <a:rPr lang="zh-CN" altLang="en-US" b="1" u="sng" dirty="0"/>
                <a:t>模块的整定与调试</a:t>
              </a:r>
              <a:endParaRPr lang="en-US" altLang="zh-CN" b="1" u="sng" dirty="0"/>
            </a:p>
          </p:txBody>
        </p:sp>
      </p:grpSp>
      <p:sp>
        <p:nvSpPr>
          <p:cNvPr id="27" name="ïṧlîḑê">
            <a:extLst>
              <a:ext uri="{FF2B5EF4-FFF2-40B4-BE49-F238E27FC236}">
                <a16:creationId xmlns:a16="http://schemas.microsoft.com/office/drawing/2014/main" id="{C92CB0B2-6C8B-4595-9897-6D726D5FBFCC}"/>
              </a:ext>
            </a:extLst>
          </p:cNvPr>
          <p:cNvSpPr txBox="1"/>
          <p:nvPr/>
        </p:nvSpPr>
        <p:spPr>
          <a:xfrm>
            <a:off x="3153701" y="1112639"/>
            <a:ext cx="5884598" cy="445215"/>
          </a:xfrm>
          <a:prstGeom prst="rect">
            <a:avLst/>
          </a:prstGeom>
          <a:noFill/>
          <a:ln>
            <a:noFill/>
          </a:ln>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2400" b="1" dirty="0"/>
              <a:t>PID</a:t>
            </a:r>
            <a:r>
              <a:rPr lang="zh-CN" altLang="en-US" sz="2400" b="1" dirty="0"/>
              <a:t>算法的</a:t>
            </a:r>
            <a:r>
              <a:rPr lang="en-US" altLang="zh-CN" sz="2400" b="1" dirty="0"/>
              <a:t>FPGA</a:t>
            </a:r>
            <a:r>
              <a:rPr lang="zh-CN" altLang="en-US" sz="2400" b="1" dirty="0"/>
              <a:t>实现</a:t>
            </a:r>
            <a:endParaRPr lang="en-US" altLang="zh-CN" sz="2400" b="1" dirty="0"/>
          </a:p>
        </p:txBody>
      </p:sp>
    </p:spTree>
    <p:extLst>
      <p:ext uri="{BB962C8B-B14F-4D97-AF65-F5344CB8AC3E}">
        <p14:creationId xmlns:p14="http://schemas.microsoft.com/office/powerpoint/2010/main" val="1982208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D17EBA7-8894-430F-A5AA-2C191FE9ED92}"/>
              </a:ext>
            </a:extLst>
          </p:cNvPr>
          <p:cNvGrpSpPr/>
          <p:nvPr/>
        </p:nvGrpSpPr>
        <p:grpSpPr>
          <a:xfrm>
            <a:off x="0" y="0"/>
            <a:ext cx="12192000" cy="6858000"/>
            <a:chOff x="0" y="0"/>
            <a:chExt cx="12192000" cy="6858000"/>
          </a:xfrm>
        </p:grpSpPr>
        <p:sp>
          <p:nvSpPr>
            <p:cNvPr id="8" name="矩形 7">
              <a:extLst>
                <a:ext uri="{FF2B5EF4-FFF2-40B4-BE49-F238E27FC236}">
                  <a16:creationId xmlns:a16="http://schemas.microsoft.com/office/drawing/2014/main" id="{9A8B3E5C-65F9-4606-8C38-1D0AAA26BF78}"/>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3239D75-49A4-4BA0-91DC-60942B55E219}"/>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72E3121-5D0D-4E4C-AC37-A3DF5085BCF1}"/>
                </a:ext>
              </a:extLst>
            </p:cNvPr>
            <p:cNvGrpSpPr>
              <a:grpSpLocks noChangeAspect="1"/>
            </p:cNvGrpSpPr>
            <p:nvPr>
              <p:custDataLst>
                <p:tags r:id="rId1"/>
              </p:custDataLst>
            </p:nvPr>
          </p:nvGrpSpPr>
          <p:grpSpPr>
            <a:xfrm>
              <a:off x="0" y="0"/>
              <a:ext cx="12192000" cy="3999103"/>
              <a:chOff x="0" y="0"/>
              <a:chExt cx="12192000" cy="4159045"/>
            </a:xfrm>
          </p:grpSpPr>
          <p:sp>
            <p:nvSpPr>
              <p:cNvPr id="14" name="iṡľîḑé">
                <a:extLst>
                  <a:ext uri="{FF2B5EF4-FFF2-40B4-BE49-F238E27FC236}">
                    <a16:creationId xmlns:a16="http://schemas.microsoft.com/office/drawing/2014/main" id="{C747E94A-9823-422E-9890-1809C71CD3BA}"/>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15" name="iŝlídê">
                <a:extLst>
                  <a:ext uri="{FF2B5EF4-FFF2-40B4-BE49-F238E27FC236}">
                    <a16:creationId xmlns:a16="http://schemas.microsoft.com/office/drawing/2014/main" id="{6267CCB3-7B24-4444-99B6-87362F1613DE}"/>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13" name="矩形 12">
              <a:extLst>
                <a:ext uri="{FF2B5EF4-FFF2-40B4-BE49-F238E27FC236}">
                  <a16:creationId xmlns:a16="http://schemas.microsoft.com/office/drawing/2014/main" id="{74F8F56F-60F2-4909-B1E1-FED36955560E}"/>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灯片编号占位符 3">
            <a:extLst>
              <a:ext uri="{FF2B5EF4-FFF2-40B4-BE49-F238E27FC236}">
                <a16:creationId xmlns:a16="http://schemas.microsoft.com/office/drawing/2014/main" id="{E8DF078D-C436-4EF3-9F6F-AEC85C3BB273}"/>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pic>
        <p:nvPicPr>
          <p:cNvPr id="6" name="图片 5">
            <a:extLst>
              <a:ext uri="{FF2B5EF4-FFF2-40B4-BE49-F238E27FC236}">
                <a16:creationId xmlns:a16="http://schemas.microsoft.com/office/drawing/2014/main" id="{9E5A962B-1B7E-41D1-A931-D25A2C532670}"/>
              </a:ext>
            </a:extLst>
          </p:cNvPr>
          <p:cNvPicPr>
            <a:picLocks noChangeAspect="1"/>
          </p:cNvPicPr>
          <p:nvPr/>
        </p:nvPicPr>
        <p:blipFill>
          <a:blip r:embed="rId4"/>
          <a:stretch>
            <a:fillRect/>
          </a:stretch>
        </p:blipFill>
        <p:spPr>
          <a:xfrm>
            <a:off x="2552731" y="653873"/>
            <a:ext cx="6608209" cy="2890730"/>
          </a:xfrm>
          <a:prstGeom prst="rect">
            <a:avLst/>
          </a:prstGeom>
        </p:spPr>
      </p:pic>
      <p:pic>
        <p:nvPicPr>
          <p:cNvPr id="10" name="图片 9">
            <a:extLst>
              <a:ext uri="{FF2B5EF4-FFF2-40B4-BE49-F238E27FC236}">
                <a16:creationId xmlns:a16="http://schemas.microsoft.com/office/drawing/2014/main" id="{1B54FF29-16D0-4EE4-9879-3FF788261A26}"/>
              </a:ext>
            </a:extLst>
          </p:cNvPr>
          <p:cNvPicPr>
            <a:picLocks noChangeAspect="1"/>
          </p:cNvPicPr>
          <p:nvPr/>
        </p:nvPicPr>
        <p:blipFill>
          <a:blip r:embed="rId5"/>
          <a:stretch>
            <a:fillRect/>
          </a:stretch>
        </p:blipFill>
        <p:spPr>
          <a:xfrm>
            <a:off x="1975808" y="3579970"/>
            <a:ext cx="7986771" cy="2624157"/>
          </a:xfrm>
          <a:prstGeom prst="rect">
            <a:avLst/>
          </a:prstGeom>
        </p:spPr>
      </p:pic>
      <p:sp>
        <p:nvSpPr>
          <p:cNvPr id="16" name="矩形 15">
            <a:extLst>
              <a:ext uri="{FF2B5EF4-FFF2-40B4-BE49-F238E27FC236}">
                <a16:creationId xmlns:a16="http://schemas.microsoft.com/office/drawing/2014/main" id="{05B00E86-59A0-46A1-ADFE-00F503C6DA65}"/>
              </a:ext>
            </a:extLst>
          </p:cNvPr>
          <p:cNvSpPr/>
          <p:nvPr/>
        </p:nvSpPr>
        <p:spPr>
          <a:xfrm>
            <a:off x="741186" y="648945"/>
            <a:ext cx="2218877" cy="480131"/>
          </a:xfrm>
          <a:prstGeom prst="rect">
            <a:avLst/>
          </a:prstGeom>
        </p:spPr>
        <p:txBody>
          <a:bodyPr wrap="none">
            <a:spAutoFit/>
          </a:bodyPr>
          <a:lstStyle/>
          <a:p>
            <a:pPr defTabSz="914354">
              <a:lnSpc>
                <a:spcPct val="90000"/>
              </a:lnSpc>
              <a:spcBef>
                <a:spcPct val="0"/>
              </a:spcBef>
            </a:pPr>
            <a:r>
              <a:rPr lang="en-US" altLang="zh-CN" sz="2800" b="1" dirty="0"/>
              <a:t>PID</a:t>
            </a:r>
            <a:r>
              <a:rPr lang="zh-CN" altLang="en-US" sz="2800" b="1" dirty="0"/>
              <a:t>控制原理</a:t>
            </a:r>
          </a:p>
        </p:txBody>
      </p:sp>
      <p:sp>
        <p:nvSpPr>
          <p:cNvPr id="2" name="文本框 1">
            <a:extLst>
              <a:ext uri="{FF2B5EF4-FFF2-40B4-BE49-F238E27FC236}">
                <a16:creationId xmlns:a16="http://schemas.microsoft.com/office/drawing/2014/main" id="{D4C8C8C7-C0A5-4C72-8EA9-FDB3BC0418A7}"/>
              </a:ext>
            </a:extLst>
          </p:cNvPr>
          <p:cNvSpPr txBox="1"/>
          <p:nvPr/>
        </p:nvSpPr>
        <p:spPr>
          <a:xfrm>
            <a:off x="4106373" y="5982304"/>
            <a:ext cx="4413544" cy="369332"/>
          </a:xfrm>
          <a:prstGeom prst="rect">
            <a:avLst/>
          </a:prstGeom>
          <a:noFill/>
        </p:spPr>
        <p:txBody>
          <a:bodyPr wrap="square" rtlCol="0">
            <a:spAutoFit/>
          </a:bodyPr>
          <a:lstStyle/>
          <a:p>
            <a:r>
              <a:rPr lang="en-US" altLang="zh-CN" b="1" dirty="0"/>
              <a:t>PID</a:t>
            </a:r>
            <a:r>
              <a:rPr lang="zh-CN" altLang="en-US" b="1" dirty="0"/>
              <a:t>控制模块流程图（采用</a:t>
            </a:r>
            <a:r>
              <a:rPr lang="en-US" altLang="zh-CN" b="1" dirty="0"/>
              <a:t>PD</a:t>
            </a:r>
            <a:r>
              <a:rPr lang="zh-CN" altLang="en-US" b="1" dirty="0"/>
              <a:t>控制策略）</a:t>
            </a:r>
            <a:endParaRPr lang="en-US" altLang="zh-CN" b="1" dirty="0"/>
          </a:p>
        </p:txBody>
      </p:sp>
    </p:spTree>
    <p:extLst>
      <p:ext uri="{BB962C8B-B14F-4D97-AF65-F5344CB8AC3E}">
        <p14:creationId xmlns:p14="http://schemas.microsoft.com/office/powerpoint/2010/main" val="28835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4F269B3F-9830-4E71-953D-5539CC6CC186}"/>
              </a:ext>
            </a:extLst>
          </p:cNvPr>
          <p:cNvGrpSpPr/>
          <p:nvPr/>
        </p:nvGrpSpPr>
        <p:grpSpPr>
          <a:xfrm>
            <a:off x="0" y="0"/>
            <a:ext cx="12192000" cy="6858000"/>
            <a:chOff x="0" y="0"/>
            <a:chExt cx="12192000" cy="6858000"/>
          </a:xfrm>
        </p:grpSpPr>
        <p:sp>
          <p:nvSpPr>
            <p:cNvPr id="22" name="矩形 21">
              <a:extLst>
                <a:ext uri="{FF2B5EF4-FFF2-40B4-BE49-F238E27FC236}">
                  <a16:creationId xmlns:a16="http://schemas.microsoft.com/office/drawing/2014/main" id="{62CBC5BE-5D2B-418E-82B7-5174B4A43E1F}"/>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0C5793B-E0EB-44F2-AC66-779DAA02CAF1}"/>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6821D72-DA55-4831-A259-C6F9C1584BA6}"/>
                </a:ext>
              </a:extLst>
            </p:cNvPr>
            <p:cNvGrpSpPr>
              <a:grpSpLocks noChangeAspect="1"/>
            </p:cNvGrpSpPr>
            <p:nvPr>
              <p:custDataLst>
                <p:tags r:id="rId3"/>
              </p:custDataLst>
            </p:nvPr>
          </p:nvGrpSpPr>
          <p:grpSpPr>
            <a:xfrm>
              <a:off x="0" y="0"/>
              <a:ext cx="12192000" cy="3999103"/>
              <a:chOff x="0" y="0"/>
              <a:chExt cx="12192000" cy="4159045"/>
            </a:xfrm>
          </p:grpSpPr>
          <p:sp>
            <p:nvSpPr>
              <p:cNvPr id="27" name="iṡľîḑé">
                <a:extLst>
                  <a:ext uri="{FF2B5EF4-FFF2-40B4-BE49-F238E27FC236}">
                    <a16:creationId xmlns:a16="http://schemas.microsoft.com/office/drawing/2014/main" id="{8DA3507B-DD03-4A08-99A9-A19023D3E1A2}"/>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28" name="iŝlídê">
                <a:extLst>
                  <a:ext uri="{FF2B5EF4-FFF2-40B4-BE49-F238E27FC236}">
                    <a16:creationId xmlns:a16="http://schemas.microsoft.com/office/drawing/2014/main" id="{E844CCBA-061C-4D78-A70D-B509B55E837E}"/>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26" name="矩形 25">
              <a:extLst>
                <a:ext uri="{FF2B5EF4-FFF2-40B4-BE49-F238E27FC236}">
                  <a16:creationId xmlns:a16="http://schemas.microsoft.com/office/drawing/2014/main" id="{E412802C-218E-44F1-830E-3E78A8BEA58F}"/>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灯片编号占位符 3">
            <a:extLst>
              <a:ext uri="{FF2B5EF4-FFF2-40B4-BE49-F238E27FC236}">
                <a16:creationId xmlns:a16="http://schemas.microsoft.com/office/drawing/2014/main" id="{9762372A-71AD-47F5-890F-AEFDD5F0FC97}"/>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29" name="标题 1">
            <a:extLst>
              <a:ext uri="{FF2B5EF4-FFF2-40B4-BE49-F238E27FC236}">
                <a16:creationId xmlns:a16="http://schemas.microsoft.com/office/drawing/2014/main" id="{83465331-9654-4EFB-B6B4-697CA5245F67}"/>
              </a:ext>
            </a:extLst>
          </p:cNvPr>
          <p:cNvSpPr>
            <a:spLocks noGrp="1"/>
          </p:cNvSpPr>
          <p:nvPr>
            <p:ph type="title"/>
          </p:nvPr>
        </p:nvSpPr>
        <p:spPr>
          <a:xfrm>
            <a:off x="669925" y="0"/>
            <a:ext cx="10850563" cy="1028700"/>
          </a:xfrm>
        </p:spPr>
        <p:txBody>
          <a:bodyPr/>
          <a:lstStyle/>
          <a:p>
            <a:r>
              <a:rPr lang="zh-CN" altLang="en-US" dirty="0"/>
              <a:t>本项目中的</a:t>
            </a:r>
            <a:r>
              <a:rPr lang="en-US" altLang="zh-CN" dirty="0"/>
              <a:t>PID</a:t>
            </a:r>
            <a:r>
              <a:rPr lang="zh-CN" altLang="en-US" dirty="0"/>
              <a:t>控制模块</a:t>
            </a:r>
          </a:p>
        </p:txBody>
      </p:sp>
      <p:sp>
        <p:nvSpPr>
          <p:cNvPr id="31" name="îṩ1íďê">
            <a:extLst>
              <a:ext uri="{FF2B5EF4-FFF2-40B4-BE49-F238E27FC236}">
                <a16:creationId xmlns:a16="http://schemas.microsoft.com/office/drawing/2014/main" id="{BE8FCBA8-8847-46E3-BBBF-35E951265171}"/>
              </a:ext>
            </a:extLst>
          </p:cNvPr>
          <p:cNvSpPr/>
          <p:nvPr/>
        </p:nvSpPr>
        <p:spPr>
          <a:xfrm>
            <a:off x="5972362" y="2840389"/>
            <a:ext cx="1351131" cy="1214796"/>
          </a:xfrm>
          <a:prstGeom prst="hexagon">
            <a:avLst/>
          </a:prstGeom>
          <a:noFill/>
          <a:ln w="19050">
            <a:solidFill>
              <a:schemeClr val="bg1">
                <a:lumMod val="75000"/>
              </a:schemeClr>
            </a:solidFill>
          </a:ln>
        </p:spPr>
        <p:txBody>
          <a:bodyPr spcFirstLastPara="1" wrap="square" lIns="91440" tIns="45720" rIns="91440" bIns="4572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algn="ctr">
              <a:spcBef>
                <a:spcPct val="0"/>
              </a:spcBef>
            </a:pPr>
            <a:r>
              <a:rPr lang="zh-CN" altLang="en-US" sz="1600" i="1" dirty="0">
                <a:solidFill>
                  <a:schemeClr val="tx1"/>
                </a:solidFill>
              </a:rPr>
              <a:t>输入误差计算</a:t>
            </a:r>
            <a:endParaRPr lang="en-US" altLang="zh-CN" sz="1600" i="1" dirty="0">
              <a:solidFill>
                <a:schemeClr val="tx1"/>
              </a:solidFill>
            </a:endParaRPr>
          </a:p>
        </p:txBody>
      </p:sp>
      <p:grpSp>
        <p:nvGrpSpPr>
          <p:cNvPr id="32" name="338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AA7C3A1-ACD9-4C59-BC31-7BF310666222}"/>
              </a:ext>
            </a:extLst>
          </p:cNvPr>
          <p:cNvGrpSpPr>
            <a:grpSpLocks noChangeAspect="1"/>
          </p:cNvGrpSpPr>
          <p:nvPr>
            <p:custDataLst>
              <p:tags r:id="rId1"/>
            </p:custDataLst>
          </p:nvPr>
        </p:nvGrpSpPr>
        <p:grpSpPr>
          <a:xfrm>
            <a:off x="1989366" y="4910018"/>
            <a:ext cx="7838215" cy="1202011"/>
            <a:chOff x="6147753" y="2619360"/>
            <a:chExt cx="11308609" cy="1619283"/>
          </a:xfrm>
        </p:grpSpPr>
        <p:sp>
          <p:nvSpPr>
            <p:cNvPr id="33" name="ïṡlîdê">
              <a:extLst>
                <a:ext uri="{FF2B5EF4-FFF2-40B4-BE49-F238E27FC236}">
                  <a16:creationId xmlns:a16="http://schemas.microsoft.com/office/drawing/2014/main" id="{2179F502-6612-4AD7-8FE8-9B12FDD1A750}"/>
                </a:ext>
              </a:extLst>
            </p:cNvPr>
            <p:cNvSpPr/>
            <p:nvPr/>
          </p:nvSpPr>
          <p:spPr>
            <a:xfrm>
              <a:off x="6147753" y="2619360"/>
              <a:ext cx="2197597"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zh-CN" altLang="en-US" b="1" dirty="0">
                  <a:solidFill>
                    <a:schemeClr val="bg1"/>
                  </a:solidFill>
                </a:rPr>
                <a:t>模块亮点</a:t>
              </a:r>
            </a:p>
          </p:txBody>
        </p:sp>
        <p:sp>
          <p:nvSpPr>
            <p:cNvPr id="37" name="ïṩľíďê">
              <a:extLst>
                <a:ext uri="{FF2B5EF4-FFF2-40B4-BE49-F238E27FC236}">
                  <a16:creationId xmlns:a16="http://schemas.microsoft.com/office/drawing/2014/main" id="{2AF23E40-0689-47D7-8612-BA9106A7DD49}"/>
                </a:ext>
              </a:extLst>
            </p:cNvPr>
            <p:cNvSpPr txBox="1"/>
            <p:nvPr/>
          </p:nvSpPr>
          <p:spPr bwMode="auto">
            <a:xfrm>
              <a:off x="8586238" y="2830852"/>
              <a:ext cx="8870124" cy="11962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eaLnBrk="1" hangingPunct="1">
                <a:lnSpc>
                  <a:spcPct val="100000"/>
                </a:lnSpc>
                <a:spcBef>
                  <a:spcPct val="0"/>
                </a:spcBef>
                <a:buFont typeface="Arial" panose="020B0604020202020204" pitchFamily="34" charset="0"/>
                <a:buChar char="•"/>
              </a:pPr>
              <a:r>
                <a:rPr lang="zh-CN" altLang="en-US" sz="1600" b="1" dirty="0"/>
                <a:t>引入标志位判断参数正负号情况</a:t>
              </a:r>
              <a:endParaRPr lang="en-US" altLang="zh-CN" sz="1600" b="1" dirty="0"/>
            </a:p>
            <a:p>
              <a:pPr marL="285750" indent="-285750" eaLnBrk="1" hangingPunct="1">
                <a:lnSpc>
                  <a:spcPct val="100000"/>
                </a:lnSpc>
                <a:spcBef>
                  <a:spcPct val="0"/>
                </a:spcBef>
                <a:buFont typeface="Arial" panose="020B0604020202020204" pitchFamily="34" charset="0"/>
                <a:buChar char="•"/>
              </a:pPr>
              <a:r>
                <a:rPr lang="zh-CN" altLang="en-US" sz="1600" b="1" dirty="0"/>
                <a:t>引入使能端避免时钟频率不同所导致的潜在的异步时序问题</a:t>
              </a:r>
              <a:endParaRPr lang="en-US" altLang="zh-CN" sz="1600" b="1" dirty="0"/>
            </a:p>
          </p:txBody>
        </p:sp>
      </p:grpSp>
      <p:grpSp>
        <p:nvGrpSpPr>
          <p:cNvPr id="30" name="24683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0194C4-5EF6-4CE9-BE49-87CD04052AE3}"/>
              </a:ext>
            </a:extLst>
          </p:cNvPr>
          <p:cNvGrpSpPr>
            <a:grpSpLocks noChangeAspect="1"/>
          </p:cNvGrpSpPr>
          <p:nvPr>
            <p:custDataLst>
              <p:tags r:id="rId2"/>
            </p:custDataLst>
          </p:nvPr>
        </p:nvGrpSpPr>
        <p:grpSpPr>
          <a:xfrm>
            <a:off x="2588660" y="924329"/>
            <a:ext cx="7084116" cy="3759813"/>
            <a:chOff x="1694183" y="2048225"/>
            <a:chExt cx="5992876" cy="3180650"/>
          </a:xfrm>
        </p:grpSpPr>
        <p:cxnSp>
          <p:nvCxnSpPr>
            <p:cNvPr id="34" name="直接连接符 33">
              <a:extLst>
                <a:ext uri="{FF2B5EF4-FFF2-40B4-BE49-F238E27FC236}">
                  <a16:creationId xmlns:a16="http://schemas.microsoft.com/office/drawing/2014/main" id="{5B65A4FB-B77B-4D42-9FCD-41AAE9FE3608}"/>
                </a:ext>
              </a:extLst>
            </p:cNvPr>
            <p:cNvCxnSpPr/>
            <p:nvPr/>
          </p:nvCxnSpPr>
          <p:spPr>
            <a:xfrm flipH="1" flipV="1">
              <a:off x="1817239" y="3654655"/>
              <a:ext cx="284520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6" name="íṧļïḍè">
              <a:extLst>
                <a:ext uri="{FF2B5EF4-FFF2-40B4-BE49-F238E27FC236}">
                  <a16:creationId xmlns:a16="http://schemas.microsoft.com/office/drawing/2014/main" id="{981EF1E7-4C32-4C64-A214-0CD1540A8471}"/>
                </a:ext>
              </a:extLst>
            </p:cNvPr>
            <p:cNvSpPr/>
            <p:nvPr/>
          </p:nvSpPr>
          <p:spPr>
            <a:xfrm>
              <a:off x="5497127" y="2048225"/>
              <a:ext cx="1199332" cy="1028000"/>
            </a:xfrm>
            <a:prstGeom prst="hexagon">
              <a:avLst/>
            </a:prstGeom>
            <a:noFill/>
            <a:ln w="19050">
              <a:solidFill>
                <a:schemeClr val="bg1">
                  <a:lumMod val="75000"/>
                </a:schemeClr>
              </a:solidFill>
            </a:ln>
          </p:spPr>
          <p:txBody>
            <a:bodyPr spcFirstLastPara="1" wrap="square" lIns="91440" tIns="45720" rIns="91440" bIns="4572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algn="ctr">
                <a:spcBef>
                  <a:spcPct val="0"/>
                </a:spcBef>
              </a:pPr>
              <a:r>
                <a:rPr lang="zh-CN" altLang="en-US" sz="1600" i="1" dirty="0">
                  <a:solidFill>
                    <a:schemeClr val="tx1"/>
                  </a:solidFill>
                </a:rPr>
                <a:t>误差寄存器</a:t>
              </a:r>
              <a:endParaRPr lang="en-US" altLang="zh-CN" sz="1600" i="1" dirty="0">
                <a:solidFill>
                  <a:schemeClr val="tx1"/>
                </a:solidFill>
              </a:endParaRPr>
            </a:p>
          </p:txBody>
        </p:sp>
        <p:sp>
          <p:nvSpPr>
            <p:cNvPr id="38" name="îṣḷidé">
              <a:extLst>
                <a:ext uri="{FF2B5EF4-FFF2-40B4-BE49-F238E27FC236}">
                  <a16:creationId xmlns:a16="http://schemas.microsoft.com/office/drawing/2014/main" id="{4F788CF5-E57C-4D95-B5A3-E249C28EE8DB}"/>
                </a:ext>
              </a:extLst>
            </p:cNvPr>
            <p:cNvSpPr/>
            <p:nvPr/>
          </p:nvSpPr>
          <p:spPr>
            <a:xfrm>
              <a:off x="5497127" y="3124550"/>
              <a:ext cx="1199332" cy="1028000"/>
            </a:xfrm>
            <a:prstGeom prst="hexagon">
              <a:avLst/>
            </a:prstGeom>
            <a:noFill/>
            <a:ln w="19050">
              <a:solidFill>
                <a:schemeClr val="bg1">
                  <a:lumMod val="75000"/>
                </a:schemeClr>
              </a:solidFill>
            </a:ln>
          </p:spPr>
          <p:txBody>
            <a:bodyPr spcFirstLastPara="1" wrap="square" lIns="91440" tIns="45720" rIns="91440" bIns="4572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algn="ctr">
                <a:spcBef>
                  <a:spcPct val="0"/>
                </a:spcBef>
              </a:pPr>
              <a:endParaRPr lang="en-US" altLang="zh-CN" sz="1600" i="1" dirty="0">
                <a:solidFill>
                  <a:schemeClr val="tx1"/>
                </a:solidFill>
              </a:endParaRPr>
            </a:p>
          </p:txBody>
        </p:sp>
        <p:sp>
          <p:nvSpPr>
            <p:cNvPr id="39" name="i$ḷïḍê">
              <a:extLst>
                <a:ext uri="{FF2B5EF4-FFF2-40B4-BE49-F238E27FC236}">
                  <a16:creationId xmlns:a16="http://schemas.microsoft.com/office/drawing/2014/main" id="{56E0D77A-C5F5-4B7F-96C4-FD49DC487D79}"/>
                </a:ext>
              </a:extLst>
            </p:cNvPr>
            <p:cNvSpPr/>
            <p:nvPr/>
          </p:nvSpPr>
          <p:spPr>
            <a:xfrm>
              <a:off x="5497127" y="4200875"/>
              <a:ext cx="1199332" cy="1028000"/>
            </a:xfrm>
            <a:prstGeom prst="hexagon">
              <a:avLst/>
            </a:prstGeom>
            <a:noFill/>
            <a:ln w="19050">
              <a:solidFill>
                <a:schemeClr val="bg1">
                  <a:lumMod val="75000"/>
                </a:schemeClr>
              </a:solidFill>
            </a:ln>
          </p:spPr>
          <p:txBody>
            <a:bodyPr spcFirstLastPara="1" wrap="square" lIns="91440" tIns="45720" rIns="91440" bIns="4572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algn="ctr">
                <a:spcBef>
                  <a:spcPct val="0"/>
                </a:spcBef>
              </a:pPr>
              <a:r>
                <a:rPr lang="en-US" altLang="zh-CN" sz="1600" i="1" dirty="0">
                  <a:solidFill>
                    <a:schemeClr val="tx1"/>
                  </a:solidFill>
                </a:rPr>
                <a:t>PD</a:t>
              </a:r>
              <a:r>
                <a:rPr lang="zh-CN" altLang="en-US" sz="1600" i="1" dirty="0">
                  <a:solidFill>
                    <a:schemeClr val="tx1"/>
                  </a:solidFill>
                </a:rPr>
                <a:t>控制项计算</a:t>
              </a:r>
              <a:endParaRPr lang="en-US" altLang="zh-CN" sz="1600" i="1" dirty="0">
                <a:solidFill>
                  <a:schemeClr val="tx1"/>
                </a:solidFill>
              </a:endParaRPr>
            </a:p>
          </p:txBody>
        </p:sp>
        <p:sp>
          <p:nvSpPr>
            <p:cNvPr id="40" name="îṩ1íďê">
              <a:extLst>
                <a:ext uri="{FF2B5EF4-FFF2-40B4-BE49-F238E27FC236}">
                  <a16:creationId xmlns:a16="http://schemas.microsoft.com/office/drawing/2014/main" id="{B455E99E-FE95-437B-8B9D-2F42AC938CA9}"/>
                </a:ext>
              </a:extLst>
            </p:cNvPr>
            <p:cNvSpPr/>
            <p:nvPr/>
          </p:nvSpPr>
          <p:spPr>
            <a:xfrm>
              <a:off x="4506527" y="2586388"/>
              <a:ext cx="1199332" cy="1028000"/>
            </a:xfrm>
            <a:prstGeom prst="hexagon">
              <a:avLst/>
            </a:prstGeom>
            <a:noFill/>
            <a:ln w="19050">
              <a:solidFill>
                <a:schemeClr val="bg1">
                  <a:lumMod val="75000"/>
                </a:schemeClr>
              </a:solidFill>
            </a:ln>
          </p:spPr>
          <p:txBody>
            <a:bodyPr spcFirstLastPara="1" wrap="square" lIns="91440" tIns="45720" rIns="91440" bIns="4572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algn="ctr">
                <a:spcBef>
                  <a:spcPct val="0"/>
                </a:spcBef>
              </a:pPr>
              <a:r>
                <a:rPr lang="en-US" altLang="zh-CN" sz="1600" i="1" dirty="0">
                  <a:solidFill>
                    <a:schemeClr val="tx1"/>
                  </a:solidFill>
                </a:rPr>
                <a:t>PD</a:t>
              </a:r>
              <a:r>
                <a:rPr lang="zh-CN" altLang="en-US" sz="1600" i="1" dirty="0">
                  <a:solidFill>
                    <a:schemeClr val="tx1"/>
                  </a:solidFill>
                </a:rPr>
                <a:t>参数计算</a:t>
              </a:r>
              <a:endParaRPr lang="en-US" altLang="zh-CN" sz="1600" i="1" dirty="0">
                <a:solidFill>
                  <a:schemeClr val="tx1"/>
                </a:solidFill>
              </a:endParaRPr>
            </a:p>
          </p:txBody>
        </p:sp>
        <p:sp>
          <p:nvSpPr>
            <p:cNvPr id="41" name="íṥľiḋê">
              <a:extLst>
                <a:ext uri="{FF2B5EF4-FFF2-40B4-BE49-F238E27FC236}">
                  <a16:creationId xmlns:a16="http://schemas.microsoft.com/office/drawing/2014/main" id="{B4476CE2-723C-431B-9B6A-6210083B02EF}"/>
                </a:ext>
              </a:extLst>
            </p:cNvPr>
            <p:cNvSpPr/>
            <p:nvPr/>
          </p:nvSpPr>
          <p:spPr>
            <a:xfrm>
              <a:off x="6487727" y="2586388"/>
              <a:ext cx="1199332" cy="1028000"/>
            </a:xfrm>
            <a:prstGeom prst="hexagon">
              <a:avLst/>
            </a:prstGeom>
            <a:noFill/>
            <a:ln w="19050">
              <a:solidFill>
                <a:schemeClr val="bg1">
                  <a:lumMod val="75000"/>
                </a:schemeClr>
              </a:solidFill>
            </a:ln>
          </p:spPr>
          <p:txBody>
            <a:bodyPr spcFirstLastPara="1" wrap="square" lIns="91440" tIns="45720" rIns="91440" bIns="4572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algn="ctr">
                <a:spcBef>
                  <a:spcPct val="0"/>
                </a:spcBef>
              </a:pPr>
              <a:r>
                <a:rPr lang="en-US" altLang="zh-CN" sz="1600" i="1" dirty="0" err="1">
                  <a:solidFill>
                    <a:schemeClr val="tx1"/>
                  </a:solidFill>
                </a:rPr>
                <a:t>Rol</a:t>
              </a:r>
              <a:r>
                <a:rPr lang="zh-CN" altLang="en-US" sz="1600" i="1" dirty="0">
                  <a:solidFill>
                    <a:schemeClr val="tx1"/>
                  </a:solidFill>
                </a:rPr>
                <a:t>方向占空比计算</a:t>
              </a:r>
              <a:endParaRPr lang="en-US" altLang="zh-CN" sz="1600" i="1" dirty="0">
                <a:solidFill>
                  <a:schemeClr val="tx1"/>
                </a:solidFill>
              </a:endParaRPr>
            </a:p>
          </p:txBody>
        </p:sp>
        <p:sp>
          <p:nvSpPr>
            <p:cNvPr id="42" name="ïsļïďê">
              <a:extLst>
                <a:ext uri="{FF2B5EF4-FFF2-40B4-BE49-F238E27FC236}">
                  <a16:creationId xmlns:a16="http://schemas.microsoft.com/office/drawing/2014/main" id="{1BFC4C91-3157-4A06-AB36-98D811BD51FC}"/>
                </a:ext>
              </a:extLst>
            </p:cNvPr>
            <p:cNvSpPr/>
            <p:nvPr/>
          </p:nvSpPr>
          <p:spPr>
            <a:xfrm>
              <a:off x="6487727" y="3662713"/>
              <a:ext cx="1199332" cy="1028000"/>
            </a:xfrm>
            <a:prstGeom prst="hexagon">
              <a:avLst/>
            </a:prstGeom>
            <a:noFill/>
            <a:ln w="19050">
              <a:solidFill>
                <a:schemeClr val="bg1">
                  <a:lumMod val="75000"/>
                </a:schemeClr>
              </a:solidFill>
            </a:ln>
          </p:spPr>
          <p:txBody>
            <a:bodyPr spcFirstLastPara="1" wrap="square" lIns="91440" tIns="45720" rIns="91440" bIns="4572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algn="ctr">
                <a:spcBef>
                  <a:spcPct val="0"/>
                </a:spcBef>
              </a:pPr>
              <a:r>
                <a:rPr lang="en-US" altLang="zh-CN" sz="1600" i="1" dirty="0">
                  <a:solidFill>
                    <a:schemeClr val="tx1"/>
                  </a:solidFill>
                </a:rPr>
                <a:t>Pit</a:t>
              </a:r>
              <a:r>
                <a:rPr lang="zh-CN" altLang="en-US" sz="1600" i="1" dirty="0">
                  <a:solidFill>
                    <a:schemeClr val="tx1"/>
                  </a:solidFill>
                </a:rPr>
                <a:t>方向占空比计算</a:t>
              </a:r>
              <a:endParaRPr lang="en-US" altLang="zh-CN" sz="1600" i="1" dirty="0">
                <a:solidFill>
                  <a:schemeClr val="tx1"/>
                </a:solidFill>
              </a:endParaRPr>
            </a:p>
          </p:txBody>
        </p:sp>
        <p:sp>
          <p:nvSpPr>
            <p:cNvPr id="43" name="íSḻîďe">
              <a:extLst>
                <a:ext uri="{FF2B5EF4-FFF2-40B4-BE49-F238E27FC236}">
                  <a16:creationId xmlns:a16="http://schemas.microsoft.com/office/drawing/2014/main" id="{D02F5DEF-D602-47DD-8D05-CD231AEA051E}"/>
                </a:ext>
              </a:extLst>
            </p:cNvPr>
            <p:cNvSpPr/>
            <p:nvPr/>
          </p:nvSpPr>
          <p:spPr>
            <a:xfrm>
              <a:off x="5497127" y="3115047"/>
              <a:ext cx="1199332" cy="1028000"/>
            </a:xfrm>
            <a:prstGeom prst="hexagon">
              <a:avLst/>
            </a:prstGeom>
            <a:noFill/>
            <a:ln w="19050">
              <a:solidFill>
                <a:schemeClr val="accent1"/>
              </a:solidFill>
            </a:ln>
          </p:spPr>
          <p:txBody>
            <a:bodyPr spcFirstLastPara="1" wrap="square" lIns="91440" tIns="45720" rIns="91440" bIns="4572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algn="ctr">
                <a:spcBef>
                  <a:spcPct val="0"/>
                </a:spcBef>
              </a:pPr>
              <a:r>
                <a:rPr lang="en-US" altLang="zh-CN" sz="1600" i="1" dirty="0">
                  <a:solidFill>
                    <a:schemeClr val="tx1"/>
                  </a:solidFill>
                </a:rPr>
                <a:t>Top</a:t>
              </a:r>
              <a:r>
                <a:rPr lang="zh-CN" altLang="en-US" sz="1600" i="1" dirty="0">
                  <a:solidFill>
                    <a:schemeClr val="tx1"/>
                  </a:solidFill>
                </a:rPr>
                <a:t>模块</a:t>
              </a:r>
              <a:endParaRPr lang="en-US" altLang="zh-CN" sz="1600" i="1" dirty="0">
                <a:solidFill>
                  <a:schemeClr val="tx1"/>
                </a:solidFill>
              </a:endParaRPr>
            </a:p>
          </p:txBody>
        </p:sp>
        <p:sp>
          <p:nvSpPr>
            <p:cNvPr id="44" name="ïsḻîdè">
              <a:extLst>
                <a:ext uri="{FF2B5EF4-FFF2-40B4-BE49-F238E27FC236}">
                  <a16:creationId xmlns:a16="http://schemas.microsoft.com/office/drawing/2014/main" id="{89F7A6E3-37AE-4153-8F33-39585E8D63D5}"/>
                </a:ext>
              </a:extLst>
            </p:cNvPr>
            <p:cNvSpPr/>
            <p:nvPr/>
          </p:nvSpPr>
          <p:spPr>
            <a:xfrm>
              <a:off x="1800715" y="2766193"/>
              <a:ext cx="513999" cy="416769"/>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45" name="işḻïdè">
              <a:extLst>
                <a:ext uri="{FF2B5EF4-FFF2-40B4-BE49-F238E27FC236}">
                  <a16:creationId xmlns:a16="http://schemas.microsoft.com/office/drawing/2014/main" id="{053588DC-E1D4-423D-9977-81EFAA404653}"/>
                </a:ext>
              </a:extLst>
            </p:cNvPr>
            <p:cNvSpPr txBox="1"/>
            <p:nvPr/>
          </p:nvSpPr>
          <p:spPr bwMode="auto">
            <a:xfrm>
              <a:off x="1694183" y="3220908"/>
              <a:ext cx="302107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b="1" dirty="0"/>
                <a:t>本项目</a:t>
              </a:r>
              <a:r>
                <a:rPr lang="en-US" altLang="zh-CN" b="1" dirty="0"/>
                <a:t>PID</a:t>
              </a:r>
              <a:r>
                <a:rPr lang="zh-CN" altLang="en-US" b="1" dirty="0"/>
                <a:t>控制模块组成</a:t>
              </a:r>
              <a:endParaRPr lang="en-US" altLang="zh-CN" b="1" dirty="0"/>
            </a:p>
          </p:txBody>
        </p:sp>
      </p:grpSp>
    </p:spTree>
    <p:extLst>
      <p:ext uri="{BB962C8B-B14F-4D97-AF65-F5344CB8AC3E}">
        <p14:creationId xmlns:p14="http://schemas.microsoft.com/office/powerpoint/2010/main" val="406551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F6760DB-8C9A-46E9-86D4-86ECDC637D53}"/>
              </a:ext>
            </a:extLst>
          </p:cNvPr>
          <p:cNvGrpSpPr/>
          <p:nvPr/>
        </p:nvGrpSpPr>
        <p:grpSpPr>
          <a:xfrm>
            <a:off x="0" y="0"/>
            <a:ext cx="12192000" cy="6858000"/>
            <a:chOff x="0" y="0"/>
            <a:chExt cx="12192000" cy="6858000"/>
          </a:xfrm>
        </p:grpSpPr>
        <p:sp>
          <p:nvSpPr>
            <p:cNvPr id="9" name="矩形 8">
              <a:extLst>
                <a:ext uri="{FF2B5EF4-FFF2-40B4-BE49-F238E27FC236}">
                  <a16:creationId xmlns:a16="http://schemas.microsoft.com/office/drawing/2014/main" id="{8024EF7F-8BFC-4677-96CB-D1312AA2E106}"/>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CE2921F-03BB-4372-9CF8-C1C226CCEAE1}"/>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4899B7-067C-44FB-92FB-154CE2654DE6}"/>
                </a:ext>
              </a:extLst>
            </p:cNvPr>
            <p:cNvGrpSpPr>
              <a:grpSpLocks noChangeAspect="1"/>
            </p:cNvGrpSpPr>
            <p:nvPr>
              <p:custDataLst>
                <p:tags r:id="rId1"/>
              </p:custDataLst>
            </p:nvPr>
          </p:nvGrpSpPr>
          <p:grpSpPr>
            <a:xfrm>
              <a:off x="0" y="0"/>
              <a:ext cx="12192000" cy="3999103"/>
              <a:chOff x="0" y="0"/>
              <a:chExt cx="12192000" cy="4159045"/>
            </a:xfrm>
          </p:grpSpPr>
          <p:sp>
            <p:nvSpPr>
              <p:cNvPr id="13" name="iṡľîḑé">
                <a:extLst>
                  <a:ext uri="{FF2B5EF4-FFF2-40B4-BE49-F238E27FC236}">
                    <a16:creationId xmlns:a16="http://schemas.microsoft.com/office/drawing/2014/main" id="{9E6AA17B-F143-43CF-8A18-FFB2CAC7BBC7}"/>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14" name="iŝlídê">
                <a:extLst>
                  <a:ext uri="{FF2B5EF4-FFF2-40B4-BE49-F238E27FC236}">
                    <a16:creationId xmlns:a16="http://schemas.microsoft.com/office/drawing/2014/main" id="{E8E1F488-D74B-4FF0-86C0-335376F07DFB}"/>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12" name="矩形 11">
              <a:extLst>
                <a:ext uri="{FF2B5EF4-FFF2-40B4-BE49-F238E27FC236}">
                  <a16:creationId xmlns:a16="http://schemas.microsoft.com/office/drawing/2014/main" id="{67834AA9-444A-443C-9021-332A313226B9}"/>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灯片编号占位符 3">
            <a:extLst>
              <a:ext uri="{FF2B5EF4-FFF2-40B4-BE49-F238E27FC236}">
                <a16:creationId xmlns:a16="http://schemas.microsoft.com/office/drawing/2014/main" id="{0A58B9A9-BEA6-40C1-BC37-BE270BF9E27D}"/>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5" name="标题 1">
            <a:extLst>
              <a:ext uri="{FF2B5EF4-FFF2-40B4-BE49-F238E27FC236}">
                <a16:creationId xmlns:a16="http://schemas.microsoft.com/office/drawing/2014/main" id="{AF1E1F9A-E7EF-4D6C-A2CF-55D4A93FF1C5}"/>
              </a:ext>
            </a:extLst>
          </p:cNvPr>
          <p:cNvSpPr>
            <a:spLocks noGrp="1"/>
          </p:cNvSpPr>
          <p:nvPr>
            <p:ph type="title"/>
          </p:nvPr>
        </p:nvSpPr>
        <p:spPr>
          <a:xfrm>
            <a:off x="669925" y="0"/>
            <a:ext cx="10850563" cy="1028700"/>
          </a:xfrm>
        </p:spPr>
        <p:txBody>
          <a:bodyPr/>
          <a:lstStyle/>
          <a:p>
            <a:r>
              <a:rPr lang="zh-CN" altLang="en-US" dirty="0"/>
              <a:t>本项目中的</a:t>
            </a:r>
            <a:r>
              <a:rPr lang="en-US" altLang="zh-CN" dirty="0"/>
              <a:t>PID</a:t>
            </a:r>
            <a:r>
              <a:rPr lang="zh-CN" altLang="en-US" dirty="0"/>
              <a:t>控制模块</a:t>
            </a:r>
          </a:p>
        </p:txBody>
      </p:sp>
      <p:pic>
        <p:nvPicPr>
          <p:cNvPr id="2" name="图片 1">
            <a:extLst>
              <a:ext uri="{FF2B5EF4-FFF2-40B4-BE49-F238E27FC236}">
                <a16:creationId xmlns:a16="http://schemas.microsoft.com/office/drawing/2014/main" id="{C923DD41-D1F7-4737-9F67-BF7C7BABB6D3}"/>
              </a:ext>
            </a:extLst>
          </p:cNvPr>
          <p:cNvPicPr>
            <a:picLocks noChangeAspect="1"/>
          </p:cNvPicPr>
          <p:nvPr/>
        </p:nvPicPr>
        <p:blipFill rotWithShape="1">
          <a:blip r:embed="rId4"/>
          <a:srcRect t="15890" r="523" b="14743"/>
          <a:stretch/>
        </p:blipFill>
        <p:spPr>
          <a:xfrm>
            <a:off x="840915" y="1218644"/>
            <a:ext cx="10508582" cy="2554185"/>
          </a:xfrm>
          <a:prstGeom prst="rect">
            <a:avLst/>
          </a:prstGeom>
        </p:spPr>
      </p:pic>
      <p:pic>
        <p:nvPicPr>
          <p:cNvPr id="8" name="图片 7">
            <a:extLst>
              <a:ext uri="{FF2B5EF4-FFF2-40B4-BE49-F238E27FC236}">
                <a16:creationId xmlns:a16="http://schemas.microsoft.com/office/drawing/2014/main" id="{B9DE79BF-A8D8-4FF1-9A45-F43108DE6324}"/>
              </a:ext>
            </a:extLst>
          </p:cNvPr>
          <p:cNvPicPr>
            <a:picLocks noChangeAspect="1"/>
          </p:cNvPicPr>
          <p:nvPr/>
        </p:nvPicPr>
        <p:blipFill rotWithShape="1">
          <a:blip r:embed="rId5"/>
          <a:srcRect t="5846" b="11826"/>
          <a:stretch/>
        </p:blipFill>
        <p:spPr>
          <a:xfrm>
            <a:off x="1162073" y="3627959"/>
            <a:ext cx="10059302" cy="2514796"/>
          </a:xfrm>
          <a:prstGeom prst="rect">
            <a:avLst/>
          </a:prstGeom>
        </p:spPr>
      </p:pic>
    </p:spTree>
    <p:extLst>
      <p:ext uri="{BB962C8B-B14F-4D97-AF65-F5344CB8AC3E}">
        <p14:creationId xmlns:p14="http://schemas.microsoft.com/office/powerpoint/2010/main" val="3387613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a:extLst>
              <a:ext uri="{FF2B5EF4-FFF2-40B4-BE49-F238E27FC236}">
                <a16:creationId xmlns:a16="http://schemas.microsoft.com/office/drawing/2014/main" id="{608BFE8A-19B9-454D-9421-673135E92D9E}"/>
              </a:ext>
            </a:extLst>
          </p:cNvPr>
          <p:cNvGrpSpPr/>
          <p:nvPr/>
        </p:nvGrpSpPr>
        <p:grpSpPr>
          <a:xfrm>
            <a:off x="0" y="0"/>
            <a:ext cx="12192000" cy="6858000"/>
            <a:chOff x="0" y="0"/>
            <a:chExt cx="12192000" cy="6858000"/>
          </a:xfrm>
        </p:grpSpPr>
        <p:sp>
          <p:nvSpPr>
            <p:cNvPr id="55" name="矩形 54">
              <a:extLst>
                <a:ext uri="{FF2B5EF4-FFF2-40B4-BE49-F238E27FC236}">
                  <a16:creationId xmlns:a16="http://schemas.microsoft.com/office/drawing/2014/main" id="{6741C405-59AB-485D-8A12-9AA456ADAEC7}"/>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D7B1AB45-EC02-4B75-A6DA-C7E4109D3D36}"/>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CC4AF2E-E72E-4636-A750-8EC68E258FAB}"/>
                </a:ext>
              </a:extLst>
            </p:cNvPr>
            <p:cNvGrpSpPr>
              <a:grpSpLocks noChangeAspect="1"/>
            </p:cNvGrpSpPr>
            <p:nvPr>
              <p:custDataLst>
                <p:tags r:id="rId2"/>
              </p:custDataLst>
            </p:nvPr>
          </p:nvGrpSpPr>
          <p:grpSpPr>
            <a:xfrm>
              <a:off x="0" y="0"/>
              <a:ext cx="12192000" cy="3999103"/>
              <a:chOff x="0" y="0"/>
              <a:chExt cx="12192000" cy="4159045"/>
            </a:xfrm>
          </p:grpSpPr>
          <p:sp>
            <p:nvSpPr>
              <p:cNvPr id="63" name="iṡľîḑé">
                <a:extLst>
                  <a:ext uri="{FF2B5EF4-FFF2-40B4-BE49-F238E27FC236}">
                    <a16:creationId xmlns:a16="http://schemas.microsoft.com/office/drawing/2014/main" id="{C1180C3F-5211-4240-83F3-95C6FE7B0F48}"/>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65" name="iŝlídê">
                <a:extLst>
                  <a:ext uri="{FF2B5EF4-FFF2-40B4-BE49-F238E27FC236}">
                    <a16:creationId xmlns:a16="http://schemas.microsoft.com/office/drawing/2014/main" id="{8DEBF23A-DC5B-4BE9-96C9-6FDD6BACCEA2}"/>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58" name="矩形 57">
              <a:extLst>
                <a:ext uri="{FF2B5EF4-FFF2-40B4-BE49-F238E27FC236}">
                  <a16:creationId xmlns:a16="http://schemas.microsoft.com/office/drawing/2014/main" id="{75EEC547-8061-428F-B8F9-21A1ED6A5AA2}"/>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灯片编号占位符 3">
            <a:extLst>
              <a:ext uri="{FF2B5EF4-FFF2-40B4-BE49-F238E27FC236}">
                <a16:creationId xmlns:a16="http://schemas.microsoft.com/office/drawing/2014/main" id="{27EAFEA2-B25C-4CAC-B92B-39CEE1589AD4}"/>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grpSp>
        <p:nvGrpSpPr>
          <p:cNvPr id="5" name="24120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D3BAC3D-1387-457D-9C4F-D248E12A2BFF}"/>
              </a:ext>
            </a:extLst>
          </p:cNvPr>
          <p:cNvGrpSpPr>
            <a:grpSpLocks noChangeAspect="1"/>
          </p:cNvGrpSpPr>
          <p:nvPr>
            <p:custDataLst>
              <p:tags r:id="rId1"/>
            </p:custDataLst>
          </p:nvPr>
        </p:nvGrpSpPr>
        <p:grpSpPr>
          <a:xfrm>
            <a:off x="2217879" y="1223404"/>
            <a:ext cx="7941983" cy="4498964"/>
            <a:chOff x="607353" y="1170218"/>
            <a:chExt cx="7942309" cy="4499149"/>
          </a:xfrm>
        </p:grpSpPr>
        <p:sp>
          <p:nvSpPr>
            <p:cNvPr id="8" name="îŝḻïḑé">
              <a:extLst>
                <a:ext uri="{FF2B5EF4-FFF2-40B4-BE49-F238E27FC236}">
                  <a16:creationId xmlns:a16="http://schemas.microsoft.com/office/drawing/2014/main" id="{A29DC379-AB79-4E9E-9EAF-89C54BB2E1CF}"/>
                </a:ext>
              </a:extLst>
            </p:cNvPr>
            <p:cNvSpPr/>
            <p:nvPr/>
          </p:nvSpPr>
          <p:spPr bwMode="auto">
            <a:xfrm>
              <a:off x="4124684" y="2961902"/>
              <a:ext cx="640356" cy="607816"/>
            </a:xfrm>
            <a:custGeom>
              <a:avLst/>
              <a:gdLst>
                <a:gd name="T0" fmla="*/ 515146 w 21528"/>
                <a:gd name="T1" fmla="*/ 632454 h 21553"/>
                <a:gd name="T2" fmla="*/ 515146 w 21528"/>
                <a:gd name="T3" fmla="*/ 632454 h 21553"/>
                <a:gd name="T4" fmla="*/ 515146 w 21528"/>
                <a:gd name="T5" fmla="*/ 632454 h 21553"/>
                <a:gd name="T6" fmla="*/ 515146 w 21528"/>
                <a:gd name="T7" fmla="*/ 632454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solidFill>
              <a:schemeClr val="accent2">
                <a:alpha val="80000"/>
              </a:schemeClr>
            </a:solidFill>
            <a:ln>
              <a:noFill/>
            </a:ln>
            <a:effectLst/>
          </p:spPr>
          <p:txBody>
            <a:bodyPr wrap="square" lIns="91440" tIns="45720" rIns="91440" bIns="45720" anchor="ctr">
              <a:normAutofit/>
            </a:bodyPr>
            <a:lstStyle/>
            <a:p>
              <a:endParaRPr lang="ar-IQ" sz="900"/>
            </a:p>
          </p:txBody>
        </p:sp>
        <p:sp>
          <p:nvSpPr>
            <p:cNvPr id="9" name="išļíde">
              <a:extLst>
                <a:ext uri="{FF2B5EF4-FFF2-40B4-BE49-F238E27FC236}">
                  <a16:creationId xmlns:a16="http://schemas.microsoft.com/office/drawing/2014/main" id="{F850FB4F-99BB-4D55-9BD3-A2935C6B8A7F}"/>
                </a:ext>
              </a:extLst>
            </p:cNvPr>
            <p:cNvSpPr/>
            <p:nvPr/>
          </p:nvSpPr>
          <p:spPr bwMode="auto">
            <a:xfrm>
              <a:off x="3716199" y="2961902"/>
              <a:ext cx="640356" cy="607816"/>
            </a:xfrm>
            <a:custGeom>
              <a:avLst/>
              <a:gdLst>
                <a:gd name="T0" fmla="*/ 515146 w 21528"/>
                <a:gd name="T1" fmla="*/ 632454 h 21553"/>
                <a:gd name="T2" fmla="*/ 515146 w 21528"/>
                <a:gd name="T3" fmla="*/ 632454 h 21553"/>
                <a:gd name="T4" fmla="*/ 515146 w 21528"/>
                <a:gd name="T5" fmla="*/ 632454 h 21553"/>
                <a:gd name="T6" fmla="*/ 515146 w 21528"/>
                <a:gd name="T7" fmla="*/ 632454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solidFill>
              <a:schemeClr val="accent2">
                <a:alpha val="60000"/>
              </a:schemeClr>
            </a:solidFill>
            <a:ln>
              <a:noFill/>
            </a:ln>
            <a:effectLst/>
          </p:spPr>
          <p:txBody>
            <a:bodyPr wrap="square" lIns="91440" tIns="45720" rIns="91440" bIns="45720" anchor="ctr">
              <a:normAutofit/>
            </a:bodyPr>
            <a:lstStyle/>
            <a:p>
              <a:endParaRPr lang="ar-IQ" sz="900"/>
            </a:p>
          </p:txBody>
        </p:sp>
        <p:grpSp>
          <p:nvGrpSpPr>
            <p:cNvPr id="10" name="îşľîḓê">
              <a:extLst>
                <a:ext uri="{FF2B5EF4-FFF2-40B4-BE49-F238E27FC236}">
                  <a16:creationId xmlns:a16="http://schemas.microsoft.com/office/drawing/2014/main" id="{6A435C53-938D-4607-BF83-0A83B542A55A}"/>
                </a:ext>
              </a:extLst>
            </p:cNvPr>
            <p:cNvGrpSpPr/>
            <p:nvPr/>
          </p:nvGrpSpPr>
          <p:grpSpPr>
            <a:xfrm>
              <a:off x="3307719" y="3173555"/>
              <a:ext cx="621610" cy="183523"/>
              <a:chOff x="2710657" y="1989591"/>
              <a:chExt cx="500063" cy="147638"/>
            </a:xfrm>
          </p:grpSpPr>
          <p:sp>
            <p:nvSpPr>
              <p:cNvPr id="59" name="î$ļîde">
                <a:extLst>
                  <a:ext uri="{FF2B5EF4-FFF2-40B4-BE49-F238E27FC236}">
                    <a16:creationId xmlns:a16="http://schemas.microsoft.com/office/drawing/2014/main" id="{20C2A6DF-3077-4947-9F68-77CF6CFA5771}"/>
                  </a:ext>
                </a:extLst>
              </p:cNvPr>
              <p:cNvSpPr/>
              <p:nvPr/>
            </p:nvSpPr>
            <p:spPr bwMode="auto">
              <a:xfrm rot="5400000">
                <a:off x="3095626"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75000"/>
                  <a:alpha val="60000"/>
                </a:schemeClr>
              </a:solidFill>
              <a:ln>
                <a:noFill/>
              </a:ln>
              <a:effectLst/>
            </p:spPr>
            <p:txBody>
              <a:bodyPr wrap="square" lIns="91440" tIns="45720" rIns="91440" bIns="45720" anchor="ctr">
                <a:normAutofit fontScale="25000" lnSpcReduction="20000"/>
              </a:bodyPr>
              <a:lstStyle/>
              <a:p>
                <a:endParaRPr lang="ar-IQ" sz="900"/>
              </a:p>
            </p:txBody>
          </p:sp>
          <p:sp>
            <p:nvSpPr>
              <p:cNvPr id="60" name="íṩlïďé">
                <a:extLst>
                  <a:ext uri="{FF2B5EF4-FFF2-40B4-BE49-F238E27FC236}">
                    <a16:creationId xmlns:a16="http://schemas.microsoft.com/office/drawing/2014/main" id="{66F9D523-5E26-4574-9A55-1F2C20445300}"/>
                  </a:ext>
                </a:extLst>
              </p:cNvPr>
              <p:cNvSpPr/>
              <p:nvPr/>
            </p:nvSpPr>
            <p:spPr bwMode="auto">
              <a:xfrm rot="5400000">
                <a:off x="2883694"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80000"/>
                </a:schemeClr>
              </a:solidFill>
              <a:ln>
                <a:noFill/>
              </a:ln>
              <a:effectLst/>
            </p:spPr>
            <p:txBody>
              <a:bodyPr wrap="square" lIns="91440" tIns="45720" rIns="91440" bIns="45720" anchor="ctr">
                <a:normAutofit fontScale="25000" lnSpcReduction="20000"/>
              </a:bodyPr>
              <a:lstStyle/>
              <a:p>
                <a:endParaRPr lang="ar-IQ" sz="900"/>
              </a:p>
            </p:txBody>
          </p:sp>
          <p:sp>
            <p:nvSpPr>
              <p:cNvPr id="61" name="îṥľiḓe">
                <a:extLst>
                  <a:ext uri="{FF2B5EF4-FFF2-40B4-BE49-F238E27FC236}">
                    <a16:creationId xmlns:a16="http://schemas.microsoft.com/office/drawing/2014/main" id="{7CDE013F-C687-4A7B-8A7F-72FEF5DDDFEC}"/>
                  </a:ext>
                </a:extLst>
              </p:cNvPr>
              <p:cNvSpPr/>
              <p:nvPr/>
            </p:nvSpPr>
            <p:spPr bwMode="auto">
              <a:xfrm rot="5400000">
                <a:off x="2678113"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50000"/>
                </a:schemeClr>
              </a:solidFill>
              <a:ln>
                <a:noFill/>
              </a:ln>
              <a:effectLst/>
            </p:spPr>
            <p:txBody>
              <a:bodyPr wrap="square" lIns="91440" tIns="45720" rIns="91440" bIns="45720" anchor="ctr">
                <a:normAutofit fontScale="25000" lnSpcReduction="20000"/>
              </a:bodyPr>
              <a:lstStyle/>
              <a:p>
                <a:endParaRPr lang="ar-IQ" sz="900"/>
              </a:p>
            </p:txBody>
          </p:sp>
        </p:grpSp>
        <p:sp>
          <p:nvSpPr>
            <p:cNvPr id="11" name="ïsļïdé">
              <a:extLst>
                <a:ext uri="{FF2B5EF4-FFF2-40B4-BE49-F238E27FC236}">
                  <a16:creationId xmlns:a16="http://schemas.microsoft.com/office/drawing/2014/main" id="{3A99585D-8795-4B91-9A86-18E5614329BB}"/>
                </a:ext>
              </a:extLst>
            </p:cNvPr>
            <p:cNvSpPr/>
            <p:nvPr/>
          </p:nvSpPr>
          <p:spPr bwMode="auto">
            <a:xfrm>
              <a:off x="4006251" y="2491002"/>
              <a:ext cx="1043132" cy="297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92500" lnSpcReduction="10000"/>
            </a:bodyPr>
            <a:lstStyle/>
            <a:p>
              <a:pPr algn="ctr" eaLnBrk="1">
                <a:defRPr/>
              </a:pPr>
              <a:r>
                <a:rPr lang="en-US" altLang="zh-CN" sz="1600" b="1" dirty="0"/>
                <a:t>02</a:t>
              </a:r>
              <a:endParaRPr lang="x-none" altLang="x-none" sz="1600" b="1" dirty="0"/>
            </a:p>
          </p:txBody>
        </p:sp>
        <p:sp>
          <p:nvSpPr>
            <p:cNvPr id="15" name="íṣļiḑe">
              <a:extLst>
                <a:ext uri="{FF2B5EF4-FFF2-40B4-BE49-F238E27FC236}">
                  <a16:creationId xmlns:a16="http://schemas.microsoft.com/office/drawing/2014/main" id="{2C8E53FD-229F-48F0-97CD-0342DFBAE026}"/>
                </a:ext>
              </a:extLst>
            </p:cNvPr>
            <p:cNvSpPr/>
            <p:nvPr/>
          </p:nvSpPr>
          <p:spPr bwMode="auto">
            <a:xfrm>
              <a:off x="1592862" y="2961790"/>
              <a:ext cx="640356" cy="607052"/>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solidFill>
              <a:schemeClr val="accent1">
                <a:alpha val="80000"/>
              </a:schemeClr>
            </a:solidFill>
            <a:ln>
              <a:noFill/>
            </a:ln>
            <a:effectLst/>
          </p:spPr>
          <p:txBody>
            <a:bodyPr wrap="square" lIns="91440" tIns="45720" rIns="91440" bIns="45720" anchor="ctr">
              <a:normAutofit/>
            </a:bodyPr>
            <a:lstStyle/>
            <a:p>
              <a:endParaRPr lang="ar-IQ" sz="900"/>
            </a:p>
          </p:txBody>
        </p:sp>
        <p:sp>
          <p:nvSpPr>
            <p:cNvPr id="16" name="îsļiḑe">
              <a:extLst>
                <a:ext uri="{FF2B5EF4-FFF2-40B4-BE49-F238E27FC236}">
                  <a16:creationId xmlns:a16="http://schemas.microsoft.com/office/drawing/2014/main" id="{903117D5-9A81-4AFB-9645-85388DC766DD}"/>
                </a:ext>
              </a:extLst>
            </p:cNvPr>
            <p:cNvSpPr/>
            <p:nvPr/>
          </p:nvSpPr>
          <p:spPr bwMode="auto">
            <a:xfrm>
              <a:off x="1184377" y="2961790"/>
              <a:ext cx="640356" cy="607052"/>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solidFill>
              <a:schemeClr val="accent1">
                <a:alpha val="60000"/>
              </a:schemeClr>
            </a:solidFill>
            <a:ln>
              <a:noFill/>
            </a:ln>
            <a:effectLst/>
          </p:spPr>
          <p:txBody>
            <a:bodyPr wrap="square" lIns="91440" tIns="45720" rIns="91440" bIns="45720" anchor="ctr">
              <a:normAutofit/>
            </a:bodyPr>
            <a:lstStyle/>
            <a:p>
              <a:endParaRPr lang="ar-IQ" sz="900"/>
            </a:p>
          </p:txBody>
        </p:sp>
        <p:sp>
          <p:nvSpPr>
            <p:cNvPr id="17" name="ísļîḓè">
              <a:extLst>
                <a:ext uri="{FF2B5EF4-FFF2-40B4-BE49-F238E27FC236}">
                  <a16:creationId xmlns:a16="http://schemas.microsoft.com/office/drawing/2014/main" id="{25D0305C-25A2-4F50-859E-6EA68B6CD477}"/>
                </a:ext>
              </a:extLst>
            </p:cNvPr>
            <p:cNvSpPr/>
            <p:nvPr/>
          </p:nvSpPr>
          <p:spPr bwMode="auto">
            <a:xfrm>
              <a:off x="1477810" y="3753953"/>
              <a:ext cx="1043132" cy="297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92500" lnSpcReduction="10000"/>
            </a:bodyPr>
            <a:lstStyle/>
            <a:p>
              <a:pPr algn="ctr" eaLnBrk="1">
                <a:defRPr/>
              </a:pPr>
              <a:r>
                <a:rPr lang="en-US" altLang="zh-CN" sz="1600" b="1" dirty="0"/>
                <a:t>01</a:t>
              </a:r>
              <a:endParaRPr lang="x-none" altLang="x-none" sz="1600" b="1" dirty="0"/>
            </a:p>
          </p:txBody>
        </p:sp>
        <p:grpSp>
          <p:nvGrpSpPr>
            <p:cNvPr id="18" name="ïṥļíḓê">
              <a:extLst>
                <a:ext uri="{FF2B5EF4-FFF2-40B4-BE49-F238E27FC236}">
                  <a16:creationId xmlns:a16="http://schemas.microsoft.com/office/drawing/2014/main" id="{86863C16-0699-4D22-B372-F472337B6116}"/>
                </a:ext>
              </a:extLst>
            </p:cNvPr>
            <p:cNvGrpSpPr/>
            <p:nvPr/>
          </p:nvGrpSpPr>
          <p:grpSpPr>
            <a:xfrm>
              <a:off x="775895" y="3173555"/>
              <a:ext cx="621610" cy="183523"/>
              <a:chOff x="2710657" y="1989591"/>
              <a:chExt cx="500063" cy="147638"/>
            </a:xfrm>
          </p:grpSpPr>
          <p:sp>
            <p:nvSpPr>
              <p:cNvPr id="51" name="ïṣľïḍê">
                <a:extLst>
                  <a:ext uri="{FF2B5EF4-FFF2-40B4-BE49-F238E27FC236}">
                    <a16:creationId xmlns:a16="http://schemas.microsoft.com/office/drawing/2014/main" id="{3EC1BB4A-710A-4B08-B6BD-F06D2A3593CA}"/>
                  </a:ext>
                </a:extLst>
              </p:cNvPr>
              <p:cNvSpPr/>
              <p:nvPr/>
            </p:nvSpPr>
            <p:spPr bwMode="auto">
              <a:xfrm rot="5400000">
                <a:off x="3095626"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75000"/>
                  <a:alpha val="60000"/>
                </a:schemeClr>
              </a:solidFill>
              <a:ln>
                <a:noFill/>
              </a:ln>
              <a:effectLst/>
            </p:spPr>
            <p:txBody>
              <a:bodyPr wrap="square" lIns="91440" tIns="45720" rIns="91440" bIns="45720" anchor="ctr">
                <a:normAutofit fontScale="25000" lnSpcReduction="20000"/>
              </a:bodyPr>
              <a:lstStyle/>
              <a:p>
                <a:endParaRPr lang="ar-IQ" sz="900"/>
              </a:p>
            </p:txBody>
          </p:sp>
          <p:sp>
            <p:nvSpPr>
              <p:cNvPr id="52" name="iṧľiďe">
                <a:extLst>
                  <a:ext uri="{FF2B5EF4-FFF2-40B4-BE49-F238E27FC236}">
                    <a16:creationId xmlns:a16="http://schemas.microsoft.com/office/drawing/2014/main" id="{1E3B09A0-7EA6-483F-A263-88703D953023}"/>
                  </a:ext>
                </a:extLst>
              </p:cNvPr>
              <p:cNvSpPr/>
              <p:nvPr/>
            </p:nvSpPr>
            <p:spPr bwMode="auto">
              <a:xfrm rot="5400000">
                <a:off x="2883694"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80000"/>
                </a:schemeClr>
              </a:solidFill>
              <a:ln>
                <a:noFill/>
              </a:ln>
              <a:effectLst/>
            </p:spPr>
            <p:txBody>
              <a:bodyPr wrap="square" lIns="91440" tIns="45720" rIns="91440" bIns="45720" anchor="ctr">
                <a:normAutofit fontScale="25000" lnSpcReduction="20000"/>
              </a:bodyPr>
              <a:lstStyle/>
              <a:p>
                <a:endParaRPr lang="ar-IQ" sz="900"/>
              </a:p>
            </p:txBody>
          </p:sp>
          <p:sp>
            <p:nvSpPr>
              <p:cNvPr id="53" name="iṥḻïḍê">
                <a:extLst>
                  <a:ext uri="{FF2B5EF4-FFF2-40B4-BE49-F238E27FC236}">
                    <a16:creationId xmlns:a16="http://schemas.microsoft.com/office/drawing/2014/main" id="{64104964-8B5E-4F6F-9062-BA6CE7BD8650}"/>
                  </a:ext>
                </a:extLst>
              </p:cNvPr>
              <p:cNvSpPr/>
              <p:nvPr/>
            </p:nvSpPr>
            <p:spPr bwMode="auto">
              <a:xfrm rot="5400000">
                <a:off x="2678113"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50000"/>
                </a:schemeClr>
              </a:solidFill>
              <a:ln>
                <a:noFill/>
              </a:ln>
              <a:effectLst/>
            </p:spPr>
            <p:txBody>
              <a:bodyPr wrap="square" lIns="91440" tIns="45720" rIns="91440" bIns="45720" anchor="ctr">
                <a:normAutofit fontScale="25000" lnSpcReduction="20000"/>
              </a:bodyPr>
              <a:lstStyle/>
              <a:p>
                <a:endParaRPr lang="ar-IQ" sz="900"/>
              </a:p>
            </p:txBody>
          </p:sp>
        </p:grpSp>
        <p:grpSp>
          <p:nvGrpSpPr>
            <p:cNvPr id="19" name="iS1íde">
              <a:extLst>
                <a:ext uri="{FF2B5EF4-FFF2-40B4-BE49-F238E27FC236}">
                  <a16:creationId xmlns:a16="http://schemas.microsoft.com/office/drawing/2014/main" id="{936473D4-F55E-40C1-9A77-3CCCC36A1AF4}"/>
                </a:ext>
              </a:extLst>
            </p:cNvPr>
            <p:cNvGrpSpPr/>
            <p:nvPr/>
          </p:nvGrpSpPr>
          <p:grpSpPr>
            <a:xfrm>
              <a:off x="1999376" y="2960914"/>
              <a:ext cx="1075433" cy="607820"/>
              <a:chOff x="2501167" y="1747497"/>
              <a:chExt cx="865148" cy="631034"/>
            </a:xfrm>
            <a:solidFill>
              <a:schemeClr val="accent1"/>
            </a:solidFill>
          </p:grpSpPr>
          <p:sp>
            <p:nvSpPr>
              <p:cNvPr id="49" name="íSḻïḑê">
                <a:extLst>
                  <a:ext uri="{FF2B5EF4-FFF2-40B4-BE49-F238E27FC236}">
                    <a16:creationId xmlns:a16="http://schemas.microsoft.com/office/drawing/2014/main" id="{F38C700D-19A5-49A9-A435-B7325F127984}"/>
                  </a:ext>
                </a:extLst>
              </p:cNvPr>
              <p:cNvSpPr/>
              <p:nvPr/>
            </p:nvSpPr>
            <p:spPr bwMode="auto">
              <a:xfrm>
                <a:off x="2501167" y="2054772"/>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grpFill/>
              <a:ln>
                <a:noFill/>
              </a:ln>
              <a:effectLst/>
            </p:spPr>
            <p:txBody>
              <a:bodyPr wrap="square" lIns="91440" tIns="45720" rIns="91440" bIns="45720" anchor="ctr">
                <a:normAutofit/>
              </a:bodyPr>
              <a:lstStyle/>
              <a:p>
                <a:endParaRPr lang="ar-IQ" sz="900"/>
              </a:p>
            </p:txBody>
          </p:sp>
          <p:sp>
            <p:nvSpPr>
              <p:cNvPr id="50" name="í$lïdè">
                <a:extLst>
                  <a:ext uri="{FF2B5EF4-FFF2-40B4-BE49-F238E27FC236}">
                    <a16:creationId xmlns:a16="http://schemas.microsoft.com/office/drawing/2014/main" id="{BA82A002-2FE9-41E0-8C02-4C107D478664}"/>
                  </a:ext>
                </a:extLst>
              </p:cNvPr>
              <p:cNvSpPr/>
              <p:nvPr/>
            </p:nvSpPr>
            <p:spPr bwMode="auto">
              <a:xfrm flipV="1">
                <a:off x="2501167" y="1747497"/>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solidFill>
                <a:schemeClr val="accent1">
                  <a:alpha val="70000"/>
                </a:schemeClr>
              </a:solidFill>
              <a:ln>
                <a:noFill/>
              </a:ln>
              <a:effectLst/>
            </p:spPr>
            <p:txBody>
              <a:bodyPr wrap="square" lIns="91440" tIns="45720" rIns="91440" bIns="45720" anchor="ctr">
                <a:normAutofit/>
              </a:bodyPr>
              <a:lstStyle/>
              <a:p>
                <a:endParaRPr lang="ar-IQ" sz="900"/>
              </a:p>
            </p:txBody>
          </p:sp>
        </p:grpSp>
        <p:grpSp>
          <p:nvGrpSpPr>
            <p:cNvPr id="20" name="îŝļiḍé">
              <a:extLst>
                <a:ext uri="{FF2B5EF4-FFF2-40B4-BE49-F238E27FC236}">
                  <a16:creationId xmlns:a16="http://schemas.microsoft.com/office/drawing/2014/main" id="{1077388C-2FCA-411F-A00A-EFE32D09DB0E}"/>
                </a:ext>
              </a:extLst>
            </p:cNvPr>
            <p:cNvGrpSpPr/>
            <p:nvPr/>
          </p:nvGrpSpPr>
          <p:grpSpPr>
            <a:xfrm>
              <a:off x="4527817" y="2960914"/>
              <a:ext cx="1075433" cy="607820"/>
              <a:chOff x="3692188" y="1747497"/>
              <a:chExt cx="865148" cy="631034"/>
            </a:xfrm>
          </p:grpSpPr>
          <p:sp>
            <p:nvSpPr>
              <p:cNvPr id="47" name="íşḻîde">
                <a:extLst>
                  <a:ext uri="{FF2B5EF4-FFF2-40B4-BE49-F238E27FC236}">
                    <a16:creationId xmlns:a16="http://schemas.microsoft.com/office/drawing/2014/main" id="{88D76E32-2196-4845-9329-97F31211B97E}"/>
                  </a:ext>
                </a:extLst>
              </p:cNvPr>
              <p:cNvSpPr/>
              <p:nvPr/>
            </p:nvSpPr>
            <p:spPr bwMode="auto">
              <a:xfrm>
                <a:off x="3692188" y="2054772"/>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solidFill>
                <a:schemeClr val="accent2"/>
              </a:solidFill>
              <a:ln>
                <a:noFill/>
              </a:ln>
              <a:effectLst/>
            </p:spPr>
            <p:txBody>
              <a:bodyPr wrap="square" lIns="91440" tIns="45720" rIns="91440" bIns="45720" anchor="ctr">
                <a:normAutofit/>
              </a:bodyPr>
              <a:lstStyle/>
              <a:p>
                <a:endParaRPr lang="ar-IQ" sz="900"/>
              </a:p>
            </p:txBody>
          </p:sp>
          <p:sp>
            <p:nvSpPr>
              <p:cNvPr id="48" name="iṩlïďê">
                <a:extLst>
                  <a:ext uri="{FF2B5EF4-FFF2-40B4-BE49-F238E27FC236}">
                    <a16:creationId xmlns:a16="http://schemas.microsoft.com/office/drawing/2014/main" id="{1A22F4AA-F70F-46C0-BB3A-302CBB025EE0}"/>
                  </a:ext>
                </a:extLst>
              </p:cNvPr>
              <p:cNvSpPr/>
              <p:nvPr/>
            </p:nvSpPr>
            <p:spPr bwMode="auto">
              <a:xfrm flipV="1">
                <a:off x="3692188" y="1747497"/>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solidFill>
                <a:schemeClr val="accent2">
                  <a:alpha val="70000"/>
                </a:schemeClr>
              </a:solidFill>
              <a:ln>
                <a:noFill/>
              </a:ln>
              <a:effectLst/>
            </p:spPr>
            <p:txBody>
              <a:bodyPr wrap="square" lIns="91440" tIns="45720" rIns="91440" bIns="45720" anchor="ctr">
                <a:normAutofit/>
              </a:bodyPr>
              <a:lstStyle/>
              <a:p>
                <a:endParaRPr lang="ar-IQ" sz="900"/>
              </a:p>
            </p:txBody>
          </p:sp>
        </p:grpSp>
        <p:sp>
          <p:nvSpPr>
            <p:cNvPr id="21" name="îŝlíḋe">
              <a:extLst>
                <a:ext uri="{FF2B5EF4-FFF2-40B4-BE49-F238E27FC236}">
                  <a16:creationId xmlns:a16="http://schemas.microsoft.com/office/drawing/2014/main" id="{8F3DDBBF-84FC-48E1-834C-FA48923090A3}"/>
                </a:ext>
              </a:extLst>
            </p:cNvPr>
            <p:cNvSpPr/>
            <p:nvPr/>
          </p:nvSpPr>
          <p:spPr bwMode="auto">
            <a:xfrm>
              <a:off x="6656507" y="2961790"/>
              <a:ext cx="640356" cy="607052"/>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solidFill>
              <a:schemeClr val="accent3">
                <a:alpha val="80000"/>
              </a:schemeClr>
            </a:solidFill>
            <a:ln>
              <a:noFill/>
            </a:ln>
            <a:effectLst/>
          </p:spPr>
          <p:txBody>
            <a:bodyPr wrap="square" lIns="91440" tIns="45720" rIns="91440" bIns="45720" anchor="ctr">
              <a:normAutofit/>
            </a:bodyPr>
            <a:lstStyle/>
            <a:p>
              <a:endParaRPr lang="ar-IQ" sz="900" dirty="0"/>
            </a:p>
          </p:txBody>
        </p:sp>
        <p:sp>
          <p:nvSpPr>
            <p:cNvPr id="22" name="iṥḷîḍê">
              <a:extLst>
                <a:ext uri="{FF2B5EF4-FFF2-40B4-BE49-F238E27FC236}">
                  <a16:creationId xmlns:a16="http://schemas.microsoft.com/office/drawing/2014/main" id="{A196B48E-4AFC-4999-A65D-37792919E366}"/>
                </a:ext>
              </a:extLst>
            </p:cNvPr>
            <p:cNvSpPr/>
            <p:nvPr/>
          </p:nvSpPr>
          <p:spPr bwMode="auto">
            <a:xfrm>
              <a:off x="6248020" y="2961790"/>
              <a:ext cx="640356" cy="607052"/>
            </a:xfrm>
            <a:custGeom>
              <a:avLst/>
              <a:gdLst>
                <a:gd name="T0" fmla="*/ 515146 w 21528"/>
                <a:gd name="T1" fmla="*/ 631658 h 21553"/>
                <a:gd name="T2" fmla="*/ 515146 w 21528"/>
                <a:gd name="T3" fmla="*/ 631658 h 21553"/>
                <a:gd name="T4" fmla="*/ 515146 w 21528"/>
                <a:gd name="T5" fmla="*/ 631658 h 21553"/>
                <a:gd name="T6" fmla="*/ 515146 w 21528"/>
                <a:gd name="T7" fmla="*/ 631658 h 215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28" h="21553">
                  <a:moveTo>
                    <a:pt x="659" y="10"/>
                  </a:moveTo>
                  <a:cubicBezTo>
                    <a:pt x="466" y="-24"/>
                    <a:pt x="266" y="31"/>
                    <a:pt x="137" y="152"/>
                  </a:cubicBezTo>
                  <a:cubicBezTo>
                    <a:pt x="-47" y="325"/>
                    <a:pt x="-43" y="582"/>
                    <a:pt x="137" y="756"/>
                  </a:cubicBezTo>
                  <a:cubicBezTo>
                    <a:pt x="2416" y="2424"/>
                    <a:pt x="4683" y="4104"/>
                    <a:pt x="6939" y="5793"/>
                  </a:cubicBezTo>
                  <a:cubicBezTo>
                    <a:pt x="8067" y="6638"/>
                    <a:pt x="9192" y="7485"/>
                    <a:pt x="10340" y="8312"/>
                  </a:cubicBezTo>
                  <a:cubicBezTo>
                    <a:pt x="11107" y="8864"/>
                    <a:pt x="11884" y="9407"/>
                    <a:pt x="12670" y="9940"/>
                  </a:cubicBezTo>
                  <a:cubicBezTo>
                    <a:pt x="12869" y="10106"/>
                    <a:pt x="13002" y="10317"/>
                    <a:pt x="13055" y="10545"/>
                  </a:cubicBezTo>
                  <a:cubicBezTo>
                    <a:pt x="13141" y="10922"/>
                    <a:pt x="13005" y="11309"/>
                    <a:pt x="12687" y="11590"/>
                  </a:cubicBezTo>
                  <a:cubicBezTo>
                    <a:pt x="11906" y="12168"/>
                    <a:pt x="11123" y="12745"/>
                    <a:pt x="10340" y="13321"/>
                  </a:cubicBezTo>
                  <a:cubicBezTo>
                    <a:pt x="9208" y="14152"/>
                    <a:pt x="8073" y="14982"/>
                    <a:pt x="6939" y="15811"/>
                  </a:cubicBezTo>
                  <a:cubicBezTo>
                    <a:pt x="4670" y="17470"/>
                    <a:pt x="2403" y="19131"/>
                    <a:pt x="137" y="20792"/>
                  </a:cubicBezTo>
                  <a:cubicBezTo>
                    <a:pt x="-44" y="20966"/>
                    <a:pt x="-44" y="21222"/>
                    <a:pt x="137" y="21396"/>
                  </a:cubicBezTo>
                  <a:cubicBezTo>
                    <a:pt x="265" y="21519"/>
                    <a:pt x="465" y="21576"/>
                    <a:pt x="659" y="21545"/>
                  </a:cubicBezTo>
                  <a:lnTo>
                    <a:pt x="6353" y="21545"/>
                  </a:lnTo>
                  <a:cubicBezTo>
                    <a:pt x="6645" y="21560"/>
                    <a:pt x="6938" y="21528"/>
                    <a:pt x="7215" y="21450"/>
                  </a:cubicBezTo>
                  <a:cubicBezTo>
                    <a:pt x="7512" y="21367"/>
                    <a:pt x="7782" y="21233"/>
                    <a:pt x="8043" y="21091"/>
                  </a:cubicBezTo>
                  <a:cubicBezTo>
                    <a:pt x="8324" y="20937"/>
                    <a:pt x="8595" y="20772"/>
                    <a:pt x="8856" y="20596"/>
                  </a:cubicBezTo>
                  <a:cubicBezTo>
                    <a:pt x="11078" y="18964"/>
                    <a:pt x="13297" y="17329"/>
                    <a:pt x="15513" y="15692"/>
                  </a:cubicBezTo>
                  <a:cubicBezTo>
                    <a:pt x="16621" y="14873"/>
                    <a:pt x="17728" y="14054"/>
                    <a:pt x="18842" y="13240"/>
                  </a:cubicBezTo>
                  <a:cubicBezTo>
                    <a:pt x="19398" y="12833"/>
                    <a:pt x="19957" y="12428"/>
                    <a:pt x="20506" y="12014"/>
                  </a:cubicBezTo>
                  <a:cubicBezTo>
                    <a:pt x="20764" y="11820"/>
                    <a:pt x="21020" y="11623"/>
                    <a:pt x="21274" y="11425"/>
                  </a:cubicBezTo>
                  <a:cubicBezTo>
                    <a:pt x="21464" y="11212"/>
                    <a:pt x="21553" y="10949"/>
                    <a:pt x="21522" y="10687"/>
                  </a:cubicBezTo>
                  <a:cubicBezTo>
                    <a:pt x="21495" y="10457"/>
                    <a:pt x="21378" y="10240"/>
                    <a:pt x="21189" y="10069"/>
                  </a:cubicBezTo>
                  <a:cubicBezTo>
                    <a:pt x="20962" y="9899"/>
                    <a:pt x="20734" y="9728"/>
                    <a:pt x="20506" y="9559"/>
                  </a:cubicBezTo>
                  <a:cubicBezTo>
                    <a:pt x="19953" y="9147"/>
                    <a:pt x="19397" y="8739"/>
                    <a:pt x="18842" y="8329"/>
                  </a:cubicBezTo>
                  <a:cubicBezTo>
                    <a:pt x="17731" y="7511"/>
                    <a:pt x="16622" y="6690"/>
                    <a:pt x="15513" y="5870"/>
                  </a:cubicBezTo>
                  <a:cubicBezTo>
                    <a:pt x="13295" y="4230"/>
                    <a:pt x="11076" y="2591"/>
                    <a:pt x="8856" y="952"/>
                  </a:cubicBezTo>
                  <a:cubicBezTo>
                    <a:pt x="8597" y="778"/>
                    <a:pt x="8323" y="617"/>
                    <a:pt x="8043" y="464"/>
                  </a:cubicBezTo>
                  <a:cubicBezTo>
                    <a:pt x="7782" y="322"/>
                    <a:pt x="7512" y="188"/>
                    <a:pt x="7215" y="105"/>
                  </a:cubicBezTo>
                  <a:cubicBezTo>
                    <a:pt x="6938" y="27"/>
                    <a:pt x="6644" y="-3"/>
                    <a:pt x="6353" y="10"/>
                  </a:cubicBezTo>
                  <a:lnTo>
                    <a:pt x="659" y="10"/>
                  </a:lnTo>
                  <a:close/>
                </a:path>
              </a:pathLst>
            </a:custGeom>
            <a:solidFill>
              <a:schemeClr val="accent3">
                <a:alpha val="60000"/>
              </a:schemeClr>
            </a:solidFill>
            <a:ln>
              <a:noFill/>
            </a:ln>
            <a:effectLst/>
          </p:spPr>
          <p:txBody>
            <a:bodyPr wrap="square" lIns="91440" tIns="45720" rIns="91440" bIns="45720" anchor="ctr">
              <a:normAutofit/>
            </a:bodyPr>
            <a:lstStyle/>
            <a:p>
              <a:endParaRPr lang="ar-IQ" sz="900"/>
            </a:p>
          </p:txBody>
        </p:sp>
        <p:sp>
          <p:nvSpPr>
            <p:cNvPr id="23" name="ísḻíḍè">
              <a:extLst>
                <a:ext uri="{FF2B5EF4-FFF2-40B4-BE49-F238E27FC236}">
                  <a16:creationId xmlns:a16="http://schemas.microsoft.com/office/drawing/2014/main" id="{7DEB353D-5214-4071-9D15-FE36C7453800}"/>
                </a:ext>
              </a:extLst>
            </p:cNvPr>
            <p:cNvSpPr/>
            <p:nvPr/>
          </p:nvSpPr>
          <p:spPr bwMode="auto">
            <a:xfrm>
              <a:off x="6541478" y="3753953"/>
              <a:ext cx="1043132" cy="297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fontScale="92500" lnSpcReduction="10000"/>
            </a:bodyPr>
            <a:lstStyle/>
            <a:p>
              <a:pPr algn="ctr" eaLnBrk="1">
                <a:defRPr/>
              </a:pPr>
              <a:r>
                <a:rPr lang="en-US" altLang="zh-CN" sz="1600" b="1" dirty="0"/>
                <a:t>03</a:t>
              </a:r>
              <a:endParaRPr lang="x-none" altLang="x-none" sz="1600" b="1" dirty="0"/>
            </a:p>
          </p:txBody>
        </p:sp>
        <p:grpSp>
          <p:nvGrpSpPr>
            <p:cNvPr id="24" name="isliḋê">
              <a:extLst>
                <a:ext uri="{FF2B5EF4-FFF2-40B4-BE49-F238E27FC236}">
                  <a16:creationId xmlns:a16="http://schemas.microsoft.com/office/drawing/2014/main" id="{92EDF411-8F6B-47B0-BFF9-FC6A1E989327}"/>
                </a:ext>
              </a:extLst>
            </p:cNvPr>
            <p:cNvGrpSpPr/>
            <p:nvPr/>
          </p:nvGrpSpPr>
          <p:grpSpPr>
            <a:xfrm>
              <a:off x="5839540" y="3168831"/>
              <a:ext cx="621610" cy="183523"/>
              <a:chOff x="2710657" y="1989591"/>
              <a:chExt cx="500063" cy="147638"/>
            </a:xfrm>
          </p:grpSpPr>
          <p:sp>
            <p:nvSpPr>
              <p:cNvPr id="44" name="î$ḷïḑê">
                <a:extLst>
                  <a:ext uri="{FF2B5EF4-FFF2-40B4-BE49-F238E27FC236}">
                    <a16:creationId xmlns:a16="http://schemas.microsoft.com/office/drawing/2014/main" id="{81C48D66-C6CF-4CA8-88F2-400872BEAE7F}"/>
                  </a:ext>
                </a:extLst>
              </p:cNvPr>
              <p:cNvSpPr/>
              <p:nvPr/>
            </p:nvSpPr>
            <p:spPr bwMode="auto">
              <a:xfrm rot="5400000">
                <a:off x="3095626"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75000"/>
                  <a:alpha val="60000"/>
                </a:schemeClr>
              </a:solidFill>
              <a:ln>
                <a:noFill/>
              </a:ln>
              <a:effectLst/>
            </p:spPr>
            <p:txBody>
              <a:bodyPr wrap="square" lIns="91440" tIns="45720" rIns="91440" bIns="45720" anchor="ctr">
                <a:normAutofit fontScale="25000" lnSpcReduction="20000"/>
              </a:bodyPr>
              <a:lstStyle/>
              <a:p>
                <a:endParaRPr lang="ar-IQ" sz="900"/>
              </a:p>
            </p:txBody>
          </p:sp>
          <p:sp>
            <p:nvSpPr>
              <p:cNvPr id="45" name="íṡļïḓê">
                <a:extLst>
                  <a:ext uri="{FF2B5EF4-FFF2-40B4-BE49-F238E27FC236}">
                    <a16:creationId xmlns:a16="http://schemas.microsoft.com/office/drawing/2014/main" id="{9FB4BF47-2275-433E-9CA3-08A15F78DB6E}"/>
                  </a:ext>
                </a:extLst>
              </p:cNvPr>
              <p:cNvSpPr/>
              <p:nvPr/>
            </p:nvSpPr>
            <p:spPr bwMode="auto">
              <a:xfrm rot="5400000">
                <a:off x="2883694"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80000"/>
                </a:schemeClr>
              </a:solidFill>
              <a:ln>
                <a:noFill/>
              </a:ln>
              <a:effectLst/>
            </p:spPr>
            <p:txBody>
              <a:bodyPr wrap="square" lIns="91440" tIns="45720" rIns="91440" bIns="45720" anchor="ctr">
                <a:normAutofit fontScale="25000" lnSpcReduction="20000"/>
              </a:bodyPr>
              <a:lstStyle/>
              <a:p>
                <a:endParaRPr lang="ar-IQ" sz="900"/>
              </a:p>
            </p:txBody>
          </p:sp>
          <p:sp>
            <p:nvSpPr>
              <p:cNvPr id="46" name="ïṥ1idê">
                <a:extLst>
                  <a:ext uri="{FF2B5EF4-FFF2-40B4-BE49-F238E27FC236}">
                    <a16:creationId xmlns:a16="http://schemas.microsoft.com/office/drawing/2014/main" id="{8762010E-EBC4-42F2-953D-C7A84952FB11}"/>
                  </a:ext>
                </a:extLst>
              </p:cNvPr>
              <p:cNvSpPr/>
              <p:nvPr/>
            </p:nvSpPr>
            <p:spPr bwMode="auto">
              <a:xfrm rot="5400000">
                <a:off x="2678113" y="2022135"/>
                <a:ext cx="147638" cy="82550"/>
              </a:xfrm>
              <a:custGeom>
                <a:avLst/>
                <a:gdLst>
                  <a:gd name="T0" fmla="*/ 147649 w 21600"/>
                  <a:gd name="T1" fmla="*/ 82551 h 21600"/>
                  <a:gd name="T2" fmla="*/ 147649 w 21600"/>
                  <a:gd name="T3" fmla="*/ 82551 h 21600"/>
                  <a:gd name="T4" fmla="*/ 147649 w 21600"/>
                  <a:gd name="T5" fmla="*/ 82551 h 21600"/>
                  <a:gd name="T6" fmla="*/ 147649 w 21600"/>
                  <a:gd name="T7" fmla="*/ 825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600" y="21600"/>
                    </a:lnTo>
                    <a:lnTo>
                      <a:pt x="0" y="21600"/>
                    </a:lnTo>
                    <a:lnTo>
                      <a:pt x="10800" y="0"/>
                    </a:lnTo>
                    <a:close/>
                  </a:path>
                </a:pathLst>
              </a:custGeom>
              <a:solidFill>
                <a:schemeClr val="bg1">
                  <a:lumMod val="85000"/>
                  <a:alpha val="50000"/>
                </a:schemeClr>
              </a:solidFill>
              <a:ln>
                <a:noFill/>
              </a:ln>
              <a:effectLst/>
            </p:spPr>
            <p:txBody>
              <a:bodyPr wrap="square" lIns="91440" tIns="45720" rIns="91440" bIns="45720" anchor="ctr">
                <a:normAutofit fontScale="25000" lnSpcReduction="20000"/>
              </a:bodyPr>
              <a:lstStyle/>
              <a:p>
                <a:endParaRPr lang="ar-IQ" sz="900"/>
              </a:p>
            </p:txBody>
          </p:sp>
        </p:grpSp>
        <p:grpSp>
          <p:nvGrpSpPr>
            <p:cNvPr id="25" name="íSḻîḓé">
              <a:extLst>
                <a:ext uri="{FF2B5EF4-FFF2-40B4-BE49-F238E27FC236}">
                  <a16:creationId xmlns:a16="http://schemas.microsoft.com/office/drawing/2014/main" id="{901081B2-206F-45DA-9EDB-53409A00F3B8}"/>
                </a:ext>
              </a:extLst>
            </p:cNvPr>
            <p:cNvGrpSpPr/>
            <p:nvPr/>
          </p:nvGrpSpPr>
          <p:grpSpPr>
            <a:xfrm>
              <a:off x="7063044" y="2960914"/>
              <a:ext cx="1075433" cy="607820"/>
              <a:chOff x="5731690" y="1747497"/>
              <a:chExt cx="865148" cy="631034"/>
            </a:xfrm>
          </p:grpSpPr>
          <p:sp>
            <p:nvSpPr>
              <p:cNvPr id="42" name="îsḻiḓé">
                <a:extLst>
                  <a:ext uri="{FF2B5EF4-FFF2-40B4-BE49-F238E27FC236}">
                    <a16:creationId xmlns:a16="http://schemas.microsoft.com/office/drawing/2014/main" id="{E60D9942-0366-4B81-B879-C7E69229DAAA}"/>
                  </a:ext>
                </a:extLst>
              </p:cNvPr>
              <p:cNvSpPr/>
              <p:nvPr/>
            </p:nvSpPr>
            <p:spPr bwMode="auto">
              <a:xfrm>
                <a:off x="5731690" y="2054772"/>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solidFill>
                <a:schemeClr val="accent3"/>
              </a:solidFill>
              <a:ln>
                <a:noFill/>
              </a:ln>
              <a:effectLst/>
            </p:spPr>
            <p:txBody>
              <a:bodyPr wrap="square" lIns="91440" tIns="45720" rIns="91440" bIns="45720" anchor="ctr">
                <a:normAutofit/>
              </a:bodyPr>
              <a:lstStyle/>
              <a:p>
                <a:endParaRPr lang="ar-IQ" sz="900"/>
              </a:p>
            </p:txBody>
          </p:sp>
          <p:sp>
            <p:nvSpPr>
              <p:cNvPr id="43" name="îṧļiḋê">
                <a:extLst>
                  <a:ext uri="{FF2B5EF4-FFF2-40B4-BE49-F238E27FC236}">
                    <a16:creationId xmlns:a16="http://schemas.microsoft.com/office/drawing/2014/main" id="{32DA995E-99C3-4207-8BCC-16E2D8AB22D8}"/>
                  </a:ext>
                </a:extLst>
              </p:cNvPr>
              <p:cNvSpPr/>
              <p:nvPr/>
            </p:nvSpPr>
            <p:spPr bwMode="auto">
              <a:xfrm flipV="1">
                <a:off x="5731690" y="1747497"/>
                <a:ext cx="865148" cy="323759"/>
              </a:xfrm>
              <a:custGeom>
                <a:avLst/>
                <a:gdLst>
                  <a:gd name="T0" fmla="*/ 865151 w 21557"/>
                  <a:gd name="T1" fmla="*/ 631658 h 21553"/>
                  <a:gd name="T2" fmla="*/ 865151 w 21557"/>
                  <a:gd name="T3" fmla="*/ 631658 h 21553"/>
                  <a:gd name="T4" fmla="*/ 865151 w 21557"/>
                  <a:gd name="T5" fmla="*/ 631658 h 21553"/>
                  <a:gd name="T6" fmla="*/ 865151 w 21557"/>
                  <a:gd name="T7" fmla="*/ 631658 h 21553"/>
                  <a:gd name="T8" fmla="*/ 0 60000 65536"/>
                  <a:gd name="T9" fmla="*/ 0 60000 65536"/>
                  <a:gd name="T10" fmla="*/ 0 60000 65536"/>
                  <a:gd name="T11" fmla="*/ 0 60000 65536"/>
                  <a:gd name="connsiteX0" fmla="*/ 12499 w 21557"/>
                  <a:gd name="connsiteY0" fmla="*/ 3 h 21546"/>
                  <a:gd name="connsiteX1" fmla="*/ 82 w 21557"/>
                  <a:gd name="connsiteY1" fmla="*/ 145 h 21546"/>
                  <a:gd name="connsiteX2" fmla="*/ 82 w 21557"/>
                  <a:gd name="connsiteY2" fmla="*/ 749 h 21546"/>
                  <a:gd name="connsiteX3" fmla="*/ 4142 w 21557"/>
                  <a:gd name="connsiteY3" fmla="*/ 5786 h 21546"/>
                  <a:gd name="connsiteX4" fmla="*/ 6172 w 21557"/>
                  <a:gd name="connsiteY4" fmla="*/ 8305 h 21546"/>
                  <a:gd name="connsiteX5" fmla="*/ 7563 w 21557"/>
                  <a:gd name="connsiteY5" fmla="*/ 9933 h 21546"/>
                  <a:gd name="connsiteX6" fmla="*/ 7793 w 21557"/>
                  <a:gd name="connsiteY6" fmla="*/ 10538 h 21546"/>
                  <a:gd name="connsiteX7" fmla="*/ 7573 w 21557"/>
                  <a:gd name="connsiteY7" fmla="*/ 11583 h 21546"/>
                  <a:gd name="connsiteX8" fmla="*/ 6172 w 21557"/>
                  <a:gd name="connsiteY8" fmla="*/ 13314 h 21546"/>
                  <a:gd name="connsiteX9" fmla="*/ 4142 w 21557"/>
                  <a:gd name="connsiteY9" fmla="*/ 15804 h 21546"/>
                  <a:gd name="connsiteX10" fmla="*/ 82 w 21557"/>
                  <a:gd name="connsiteY10" fmla="*/ 20785 h 21546"/>
                  <a:gd name="connsiteX11" fmla="*/ 82 w 21557"/>
                  <a:gd name="connsiteY11" fmla="*/ 21389 h 21546"/>
                  <a:gd name="connsiteX12" fmla="*/ 393 w 21557"/>
                  <a:gd name="connsiteY12" fmla="*/ 21538 h 21546"/>
                  <a:gd name="connsiteX13" fmla="*/ 12499 w 21557"/>
                  <a:gd name="connsiteY13" fmla="*/ 21538 h 21546"/>
                  <a:gd name="connsiteX14" fmla="*/ 13013 w 21557"/>
                  <a:gd name="connsiteY14" fmla="*/ 21443 h 21546"/>
                  <a:gd name="connsiteX15" fmla="*/ 13508 w 21557"/>
                  <a:gd name="connsiteY15" fmla="*/ 21084 h 21546"/>
                  <a:gd name="connsiteX16" fmla="*/ 13993 w 21557"/>
                  <a:gd name="connsiteY16" fmla="*/ 20589 h 21546"/>
                  <a:gd name="connsiteX17" fmla="*/ 17967 w 21557"/>
                  <a:gd name="connsiteY17" fmla="*/ 15685 h 21546"/>
                  <a:gd name="connsiteX18" fmla="*/ 19954 w 21557"/>
                  <a:gd name="connsiteY18" fmla="*/ 13233 h 21546"/>
                  <a:gd name="connsiteX19" fmla="*/ 20947 w 21557"/>
                  <a:gd name="connsiteY19" fmla="*/ 12007 h 21546"/>
                  <a:gd name="connsiteX20" fmla="*/ 21405 w 21557"/>
                  <a:gd name="connsiteY20" fmla="*/ 11418 h 21546"/>
                  <a:gd name="connsiteX21" fmla="*/ 21554 w 21557"/>
                  <a:gd name="connsiteY21" fmla="*/ 10680 h 21546"/>
                  <a:gd name="connsiteX22" fmla="*/ 21355 w 21557"/>
                  <a:gd name="connsiteY22" fmla="*/ 10062 h 21546"/>
                  <a:gd name="connsiteX23" fmla="*/ 20947 w 21557"/>
                  <a:gd name="connsiteY23" fmla="*/ 9552 h 21546"/>
                  <a:gd name="connsiteX24" fmla="*/ 19954 w 21557"/>
                  <a:gd name="connsiteY24" fmla="*/ 8322 h 21546"/>
                  <a:gd name="connsiteX25" fmla="*/ 17967 w 21557"/>
                  <a:gd name="connsiteY25" fmla="*/ 5863 h 21546"/>
                  <a:gd name="connsiteX26" fmla="*/ 13993 w 21557"/>
                  <a:gd name="connsiteY26" fmla="*/ 945 h 21546"/>
                  <a:gd name="connsiteX27" fmla="*/ 13508 w 21557"/>
                  <a:gd name="connsiteY27" fmla="*/ 457 h 21546"/>
                  <a:gd name="connsiteX28" fmla="*/ 13013 w 21557"/>
                  <a:gd name="connsiteY28" fmla="*/ 98 h 21546"/>
                  <a:gd name="connsiteX29" fmla="*/ 12499 w 21557"/>
                  <a:gd name="connsiteY29" fmla="*/ 3 h 21546"/>
                  <a:gd name="connsiteX0" fmla="*/ 12498 w 21556"/>
                  <a:gd name="connsiteY0" fmla="*/ 3 h 21546"/>
                  <a:gd name="connsiteX1" fmla="*/ 81 w 21556"/>
                  <a:gd name="connsiteY1" fmla="*/ 749 h 21546"/>
                  <a:gd name="connsiteX2" fmla="*/ 4141 w 21556"/>
                  <a:gd name="connsiteY2" fmla="*/ 5786 h 21546"/>
                  <a:gd name="connsiteX3" fmla="*/ 6171 w 21556"/>
                  <a:gd name="connsiteY3" fmla="*/ 8305 h 21546"/>
                  <a:gd name="connsiteX4" fmla="*/ 7562 w 21556"/>
                  <a:gd name="connsiteY4" fmla="*/ 9933 h 21546"/>
                  <a:gd name="connsiteX5" fmla="*/ 7792 w 21556"/>
                  <a:gd name="connsiteY5" fmla="*/ 10538 h 21546"/>
                  <a:gd name="connsiteX6" fmla="*/ 7572 w 21556"/>
                  <a:gd name="connsiteY6" fmla="*/ 11583 h 21546"/>
                  <a:gd name="connsiteX7" fmla="*/ 6171 w 21556"/>
                  <a:gd name="connsiteY7" fmla="*/ 13314 h 21546"/>
                  <a:gd name="connsiteX8" fmla="*/ 4141 w 21556"/>
                  <a:gd name="connsiteY8" fmla="*/ 15804 h 21546"/>
                  <a:gd name="connsiteX9" fmla="*/ 81 w 21556"/>
                  <a:gd name="connsiteY9" fmla="*/ 20785 h 21546"/>
                  <a:gd name="connsiteX10" fmla="*/ 81 w 21556"/>
                  <a:gd name="connsiteY10" fmla="*/ 21389 h 21546"/>
                  <a:gd name="connsiteX11" fmla="*/ 392 w 21556"/>
                  <a:gd name="connsiteY11" fmla="*/ 21538 h 21546"/>
                  <a:gd name="connsiteX12" fmla="*/ 12498 w 21556"/>
                  <a:gd name="connsiteY12" fmla="*/ 21538 h 21546"/>
                  <a:gd name="connsiteX13" fmla="*/ 13012 w 21556"/>
                  <a:gd name="connsiteY13" fmla="*/ 21443 h 21546"/>
                  <a:gd name="connsiteX14" fmla="*/ 13507 w 21556"/>
                  <a:gd name="connsiteY14" fmla="*/ 21084 h 21546"/>
                  <a:gd name="connsiteX15" fmla="*/ 13992 w 21556"/>
                  <a:gd name="connsiteY15" fmla="*/ 20589 h 21546"/>
                  <a:gd name="connsiteX16" fmla="*/ 17966 w 21556"/>
                  <a:gd name="connsiteY16" fmla="*/ 15685 h 21546"/>
                  <a:gd name="connsiteX17" fmla="*/ 19953 w 21556"/>
                  <a:gd name="connsiteY17" fmla="*/ 13233 h 21546"/>
                  <a:gd name="connsiteX18" fmla="*/ 20946 w 21556"/>
                  <a:gd name="connsiteY18" fmla="*/ 12007 h 21546"/>
                  <a:gd name="connsiteX19" fmla="*/ 21404 w 21556"/>
                  <a:gd name="connsiteY19" fmla="*/ 11418 h 21546"/>
                  <a:gd name="connsiteX20" fmla="*/ 21553 w 21556"/>
                  <a:gd name="connsiteY20" fmla="*/ 10680 h 21546"/>
                  <a:gd name="connsiteX21" fmla="*/ 21354 w 21556"/>
                  <a:gd name="connsiteY21" fmla="*/ 10062 h 21546"/>
                  <a:gd name="connsiteX22" fmla="*/ 20946 w 21556"/>
                  <a:gd name="connsiteY22" fmla="*/ 9552 h 21546"/>
                  <a:gd name="connsiteX23" fmla="*/ 19953 w 21556"/>
                  <a:gd name="connsiteY23" fmla="*/ 8322 h 21546"/>
                  <a:gd name="connsiteX24" fmla="*/ 17966 w 21556"/>
                  <a:gd name="connsiteY24" fmla="*/ 5863 h 21546"/>
                  <a:gd name="connsiteX25" fmla="*/ 13992 w 21556"/>
                  <a:gd name="connsiteY25" fmla="*/ 945 h 21546"/>
                  <a:gd name="connsiteX26" fmla="*/ 13507 w 21556"/>
                  <a:gd name="connsiteY26" fmla="*/ 457 h 21546"/>
                  <a:gd name="connsiteX27" fmla="*/ 13012 w 21556"/>
                  <a:gd name="connsiteY27" fmla="*/ 98 h 21546"/>
                  <a:gd name="connsiteX28" fmla="*/ 12498 w 21556"/>
                  <a:gd name="connsiteY28" fmla="*/ 3 h 21546"/>
                  <a:gd name="connsiteX0" fmla="*/ 12498 w 21556"/>
                  <a:gd name="connsiteY0" fmla="*/ 3 h 21546"/>
                  <a:gd name="connsiteX1" fmla="*/ 4141 w 21556"/>
                  <a:gd name="connsiteY1" fmla="*/ 5786 h 21546"/>
                  <a:gd name="connsiteX2" fmla="*/ 6171 w 21556"/>
                  <a:gd name="connsiteY2" fmla="*/ 8305 h 21546"/>
                  <a:gd name="connsiteX3" fmla="*/ 7562 w 21556"/>
                  <a:gd name="connsiteY3" fmla="*/ 9933 h 21546"/>
                  <a:gd name="connsiteX4" fmla="*/ 7792 w 21556"/>
                  <a:gd name="connsiteY4" fmla="*/ 10538 h 21546"/>
                  <a:gd name="connsiteX5" fmla="*/ 7572 w 21556"/>
                  <a:gd name="connsiteY5" fmla="*/ 11583 h 21546"/>
                  <a:gd name="connsiteX6" fmla="*/ 6171 w 21556"/>
                  <a:gd name="connsiteY6" fmla="*/ 13314 h 21546"/>
                  <a:gd name="connsiteX7" fmla="*/ 4141 w 21556"/>
                  <a:gd name="connsiteY7" fmla="*/ 15804 h 21546"/>
                  <a:gd name="connsiteX8" fmla="*/ 81 w 21556"/>
                  <a:gd name="connsiteY8" fmla="*/ 20785 h 21546"/>
                  <a:gd name="connsiteX9" fmla="*/ 81 w 21556"/>
                  <a:gd name="connsiteY9" fmla="*/ 21389 h 21546"/>
                  <a:gd name="connsiteX10" fmla="*/ 392 w 21556"/>
                  <a:gd name="connsiteY10" fmla="*/ 21538 h 21546"/>
                  <a:gd name="connsiteX11" fmla="*/ 12498 w 21556"/>
                  <a:gd name="connsiteY11" fmla="*/ 21538 h 21546"/>
                  <a:gd name="connsiteX12" fmla="*/ 13012 w 21556"/>
                  <a:gd name="connsiteY12" fmla="*/ 21443 h 21546"/>
                  <a:gd name="connsiteX13" fmla="*/ 13507 w 21556"/>
                  <a:gd name="connsiteY13" fmla="*/ 21084 h 21546"/>
                  <a:gd name="connsiteX14" fmla="*/ 13992 w 21556"/>
                  <a:gd name="connsiteY14" fmla="*/ 20589 h 21546"/>
                  <a:gd name="connsiteX15" fmla="*/ 17966 w 21556"/>
                  <a:gd name="connsiteY15" fmla="*/ 15685 h 21546"/>
                  <a:gd name="connsiteX16" fmla="*/ 19953 w 21556"/>
                  <a:gd name="connsiteY16" fmla="*/ 13233 h 21546"/>
                  <a:gd name="connsiteX17" fmla="*/ 20946 w 21556"/>
                  <a:gd name="connsiteY17" fmla="*/ 12007 h 21546"/>
                  <a:gd name="connsiteX18" fmla="*/ 21404 w 21556"/>
                  <a:gd name="connsiteY18" fmla="*/ 11418 h 21546"/>
                  <a:gd name="connsiteX19" fmla="*/ 21553 w 21556"/>
                  <a:gd name="connsiteY19" fmla="*/ 10680 h 21546"/>
                  <a:gd name="connsiteX20" fmla="*/ 21354 w 21556"/>
                  <a:gd name="connsiteY20" fmla="*/ 10062 h 21546"/>
                  <a:gd name="connsiteX21" fmla="*/ 20946 w 21556"/>
                  <a:gd name="connsiteY21" fmla="*/ 9552 h 21546"/>
                  <a:gd name="connsiteX22" fmla="*/ 19953 w 21556"/>
                  <a:gd name="connsiteY22" fmla="*/ 8322 h 21546"/>
                  <a:gd name="connsiteX23" fmla="*/ 17966 w 21556"/>
                  <a:gd name="connsiteY23" fmla="*/ 5863 h 21546"/>
                  <a:gd name="connsiteX24" fmla="*/ 13992 w 21556"/>
                  <a:gd name="connsiteY24" fmla="*/ 945 h 21546"/>
                  <a:gd name="connsiteX25" fmla="*/ 13507 w 21556"/>
                  <a:gd name="connsiteY25" fmla="*/ 457 h 21546"/>
                  <a:gd name="connsiteX26" fmla="*/ 13012 w 21556"/>
                  <a:gd name="connsiteY26" fmla="*/ 98 h 21546"/>
                  <a:gd name="connsiteX27" fmla="*/ 12498 w 21556"/>
                  <a:gd name="connsiteY27" fmla="*/ 3 h 21546"/>
                  <a:gd name="connsiteX0" fmla="*/ 13012 w 21556"/>
                  <a:gd name="connsiteY0" fmla="*/ 0 h 21448"/>
                  <a:gd name="connsiteX1" fmla="*/ 4141 w 21556"/>
                  <a:gd name="connsiteY1" fmla="*/ 5688 h 21448"/>
                  <a:gd name="connsiteX2" fmla="*/ 6171 w 21556"/>
                  <a:gd name="connsiteY2" fmla="*/ 8207 h 21448"/>
                  <a:gd name="connsiteX3" fmla="*/ 7562 w 21556"/>
                  <a:gd name="connsiteY3" fmla="*/ 9835 h 21448"/>
                  <a:gd name="connsiteX4" fmla="*/ 7792 w 21556"/>
                  <a:gd name="connsiteY4" fmla="*/ 10440 h 21448"/>
                  <a:gd name="connsiteX5" fmla="*/ 7572 w 21556"/>
                  <a:gd name="connsiteY5" fmla="*/ 11485 h 21448"/>
                  <a:gd name="connsiteX6" fmla="*/ 6171 w 21556"/>
                  <a:gd name="connsiteY6" fmla="*/ 13216 h 21448"/>
                  <a:gd name="connsiteX7" fmla="*/ 4141 w 21556"/>
                  <a:gd name="connsiteY7" fmla="*/ 15706 h 21448"/>
                  <a:gd name="connsiteX8" fmla="*/ 81 w 21556"/>
                  <a:gd name="connsiteY8" fmla="*/ 20687 h 21448"/>
                  <a:gd name="connsiteX9" fmla="*/ 81 w 21556"/>
                  <a:gd name="connsiteY9" fmla="*/ 21291 h 21448"/>
                  <a:gd name="connsiteX10" fmla="*/ 392 w 21556"/>
                  <a:gd name="connsiteY10" fmla="*/ 21440 h 21448"/>
                  <a:gd name="connsiteX11" fmla="*/ 12498 w 21556"/>
                  <a:gd name="connsiteY11" fmla="*/ 21440 h 21448"/>
                  <a:gd name="connsiteX12" fmla="*/ 13012 w 21556"/>
                  <a:gd name="connsiteY12" fmla="*/ 21345 h 21448"/>
                  <a:gd name="connsiteX13" fmla="*/ 13507 w 21556"/>
                  <a:gd name="connsiteY13" fmla="*/ 20986 h 21448"/>
                  <a:gd name="connsiteX14" fmla="*/ 13992 w 21556"/>
                  <a:gd name="connsiteY14" fmla="*/ 20491 h 21448"/>
                  <a:gd name="connsiteX15" fmla="*/ 17966 w 21556"/>
                  <a:gd name="connsiteY15" fmla="*/ 15587 h 21448"/>
                  <a:gd name="connsiteX16" fmla="*/ 19953 w 21556"/>
                  <a:gd name="connsiteY16" fmla="*/ 13135 h 21448"/>
                  <a:gd name="connsiteX17" fmla="*/ 20946 w 21556"/>
                  <a:gd name="connsiteY17" fmla="*/ 11909 h 21448"/>
                  <a:gd name="connsiteX18" fmla="*/ 21404 w 21556"/>
                  <a:gd name="connsiteY18" fmla="*/ 11320 h 21448"/>
                  <a:gd name="connsiteX19" fmla="*/ 21553 w 21556"/>
                  <a:gd name="connsiteY19" fmla="*/ 10582 h 21448"/>
                  <a:gd name="connsiteX20" fmla="*/ 21354 w 21556"/>
                  <a:gd name="connsiteY20" fmla="*/ 9964 h 21448"/>
                  <a:gd name="connsiteX21" fmla="*/ 20946 w 21556"/>
                  <a:gd name="connsiteY21" fmla="*/ 9454 h 21448"/>
                  <a:gd name="connsiteX22" fmla="*/ 19953 w 21556"/>
                  <a:gd name="connsiteY22" fmla="*/ 8224 h 21448"/>
                  <a:gd name="connsiteX23" fmla="*/ 17966 w 21556"/>
                  <a:gd name="connsiteY23" fmla="*/ 5765 h 21448"/>
                  <a:gd name="connsiteX24" fmla="*/ 13992 w 21556"/>
                  <a:gd name="connsiteY24" fmla="*/ 847 h 21448"/>
                  <a:gd name="connsiteX25" fmla="*/ 13507 w 21556"/>
                  <a:gd name="connsiteY25" fmla="*/ 359 h 21448"/>
                  <a:gd name="connsiteX26" fmla="*/ 13012 w 21556"/>
                  <a:gd name="connsiteY26" fmla="*/ 0 h 21448"/>
                  <a:gd name="connsiteX0" fmla="*/ 13507 w 21556"/>
                  <a:gd name="connsiteY0" fmla="*/ 289 h 21378"/>
                  <a:gd name="connsiteX1" fmla="*/ 4141 w 21556"/>
                  <a:gd name="connsiteY1" fmla="*/ 5618 h 21378"/>
                  <a:gd name="connsiteX2" fmla="*/ 6171 w 21556"/>
                  <a:gd name="connsiteY2" fmla="*/ 8137 h 21378"/>
                  <a:gd name="connsiteX3" fmla="*/ 7562 w 21556"/>
                  <a:gd name="connsiteY3" fmla="*/ 9765 h 21378"/>
                  <a:gd name="connsiteX4" fmla="*/ 7792 w 21556"/>
                  <a:gd name="connsiteY4" fmla="*/ 10370 h 21378"/>
                  <a:gd name="connsiteX5" fmla="*/ 7572 w 21556"/>
                  <a:gd name="connsiteY5" fmla="*/ 11415 h 21378"/>
                  <a:gd name="connsiteX6" fmla="*/ 6171 w 21556"/>
                  <a:gd name="connsiteY6" fmla="*/ 13146 h 21378"/>
                  <a:gd name="connsiteX7" fmla="*/ 4141 w 21556"/>
                  <a:gd name="connsiteY7" fmla="*/ 15636 h 21378"/>
                  <a:gd name="connsiteX8" fmla="*/ 81 w 21556"/>
                  <a:gd name="connsiteY8" fmla="*/ 20617 h 21378"/>
                  <a:gd name="connsiteX9" fmla="*/ 81 w 21556"/>
                  <a:gd name="connsiteY9" fmla="*/ 21221 h 21378"/>
                  <a:gd name="connsiteX10" fmla="*/ 392 w 21556"/>
                  <a:gd name="connsiteY10" fmla="*/ 21370 h 21378"/>
                  <a:gd name="connsiteX11" fmla="*/ 12498 w 21556"/>
                  <a:gd name="connsiteY11" fmla="*/ 21370 h 21378"/>
                  <a:gd name="connsiteX12" fmla="*/ 13012 w 21556"/>
                  <a:gd name="connsiteY12" fmla="*/ 21275 h 21378"/>
                  <a:gd name="connsiteX13" fmla="*/ 13507 w 21556"/>
                  <a:gd name="connsiteY13" fmla="*/ 20916 h 21378"/>
                  <a:gd name="connsiteX14" fmla="*/ 13992 w 21556"/>
                  <a:gd name="connsiteY14" fmla="*/ 20421 h 21378"/>
                  <a:gd name="connsiteX15" fmla="*/ 17966 w 21556"/>
                  <a:gd name="connsiteY15" fmla="*/ 15517 h 21378"/>
                  <a:gd name="connsiteX16" fmla="*/ 19953 w 21556"/>
                  <a:gd name="connsiteY16" fmla="*/ 13065 h 21378"/>
                  <a:gd name="connsiteX17" fmla="*/ 20946 w 21556"/>
                  <a:gd name="connsiteY17" fmla="*/ 11839 h 21378"/>
                  <a:gd name="connsiteX18" fmla="*/ 21404 w 21556"/>
                  <a:gd name="connsiteY18" fmla="*/ 11250 h 21378"/>
                  <a:gd name="connsiteX19" fmla="*/ 21553 w 21556"/>
                  <a:gd name="connsiteY19" fmla="*/ 10512 h 21378"/>
                  <a:gd name="connsiteX20" fmla="*/ 21354 w 21556"/>
                  <a:gd name="connsiteY20" fmla="*/ 9894 h 21378"/>
                  <a:gd name="connsiteX21" fmla="*/ 20946 w 21556"/>
                  <a:gd name="connsiteY21" fmla="*/ 9384 h 21378"/>
                  <a:gd name="connsiteX22" fmla="*/ 19953 w 21556"/>
                  <a:gd name="connsiteY22" fmla="*/ 8154 h 21378"/>
                  <a:gd name="connsiteX23" fmla="*/ 17966 w 21556"/>
                  <a:gd name="connsiteY23" fmla="*/ 5695 h 21378"/>
                  <a:gd name="connsiteX24" fmla="*/ 13992 w 21556"/>
                  <a:gd name="connsiteY24" fmla="*/ 777 h 21378"/>
                  <a:gd name="connsiteX25" fmla="*/ 13507 w 21556"/>
                  <a:gd name="connsiteY25" fmla="*/ 289 h 21378"/>
                  <a:gd name="connsiteX0" fmla="*/ 13992 w 21556"/>
                  <a:gd name="connsiteY0" fmla="*/ 1 h 20602"/>
                  <a:gd name="connsiteX1" fmla="*/ 4141 w 21556"/>
                  <a:gd name="connsiteY1" fmla="*/ 4842 h 20602"/>
                  <a:gd name="connsiteX2" fmla="*/ 6171 w 21556"/>
                  <a:gd name="connsiteY2" fmla="*/ 7361 h 20602"/>
                  <a:gd name="connsiteX3" fmla="*/ 7562 w 21556"/>
                  <a:gd name="connsiteY3" fmla="*/ 8989 h 20602"/>
                  <a:gd name="connsiteX4" fmla="*/ 7792 w 21556"/>
                  <a:gd name="connsiteY4" fmla="*/ 9594 h 20602"/>
                  <a:gd name="connsiteX5" fmla="*/ 7572 w 21556"/>
                  <a:gd name="connsiteY5" fmla="*/ 10639 h 20602"/>
                  <a:gd name="connsiteX6" fmla="*/ 6171 w 21556"/>
                  <a:gd name="connsiteY6" fmla="*/ 12370 h 20602"/>
                  <a:gd name="connsiteX7" fmla="*/ 4141 w 21556"/>
                  <a:gd name="connsiteY7" fmla="*/ 14860 h 20602"/>
                  <a:gd name="connsiteX8" fmla="*/ 81 w 21556"/>
                  <a:gd name="connsiteY8" fmla="*/ 19841 h 20602"/>
                  <a:gd name="connsiteX9" fmla="*/ 81 w 21556"/>
                  <a:gd name="connsiteY9" fmla="*/ 20445 h 20602"/>
                  <a:gd name="connsiteX10" fmla="*/ 392 w 21556"/>
                  <a:gd name="connsiteY10" fmla="*/ 20594 h 20602"/>
                  <a:gd name="connsiteX11" fmla="*/ 12498 w 21556"/>
                  <a:gd name="connsiteY11" fmla="*/ 20594 h 20602"/>
                  <a:gd name="connsiteX12" fmla="*/ 13012 w 21556"/>
                  <a:gd name="connsiteY12" fmla="*/ 20499 h 20602"/>
                  <a:gd name="connsiteX13" fmla="*/ 13507 w 21556"/>
                  <a:gd name="connsiteY13" fmla="*/ 20140 h 20602"/>
                  <a:gd name="connsiteX14" fmla="*/ 13992 w 21556"/>
                  <a:gd name="connsiteY14" fmla="*/ 19645 h 20602"/>
                  <a:gd name="connsiteX15" fmla="*/ 17966 w 21556"/>
                  <a:gd name="connsiteY15" fmla="*/ 14741 h 20602"/>
                  <a:gd name="connsiteX16" fmla="*/ 19953 w 21556"/>
                  <a:gd name="connsiteY16" fmla="*/ 12289 h 20602"/>
                  <a:gd name="connsiteX17" fmla="*/ 20946 w 21556"/>
                  <a:gd name="connsiteY17" fmla="*/ 11063 h 20602"/>
                  <a:gd name="connsiteX18" fmla="*/ 21404 w 21556"/>
                  <a:gd name="connsiteY18" fmla="*/ 10474 h 20602"/>
                  <a:gd name="connsiteX19" fmla="*/ 21553 w 21556"/>
                  <a:gd name="connsiteY19" fmla="*/ 9736 h 20602"/>
                  <a:gd name="connsiteX20" fmla="*/ 21354 w 21556"/>
                  <a:gd name="connsiteY20" fmla="*/ 9118 h 20602"/>
                  <a:gd name="connsiteX21" fmla="*/ 20946 w 21556"/>
                  <a:gd name="connsiteY21" fmla="*/ 8608 h 20602"/>
                  <a:gd name="connsiteX22" fmla="*/ 19953 w 21556"/>
                  <a:gd name="connsiteY22" fmla="*/ 7378 h 20602"/>
                  <a:gd name="connsiteX23" fmla="*/ 17966 w 21556"/>
                  <a:gd name="connsiteY23" fmla="*/ 4919 h 20602"/>
                  <a:gd name="connsiteX24" fmla="*/ 13992 w 21556"/>
                  <a:gd name="connsiteY24" fmla="*/ 1 h 20602"/>
                  <a:gd name="connsiteX0" fmla="*/ 17966 w 21556"/>
                  <a:gd name="connsiteY0" fmla="*/ 77 h 15760"/>
                  <a:gd name="connsiteX1" fmla="*/ 4141 w 21556"/>
                  <a:gd name="connsiteY1" fmla="*/ 0 h 15760"/>
                  <a:gd name="connsiteX2" fmla="*/ 6171 w 21556"/>
                  <a:gd name="connsiteY2" fmla="*/ 2519 h 15760"/>
                  <a:gd name="connsiteX3" fmla="*/ 7562 w 21556"/>
                  <a:gd name="connsiteY3" fmla="*/ 4147 h 15760"/>
                  <a:gd name="connsiteX4" fmla="*/ 7792 w 21556"/>
                  <a:gd name="connsiteY4" fmla="*/ 4752 h 15760"/>
                  <a:gd name="connsiteX5" fmla="*/ 7572 w 21556"/>
                  <a:gd name="connsiteY5" fmla="*/ 5797 h 15760"/>
                  <a:gd name="connsiteX6" fmla="*/ 6171 w 21556"/>
                  <a:gd name="connsiteY6" fmla="*/ 7528 h 15760"/>
                  <a:gd name="connsiteX7" fmla="*/ 4141 w 21556"/>
                  <a:gd name="connsiteY7" fmla="*/ 10018 h 15760"/>
                  <a:gd name="connsiteX8" fmla="*/ 81 w 21556"/>
                  <a:gd name="connsiteY8" fmla="*/ 14999 h 15760"/>
                  <a:gd name="connsiteX9" fmla="*/ 81 w 21556"/>
                  <a:gd name="connsiteY9" fmla="*/ 15603 h 15760"/>
                  <a:gd name="connsiteX10" fmla="*/ 392 w 21556"/>
                  <a:gd name="connsiteY10" fmla="*/ 15752 h 15760"/>
                  <a:gd name="connsiteX11" fmla="*/ 12498 w 21556"/>
                  <a:gd name="connsiteY11" fmla="*/ 15752 h 15760"/>
                  <a:gd name="connsiteX12" fmla="*/ 13012 w 21556"/>
                  <a:gd name="connsiteY12" fmla="*/ 15657 h 15760"/>
                  <a:gd name="connsiteX13" fmla="*/ 13507 w 21556"/>
                  <a:gd name="connsiteY13" fmla="*/ 15298 h 15760"/>
                  <a:gd name="connsiteX14" fmla="*/ 13992 w 21556"/>
                  <a:gd name="connsiteY14" fmla="*/ 14803 h 15760"/>
                  <a:gd name="connsiteX15" fmla="*/ 17966 w 21556"/>
                  <a:gd name="connsiteY15" fmla="*/ 9899 h 15760"/>
                  <a:gd name="connsiteX16" fmla="*/ 19953 w 21556"/>
                  <a:gd name="connsiteY16" fmla="*/ 7447 h 15760"/>
                  <a:gd name="connsiteX17" fmla="*/ 20946 w 21556"/>
                  <a:gd name="connsiteY17" fmla="*/ 6221 h 15760"/>
                  <a:gd name="connsiteX18" fmla="*/ 21404 w 21556"/>
                  <a:gd name="connsiteY18" fmla="*/ 5632 h 15760"/>
                  <a:gd name="connsiteX19" fmla="*/ 21553 w 21556"/>
                  <a:gd name="connsiteY19" fmla="*/ 4894 h 15760"/>
                  <a:gd name="connsiteX20" fmla="*/ 21354 w 21556"/>
                  <a:gd name="connsiteY20" fmla="*/ 4276 h 15760"/>
                  <a:gd name="connsiteX21" fmla="*/ 20946 w 21556"/>
                  <a:gd name="connsiteY21" fmla="*/ 3766 h 15760"/>
                  <a:gd name="connsiteX22" fmla="*/ 19953 w 21556"/>
                  <a:gd name="connsiteY22" fmla="*/ 2536 h 15760"/>
                  <a:gd name="connsiteX23" fmla="*/ 17966 w 21556"/>
                  <a:gd name="connsiteY23" fmla="*/ 77 h 15760"/>
                  <a:gd name="connsiteX0" fmla="*/ 17966 w 21556"/>
                  <a:gd name="connsiteY0" fmla="*/ 0 h 15683"/>
                  <a:gd name="connsiteX1" fmla="*/ 6171 w 21556"/>
                  <a:gd name="connsiteY1" fmla="*/ 2442 h 15683"/>
                  <a:gd name="connsiteX2" fmla="*/ 7562 w 21556"/>
                  <a:gd name="connsiteY2" fmla="*/ 4070 h 15683"/>
                  <a:gd name="connsiteX3" fmla="*/ 7792 w 21556"/>
                  <a:gd name="connsiteY3" fmla="*/ 4675 h 15683"/>
                  <a:gd name="connsiteX4" fmla="*/ 7572 w 21556"/>
                  <a:gd name="connsiteY4" fmla="*/ 5720 h 15683"/>
                  <a:gd name="connsiteX5" fmla="*/ 6171 w 21556"/>
                  <a:gd name="connsiteY5" fmla="*/ 7451 h 15683"/>
                  <a:gd name="connsiteX6" fmla="*/ 4141 w 21556"/>
                  <a:gd name="connsiteY6" fmla="*/ 9941 h 15683"/>
                  <a:gd name="connsiteX7" fmla="*/ 81 w 21556"/>
                  <a:gd name="connsiteY7" fmla="*/ 14922 h 15683"/>
                  <a:gd name="connsiteX8" fmla="*/ 81 w 21556"/>
                  <a:gd name="connsiteY8" fmla="*/ 15526 h 15683"/>
                  <a:gd name="connsiteX9" fmla="*/ 392 w 21556"/>
                  <a:gd name="connsiteY9" fmla="*/ 15675 h 15683"/>
                  <a:gd name="connsiteX10" fmla="*/ 12498 w 21556"/>
                  <a:gd name="connsiteY10" fmla="*/ 15675 h 15683"/>
                  <a:gd name="connsiteX11" fmla="*/ 13012 w 21556"/>
                  <a:gd name="connsiteY11" fmla="*/ 15580 h 15683"/>
                  <a:gd name="connsiteX12" fmla="*/ 13507 w 21556"/>
                  <a:gd name="connsiteY12" fmla="*/ 15221 h 15683"/>
                  <a:gd name="connsiteX13" fmla="*/ 13992 w 21556"/>
                  <a:gd name="connsiteY13" fmla="*/ 14726 h 15683"/>
                  <a:gd name="connsiteX14" fmla="*/ 17966 w 21556"/>
                  <a:gd name="connsiteY14" fmla="*/ 9822 h 15683"/>
                  <a:gd name="connsiteX15" fmla="*/ 19953 w 21556"/>
                  <a:gd name="connsiteY15" fmla="*/ 7370 h 15683"/>
                  <a:gd name="connsiteX16" fmla="*/ 20946 w 21556"/>
                  <a:gd name="connsiteY16" fmla="*/ 6144 h 15683"/>
                  <a:gd name="connsiteX17" fmla="*/ 21404 w 21556"/>
                  <a:gd name="connsiteY17" fmla="*/ 5555 h 15683"/>
                  <a:gd name="connsiteX18" fmla="*/ 21553 w 21556"/>
                  <a:gd name="connsiteY18" fmla="*/ 4817 h 15683"/>
                  <a:gd name="connsiteX19" fmla="*/ 21354 w 21556"/>
                  <a:gd name="connsiteY19" fmla="*/ 4199 h 15683"/>
                  <a:gd name="connsiteX20" fmla="*/ 20946 w 21556"/>
                  <a:gd name="connsiteY20" fmla="*/ 3689 h 15683"/>
                  <a:gd name="connsiteX21" fmla="*/ 19953 w 21556"/>
                  <a:gd name="connsiteY21" fmla="*/ 2459 h 15683"/>
                  <a:gd name="connsiteX22" fmla="*/ 17966 w 21556"/>
                  <a:gd name="connsiteY22" fmla="*/ 0 h 15683"/>
                  <a:gd name="connsiteX0" fmla="*/ 17966 w 21556"/>
                  <a:gd name="connsiteY0" fmla="*/ 0 h 15683"/>
                  <a:gd name="connsiteX1" fmla="*/ 7562 w 21556"/>
                  <a:gd name="connsiteY1" fmla="*/ 4070 h 15683"/>
                  <a:gd name="connsiteX2" fmla="*/ 7792 w 21556"/>
                  <a:gd name="connsiteY2" fmla="*/ 4675 h 15683"/>
                  <a:gd name="connsiteX3" fmla="*/ 7572 w 21556"/>
                  <a:gd name="connsiteY3" fmla="*/ 5720 h 15683"/>
                  <a:gd name="connsiteX4" fmla="*/ 6171 w 21556"/>
                  <a:gd name="connsiteY4" fmla="*/ 7451 h 15683"/>
                  <a:gd name="connsiteX5" fmla="*/ 4141 w 21556"/>
                  <a:gd name="connsiteY5" fmla="*/ 9941 h 15683"/>
                  <a:gd name="connsiteX6" fmla="*/ 81 w 21556"/>
                  <a:gd name="connsiteY6" fmla="*/ 14922 h 15683"/>
                  <a:gd name="connsiteX7" fmla="*/ 81 w 21556"/>
                  <a:gd name="connsiteY7" fmla="*/ 15526 h 15683"/>
                  <a:gd name="connsiteX8" fmla="*/ 392 w 21556"/>
                  <a:gd name="connsiteY8" fmla="*/ 15675 h 15683"/>
                  <a:gd name="connsiteX9" fmla="*/ 12498 w 21556"/>
                  <a:gd name="connsiteY9" fmla="*/ 15675 h 15683"/>
                  <a:gd name="connsiteX10" fmla="*/ 13012 w 21556"/>
                  <a:gd name="connsiteY10" fmla="*/ 15580 h 15683"/>
                  <a:gd name="connsiteX11" fmla="*/ 13507 w 21556"/>
                  <a:gd name="connsiteY11" fmla="*/ 15221 h 15683"/>
                  <a:gd name="connsiteX12" fmla="*/ 13992 w 21556"/>
                  <a:gd name="connsiteY12" fmla="*/ 14726 h 15683"/>
                  <a:gd name="connsiteX13" fmla="*/ 17966 w 21556"/>
                  <a:gd name="connsiteY13" fmla="*/ 9822 h 15683"/>
                  <a:gd name="connsiteX14" fmla="*/ 19953 w 21556"/>
                  <a:gd name="connsiteY14" fmla="*/ 7370 h 15683"/>
                  <a:gd name="connsiteX15" fmla="*/ 20946 w 21556"/>
                  <a:gd name="connsiteY15" fmla="*/ 6144 h 15683"/>
                  <a:gd name="connsiteX16" fmla="*/ 21404 w 21556"/>
                  <a:gd name="connsiteY16" fmla="*/ 5555 h 15683"/>
                  <a:gd name="connsiteX17" fmla="*/ 21553 w 21556"/>
                  <a:gd name="connsiteY17" fmla="*/ 4817 h 15683"/>
                  <a:gd name="connsiteX18" fmla="*/ 21354 w 21556"/>
                  <a:gd name="connsiteY18" fmla="*/ 4199 h 15683"/>
                  <a:gd name="connsiteX19" fmla="*/ 20946 w 21556"/>
                  <a:gd name="connsiteY19" fmla="*/ 3689 h 15683"/>
                  <a:gd name="connsiteX20" fmla="*/ 19953 w 21556"/>
                  <a:gd name="connsiteY20" fmla="*/ 2459 h 15683"/>
                  <a:gd name="connsiteX21" fmla="*/ 17966 w 21556"/>
                  <a:gd name="connsiteY21" fmla="*/ 0 h 15683"/>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562 w 21556"/>
                  <a:gd name="connsiteY1" fmla="*/ 1611 h 13224"/>
                  <a:gd name="connsiteX2" fmla="*/ 7792 w 21556"/>
                  <a:gd name="connsiteY2" fmla="*/ 2216 h 13224"/>
                  <a:gd name="connsiteX3" fmla="*/ 7613 w 21556"/>
                  <a:gd name="connsiteY3" fmla="*/ 1590 h 13224"/>
                  <a:gd name="connsiteX4" fmla="*/ 7572 w 21556"/>
                  <a:gd name="connsiteY4" fmla="*/ 3261 h 13224"/>
                  <a:gd name="connsiteX5" fmla="*/ 6171 w 21556"/>
                  <a:gd name="connsiteY5" fmla="*/ 4992 h 13224"/>
                  <a:gd name="connsiteX6" fmla="*/ 4141 w 21556"/>
                  <a:gd name="connsiteY6" fmla="*/ 7482 h 13224"/>
                  <a:gd name="connsiteX7" fmla="*/ 81 w 21556"/>
                  <a:gd name="connsiteY7" fmla="*/ 12463 h 13224"/>
                  <a:gd name="connsiteX8" fmla="*/ 81 w 21556"/>
                  <a:gd name="connsiteY8" fmla="*/ 13067 h 13224"/>
                  <a:gd name="connsiteX9" fmla="*/ 392 w 21556"/>
                  <a:gd name="connsiteY9" fmla="*/ 13216 h 13224"/>
                  <a:gd name="connsiteX10" fmla="*/ 12498 w 21556"/>
                  <a:gd name="connsiteY10" fmla="*/ 13216 h 13224"/>
                  <a:gd name="connsiteX11" fmla="*/ 13012 w 21556"/>
                  <a:gd name="connsiteY11" fmla="*/ 13121 h 13224"/>
                  <a:gd name="connsiteX12" fmla="*/ 13507 w 21556"/>
                  <a:gd name="connsiteY12" fmla="*/ 12762 h 13224"/>
                  <a:gd name="connsiteX13" fmla="*/ 13992 w 21556"/>
                  <a:gd name="connsiteY13" fmla="*/ 12267 h 13224"/>
                  <a:gd name="connsiteX14" fmla="*/ 17966 w 21556"/>
                  <a:gd name="connsiteY14" fmla="*/ 7363 h 13224"/>
                  <a:gd name="connsiteX15" fmla="*/ 19953 w 21556"/>
                  <a:gd name="connsiteY15" fmla="*/ 4911 h 13224"/>
                  <a:gd name="connsiteX16" fmla="*/ 20946 w 21556"/>
                  <a:gd name="connsiteY16" fmla="*/ 3685 h 13224"/>
                  <a:gd name="connsiteX17" fmla="*/ 21404 w 21556"/>
                  <a:gd name="connsiteY17" fmla="*/ 3096 h 13224"/>
                  <a:gd name="connsiteX18" fmla="*/ 21553 w 21556"/>
                  <a:gd name="connsiteY18" fmla="*/ 2358 h 13224"/>
                  <a:gd name="connsiteX19" fmla="*/ 21354 w 21556"/>
                  <a:gd name="connsiteY19" fmla="*/ 1740 h 13224"/>
                  <a:gd name="connsiteX20" fmla="*/ 20946 w 21556"/>
                  <a:gd name="connsiteY20" fmla="*/ 1230 h 13224"/>
                  <a:gd name="connsiteX21" fmla="*/ 19953 w 21556"/>
                  <a:gd name="connsiteY21" fmla="*/ 0 h 13224"/>
                  <a:gd name="connsiteX0" fmla="*/ 19953 w 21556"/>
                  <a:gd name="connsiteY0" fmla="*/ 0 h 13224"/>
                  <a:gd name="connsiteX1" fmla="*/ 7562 w 21556"/>
                  <a:gd name="connsiteY1" fmla="*/ 1611 h 13224"/>
                  <a:gd name="connsiteX2" fmla="*/ 7792 w 21556"/>
                  <a:gd name="connsiteY2" fmla="*/ 2216 h 13224"/>
                  <a:gd name="connsiteX3" fmla="*/ 7572 w 21556"/>
                  <a:gd name="connsiteY3" fmla="*/ 3261 h 13224"/>
                  <a:gd name="connsiteX4" fmla="*/ 6171 w 21556"/>
                  <a:gd name="connsiteY4" fmla="*/ 4992 h 13224"/>
                  <a:gd name="connsiteX5" fmla="*/ 4141 w 21556"/>
                  <a:gd name="connsiteY5" fmla="*/ 7482 h 13224"/>
                  <a:gd name="connsiteX6" fmla="*/ 81 w 21556"/>
                  <a:gd name="connsiteY6" fmla="*/ 12463 h 13224"/>
                  <a:gd name="connsiteX7" fmla="*/ 81 w 21556"/>
                  <a:gd name="connsiteY7" fmla="*/ 13067 h 13224"/>
                  <a:gd name="connsiteX8" fmla="*/ 392 w 21556"/>
                  <a:gd name="connsiteY8" fmla="*/ 13216 h 13224"/>
                  <a:gd name="connsiteX9" fmla="*/ 12498 w 21556"/>
                  <a:gd name="connsiteY9" fmla="*/ 13216 h 13224"/>
                  <a:gd name="connsiteX10" fmla="*/ 13012 w 21556"/>
                  <a:gd name="connsiteY10" fmla="*/ 13121 h 13224"/>
                  <a:gd name="connsiteX11" fmla="*/ 13507 w 21556"/>
                  <a:gd name="connsiteY11" fmla="*/ 12762 h 13224"/>
                  <a:gd name="connsiteX12" fmla="*/ 13992 w 21556"/>
                  <a:gd name="connsiteY12" fmla="*/ 12267 h 13224"/>
                  <a:gd name="connsiteX13" fmla="*/ 17966 w 21556"/>
                  <a:gd name="connsiteY13" fmla="*/ 7363 h 13224"/>
                  <a:gd name="connsiteX14" fmla="*/ 19953 w 21556"/>
                  <a:gd name="connsiteY14" fmla="*/ 4911 h 13224"/>
                  <a:gd name="connsiteX15" fmla="*/ 20946 w 21556"/>
                  <a:gd name="connsiteY15" fmla="*/ 3685 h 13224"/>
                  <a:gd name="connsiteX16" fmla="*/ 21404 w 21556"/>
                  <a:gd name="connsiteY16" fmla="*/ 3096 h 13224"/>
                  <a:gd name="connsiteX17" fmla="*/ 21553 w 21556"/>
                  <a:gd name="connsiteY17" fmla="*/ 2358 h 13224"/>
                  <a:gd name="connsiteX18" fmla="*/ 21354 w 21556"/>
                  <a:gd name="connsiteY18" fmla="*/ 1740 h 13224"/>
                  <a:gd name="connsiteX19" fmla="*/ 20946 w 21556"/>
                  <a:gd name="connsiteY19" fmla="*/ 1230 h 13224"/>
                  <a:gd name="connsiteX20" fmla="*/ 19953 w 21556"/>
                  <a:gd name="connsiteY20" fmla="*/ 0 h 13224"/>
                  <a:gd name="connsiteX0" fmla="*/ 19953 w 21556"/>
                  <a:gd name="connsiteY0" fmla="*/ 0 h 13224"/>
                  <a:gd name="connsiteX1" fmla="*/ 7792 w 21556"/>
                  <a:gd name="connsiteY1" fmla="*/ 2216 h 13224"/>
                  <a:gd name="connsiteX2" fmla="*/ 7572 w 21556"/>
                  <a:gd name="connsiteY2" fmla="*/ 3261 h 13224"/>
                  <a:gd name="connsiteX3" fmla="*/ 6171 w 21556"/>
                  <a:gd name="connsiteY3" fmla="*/ 4992 h 13224"/>
                  <a:gd name="connsiteX4" fmla="*/ 4141 w 21556"/>
                  <a:gd name="connsiteY4" fmla="*/ 7482 h 13224"/>
                  <a:gd name="connsiteX5" fmla="*/ 81 w 21556"/>
                  <a:gd name="connsiteY5" fmla="*/ 12463 h 13224"/>
                  <a:gd name="connsiteX6" fmla="*/ 81 w 21556"/>
                  <a:gd name="connsiteY6" fmla="*/ 13067 h 13224"/>
                  <a:gd name="connsiteX7" fmla="*/ 392 w 21556"/>
                  <a:gd name="connsiteY7" fmla="*/ 13216 h 13224"/>
                  <a:gd name="connsiteX8" fmla="*/ 12498 w 21556"/>
                  <a:gd name="connsiteY8" fmla="*/ 13216 h 13224"/>
                  <a:gd name="connsiteX9" fmla="*/ 13012 w 21556"/>
                  <a:gd name="connsiteY9" fmla="*/ 13121 h 13224"/>
                  <a:gd name="connsiteX10" fmla="*/ 13507 w 21556"/>
                  <a:gd name="connsiteY10" fmla="*/ 12762 h 13224"/>
                  <a:gd name="connsiteX11" fmla="*/ 13992 w 21556"/>
                  <a:gd name="connsiteY11" fmla="*/ 12267 h 13224"/>
                  <a:gd name="connsiteX12" fmla="*/ 17966 w 21556"/>
                  <a:gd name="connsiteY12" fmla="*/ 7363 h 13224"/>
                  <a:gd name="connsiteX13" fmla="*/ 19953 w 21556"/>
                  <a:gd name="connsiteY13" fmla="*/ 4911 h 13224"/>
                  <a:gd name="connsiteX14" fmla="*/ 20946 w 21556"/>
                  <a:gd name="connsiteY14" fmla="*/ 3685 h 13224"/>
                  <a:gd name="connsiteX15" fmla="*/ 21404 w 21556"/>
                  <a:gd name="connsiteY15" fmla="*/ 3096 h 13224"/>
                  <a:gd name="connsiteX16" fmla="*/ 21553 w 21556"/>
                  <a:gd name="connsiteY16" fmla="*/ 2358 h 13224"/>
                  <a:gd name="connsiteX17" fmla="*/ 21354 w 21556"/>
                  <a:gd name="connsiteY17" fmla="*/ 1740 h 13224"/>
                  <a:gd name="connsiteX18" fmla="*/ 20946 w 21556"/>
                  <a:gd name="connsiteY18" fmla="*/ 1230 h 13224"/>
                  <a:gd name="connsiteX19" fmla="*/ 19953 w 21556"/>
                  <a:gd name="connsiteY19" fmla="*/ 0 h 13224"/>
                  <a:gd name="connsiteX0" fmla="*/ 20946 w 21556"/>
                  <a:gd name="connsiteY0" fmla="*/ 0 h 11994"/>
                  <a:gd name="connsiteX1" fmla="*/ 7792 w 21556"/>
                  <a:gd name="connsiteY1" fmla="*/ 986 h 11994"/>
                  <a:gd name="connsiteX2" fmla="*/ 7572 w 21556"/>
                  <a:gd name="connsiteY2" fmla="*/ 2031 h 11994"/>
                  <a:gd name="connsiteX3" fmla="*/ 6171 w 21556"/>
                  <a:gd name="connsiteY3" fmla="*/ 3762 h 11994"/>
                  <a:gd name="connsiteX4" fmla="*/ 4141 w 21556"/>
                  <a:gd name="connsiteY4" fmla="*/ 6252 h 11994"/>
                  <a:gd name="connsiteX5" fmla="*/ 81 w 21556"/>
                  <a:gd name="connsiteY5" fmla="*/ 11233 h 11994"/>
                  <a:gd name="connsiteX6" fmla="*/ 81 w 21556"/>
                  <a:gd name="connsiteY6" fmla="*/ 11837 h 11994"/>
                  <a:gd name="connsiteX7" fmla="*/ 392 w 21556"/>
                  <a:gd name="connsiteY7" fmla="*/ 11986 h 11994"/>
                  <a:gd name="connsiteX8" fmla="*/ 12498 w 21556"/>
                  <a:gd name="connsiteY8" fmla="*/ 11986 h 11994"/>
                  <a:gd name="connsiteX9" fmla="*/ 13012 w 21556"/>
                  <a:gd name="connsiteY9" fmla="*/ 11891 h 11994"/>
                  <a:gd name="connsiteX10" fmla="*/ 13507 w 21556"/>
                  <a:gd name="connsiteY10" fmla="*/ 11532 h 11994"/>
                  <a:gd name="connsiteX11" fmla="*/ 13992 w 21556"/>
                  <a:gd name="connsiteY11" fmla="*/ 11037 h 11994"/>
                  <a:gd name="connsiteX12" fmla="*/ 17966 w 21556"/>
                  <a:gd name="connsiteY12" fmla="*/ 6133 h 11994"/>
                  <a:gd name="connsiteX13" fmla="*/ 19953 w 21556"/>
                  <a:gd name="connsiteY13" fmla="*/ 3681 h 11994"/>
                  <a:gd name="connsiteX14" fmla="*/ 20946 w 21556"/>
                  <a:gd name="connsiteY14" fmla="*/ 2455 h 11994"/>
                  <a:gd name="connsiteX15" fmla="*/ 21404 w 21556"/>
                  <a:gd name="connsiteY15" fmla="*/ 1866 h 11994"/>
                  <a:gd name="connsiteX16" fmla="*/ 21553 w 21556"/>
                  <a:gd name="connsiteY16" fmla="*/ 1128 h 11994"/>
                  <a:gd name="connsiteX17" fmla="*/ 21354 w 21556"/>
                  <a:gd name="connsiteY17" fmla="*/ 510 h 11994"/>
                  <a:gd name="connsiteX18" fmla="*/ 20946 w 21556"/>
                  <a:gd name="connsiteY18" fmla="*/ 0 h 11994"/>
                  <a:gd name="connsiteX0" fmla="*/ 21354 w 21556"/>
                  <a:gd name="connsiteY0" fmla="*/ 0 h 11484"/>
                  <a:gd name="connsiteX1" fmla="*/ 7792 w 21556"/>
                  <a:gd name="connsiteY1" fmla="*/ 476 h 11484"/>
                  <a:gd name="connsiteX2" fmla="*/ 7572 w 21556"/>
                  <a:gd name="connsiteY2" fmla="*/ 1521 h 11484"/>
                  <a:gd name="connsiteX3" fmla="*/ 6171 w 21556"/>
                  <a:gd name="connsiteY3" fmla="*/ 3252 h 11484"/>
                  <a:gd name="connsiteX4" fmla="*/ 4141 w 21556"/>
                  <a:gd name="connsiteY4" fmla="*/ 5742 h 11484"/>
                  <a:gd name="connsiteX5" fmla="*/ 81 w 21556"/>
                  <a:gd name="connsiteY5" fmla="*/ 10723 h 11484"/>
                  <a:gd name="connsiteX6" fmla="*/ 81 w 21556"/>
                  <a:gd name="connsiteY6" fmla="*/ 11327 h 11484"/>
                  <a:gd name="connsiteX7" fmla="*/ 392 w 21556"/>
                  <a:gd name="connsiteY7" fmla="*/ 11476 h 11484"/>
                  <a:gd name="connsiteX8" fmla="*/ 12498 w 21556"/>
                  <a:gd name="connsiteY8" fmla="*/ 11476 h 11484"/>
                  <a:gd name="connsiteX9" fmla="*/ 13012 w 21556"/>
                  <a:gd name="connsiteY9" fmla="*/ 11381 h 11484"/>
                  <a:gd name="connsiteX10" fmla="*/ 13507 w 21556"/>
                  <a:gd name="connsiteY10" fmla="*/ 11022 h 11484"/>
                  <a:gd name="connsiteX11" fmla="*/ 13992 w 21556"/>
                  <a:gd name="connsiteY11" fmla="*/ 10527 h 11484"/>
                  <a:gd name="connsiteX12" fmla="*/ 17966 w 21556"/>
                  <a:gd name="connsiteY12" fmla="*/ 5623 h 11484"/>
                  <a:gd name="connsiteX13" fmla="*/ 19953 w 21556"/>
                  <a:gd name="connsiteY13" fmla="*/ 3171 h 11484"/>
                  <a:gd name="connsiteX14" fmla="*/ 20946 w 21556"/>
                  <a:gd name="connsiteY14" fmla="*/ 1945 h 11484"/>
                  <a:gd name="connsiteX15" fmla="*/ 21404 w 21556"/>
                  <a:gd name="connsiteY15" fmla="*/ 1356 h 11484"/>
                  <a:gd name="connsiteX16" fmla="*/ 21553 w 21556"/>
                  <a:gd name="connsiteY16" fmla="*/ 618 h 11484"/>
                  <a:gd name="connsiteX17" fmla="*/ 21354 w 21556"/>
                  <a:gd name="connsiteY17" fmla="*/ 0 h 11484"/>
                  <a:gd name="connsiteX0" fmla="*/ 21553 w 21556"/>
                  <a:gd name="connsiteY0" fmla="*/ 206 h 11072"/>
                  <a:gd name="connsiteX1" fmla="*/ 7792 w 21556"/>
                  <a:gd name="connsiteY1" fmla="*/ 64 h 11072"/>
                  <a:gd name="connsiteX2" fmla="*/ 7572 w 21556"/>
                  <a:gd name="connsiteY2" fmla="*/ 1109 h 11072"/>
                  <a:gd name="connsiteX3" fmla="*/ 6171 w 21556"/>
                  <a:gd name="connsiteY3" fmla="*/ 2840 h 11072"/>
                  <a:gd name="connsiteX4" fmla="*/ 4141 w 21556"/>
                  <a:gd name="connsiteY4" fmla="*/ 5330 h 11072"/>
                  <a:gd name="connsiteX5" fmla="*/ 81 w 21556"/>
                  <a:gd name="connsiteY5" fmla="*/ 10311 h 11072"/>
                  <a:gd name="connsiteX6" fmla="*/ 81 w 21556"/>
                  <a:gd name="connsiteY6" fmla="*/ 10915 h 11072"/>
                  <a:gd name="connsiteX7" fmla="*/ 392 w 21556"/>
                  <a:gd name="connsiteY7" fmla="*/ 11064 h 11072"/>
                  <a:gd name="connsiteX8" fmla="*/ 12498 w 21556"/>
                  <a:gd name="connsiteY8" fmla="*/ 11064 h 11072"/>
                  <a:gd name="connsiteX9" fmla="*/ 13012 w 21556"/>
                  <a:gd name="connsiteY9" fmla="*/ 10969 h 11072"/>
                  <a:gd name="connsiteX10" fmla="*/ 13507 w 21556"/>
                  <a:gd name="connsiteY10" fmla="*/ 10610 h 11072"/>
                  <a:gd name="connsiteX11" fmla="*/ 13992 w 21556"/>
                  <a:gd name="connsiteY11" fmla="*/ 10115 h 11072"/>
                  <a:gd name="connsiteX12" fmla="*/ 17966 w 21556"/>
                  <a:gd name="connsiteY12" fmla="*/ 5211 h 11072"/>
                  <a:gd name="connsiteX13" fmla="*/ 19953 w 21556"/>
                  <a:gd name="connsiteY13" fmla="*/ 2759 h 11072"/>
                  <a:gd name="connsiteX14" fmla="*/ 20946 w 21556"/>
                  <a:gd name="connsiteY14" fmla="*/ 1533 h 11072"/>
                  <a:gd name="connsiteX15" fmla="*/ 21404 w 21556"/>
                  <a:gd name="connsiteY15" fmla="*/ 944 h 11072"/>
                  <a:gd name="connsiteX16" fmla="*/ 21553 w 21556"/>
                  <a:gd name="connsiteY16" fmla="*/ 206 h 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56" h="11072">
                    <a:moveTo>
                      <a:pt x="21553" y="206"/>
                    </a:moveTo>
                    <a:cubicBezTo>
                      <a:pt x="19284" y="59"/>
                      <a:pt x="10122" y="-86"/>
                      <a:pt x="7792" y="64"/>
                    </a:cubicBezTo>
                    <a:cubicBezTo>
                      <a:pt x="7794" y="339"/>
                      <a:pt x="7842" y="646"/>
                      <a:pt x="7572" y="1109"/>
                    </a:cubicBezTo>
                    <a:lnTo>
                      <a:pt x="6171" y="2840"/>
                    </a:lnTo>
                    <a:lnTo>
                      <a:pt x="4141" y="5330"/>
                    </a:lnTo>
                    <a:lnTo>
                      <a:pt x="81" y="10311"/>
                    </a:lnTo>
                    <a:cubicBezTo>
                      <a:pt x="-27" y="10485"/>
                      <a:pt x="-27" y="10741"/>
                      <a:pt x="81" y="10915"/>
                    </a:cubicBezTo>
                    <a:cubicBezTo>
                      <a:pt x="157" y="11038"/>
                      <a:pt x="276" y="11095"/>
                      <a:pt x="392" y="11064"/>
                    </a:cubicBezTo>
                    <a:lnTo>
                      <a:pt x="12498" y="11064"/>
                    </a:lnTo>
                    <a:cubicBezTo>
                      <a:pt x="12672" y="11079"/>
                      <a:pt x="12847" y="11047"/>
                      <a:pt x="13012" y="10969"/>
                    </a:cubicBezTo>
                    <a:cubicBezTo>
                      <a:pt x="13190" y="10886"/>
                      <a:pt x="13351" y="10752"/>
                      <a:pt x="13507" y="10610"/>
                    </a:cubicBezTo>
                    <a:cubicBezTo>
                      <a:pt x="13675" y="10456"/>
                      <a:pt x="13836" y="10291"/>
                      <a:pt x="13992" y="10115"/>
                    </a:cubicBezTo>
                    <a:lnTo>
                      <a:pt x="17966" y="5211"/>
                    </a:lnTo>
                    <a:lnTo>
                      <a:pt x="19953" y="2759"/>
                    </a:lnTo>
                    <a:cubicBezTo>
                      <a:pt x="20285" y="2352"/>
                      <a:pt x="20618" y="1947"/>
                      <a:pt x="20946" y="1533"/>
                    </a:cubicBezTo>
                    <a:cubicBezTo>
                      <a:pt x="21100" y="1339"/>
                      <a:pt x="21253" y="1142"/>
                      <a:pt x="21404" y="944"/>
                    </a:cubicBezTo>
                    <a:cubicBezTo>
                      <a:pt x="21518" y="731"/>
                      <a:pt x="21571" y="468"/>
                      <a:pt x="21553" y="206"/>
                    </a:cubicBezTo>
                    <a:close/>
                  </a:path>
                </a:pathLst>
              </a:custGeom>
              <a:solidFill>
                <a:schemeClr val="accent3">
                  <a:alpha val="70000"/>
                </a:schemeClr>
              </a:solidFill>
              <a:ln>
                <a:noFill/>
              </a:ln>
              <a:effectLst/>
            </p:spPr>
            <p:txBody>
              <a:bodyPr wrap="square" lIns="91440" tIns="45720" rIns="91440" bIns="45720" anchor="ctr">
                <a:normAutofit/>
              </a:bodyPr>
              <a:lstStyle/>
              <a:p>
                <a:endParaRPr lang="ar-IQ" sz="900"/>
              </a:p>
            </p:txBody>
          </p:sp>
        </p:grpSp>
        <p:grpSp>
          <p:nvGrpSpPr>
            <p:cNvPr id="27" name="íṡ1îḍê">
              <a:extLst>
                <a:ext uri="{FF2B5EF4-FFF2-40B4-BE49-F238E27FC236}">
                  <a16:creationId xmlns:a16="http://schemas.microsoft.com/office/drawing/2014/main" id="{F918EA7B-CA9A-47C1-A144-261E558B0A2A}"/>
                </a:ext>
              </a:extLst>
            </p:cNvPr>
            <p:cNvGrpSpPr/>
            <p:nvPr/>
          </p:nvGrpSpPr>
          <p:grpSpPr>
            <a:xfrm>
              <a:off x="607353" y="4178906"/>
              <a:ext cx="2968645" cy="1274355"/>
              <a:chOff x="571947" y="1173217"/>
              <a:chExt cx="6646079" cy="1274355"/>
            </a:xfrm>
          </p:grpSpPr>
          <p:sp>
            <p:nvSpPr>
              <p:cNvPr id="37" name="îṡ1iḓe">
                <a:extLst>
                  <a:ext uri="{FF2B5EF4-FFF2-40B4-BE49-F238E27FC236}">
                    <a16:creationId xmlns:a16="http://schemas.microsoft.com/office/drawing/2014/main" id="{84E0F784-879E-41FB-8E55-DA0B165586F3}"/>
                  </a:ext>
                </a:extLst>
              </p:cNvPr>
              <p:cNvSpPr/>
              <p:nvPr/>
            </p:nvSpPr>
            <p:spPr bwMode="auto">
              <a:xfrm>
                <a:off x="571947" y="1655625"/>
                <a:ext cx="6646079"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300" dirty="0"/>
                  <a:t>将</a:t>
                </a:r>
                <a:r>
                  <a:rPr lang="en-US" altLang="zh-CN" sz="1300" dirty="0"/>
                  <a:t>PD</a:t>
                </a:r>
                <a:r>
                  <a:rPr lang="zh-CN" altLang="en-US" sz="1300" dirty="0"/>
                  <a:t>控制项横纵坐标的被调参数置零</a:t>
                </a:r>
                <a:endParaRPr lang="en-US" altLang="zh-CN" sz="1300" dirty="0"/>
              </a:p>
            </p:txBody>
          </p:sp>
          <p:sp>
            <p:nvSpPr>
              <p:cNvPr id="38" name="íśļidê">
                <a:extLst>
                  <a:ext uri="{FF2B5EF4-FFF2-40B4-BE49-F238E27FC236}">
                    <a16:creationId xmlns:a16="http://schemas.microsoft.com/office/drawing/2014/main" id="{B77CEAB2-CDDD-472C-9801-BAE00B25026D}"/>
                  </a:ext>
                </a:extLst>
              </p:cNvPr>
              <p:cNvSpPr txBox="1"/>
              <p:nvPr/>
            </p:nvSpPr>
            <p:spPr bwMode="auto">
              <a:xfrm>
                <a:off x="2056484" y="1173217"/>
                <a:ext cx="367701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PD</a:t>
                </a:r>
                <a:r>
                  <a:rPr lang="zh-CN" altLang="en-US" sz="2000" b="1" dirty="0"/>
                  <a:t>参数置零</a:t>
                </a:r>
                <a:endParaRPr lang="en-US" altLang="zh-CN" sz="2000" b="1" dirty="0"/>
              </a:p>
            </p:txBody>
          </p:sp>
        </p:grpSp>
        <p:grpSp>
          <p:nvGrpSpPr>
            <p:cNvPr id="28" name="ïsľidé">
              <a:extLst>
                <a:ext uri="{FF2B5EF4-FFF2-40B4-BE49-F238E27FC236}">
                  <a16:creationId xmlns:a16="http://schemas.microsoft.com/office/drawing/2014/main" id="{0F3209B7-BC95-4430-A88E-F1F2969A4784}"/>
                </a:ext>
              </a:extLst>
            </p:cNvPr>
            <p:cNvGrpSpPr/>
            <p:nvPr/>
          </p:nvGrpSpPr>
          <p:grpSpPr>
            <a:xfrm>
              <a:off x="6142860" y="4181606"/>
              <a:ext cx="2406802" cy="1487761"/>
              <a:chOff x="719137" y="1175917"/>
              <a:chExt cx="5388249" cy="1487761"/>
            </a:xfrm>
          </p:grpSpPr>
          <p:sp>
            <p:nvSpPr>
              <p:cNvPr id="35" name="íS1îḓe">
                <a:extLst>
                  <a:ext uri="{FF2B5EF4-FFF2-40B4-BE49-F238E27FC236}">
                    <a16:creationId xmlns:a16="http://schemas.microsoft.com/office/drawing/2014/main" id="{B1B76906-FDC1-44FD-8AAB-826FE9FACFA2}"/>
                  </a:ext>
                </a:extLst>
              </p:cNvPr>
              <p:cNvSpPr/>
              <p:nvPr/>
            </p:nvSpPr>
            <p:spPr bwMode="auto">
              <a:xfrm>
                <a:off x="719137" y="1871731"/>
                <a:ext cx="5376847" cy="7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endParaRPr lang="en-US" altLang="zh-CN" sz="1100" dirty="0"/>
              </a:p>
            </p:txBody>
          </p:sp>
          <p:sp>
            <p:nvSpPr>
              <p:cNvPr id="36" name="ïṧlídè">
                <a:extLst>
                  <a:ext uri="{FF2B5EF4-FFF2-40B4-BE49-F238E27FC236}">
                    <a16:creationId xmlns:a16="http://schemas.microsoft.com/office/drawing/2014/main" id="{8F15DF53-C448-44A4-AFA5-239FACDDB9E6}"/>
                  </a:ext>
                </a:extLst>
              </p:cNvPr>
              <p:cNvSpPr txBox="1"/>
              <p:nvPr/>
            </p:nvSpPr>
            <p:spPr bwMode="auto">
              <a:xfrm>
                <a:off x="730539" y="1175917"/>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a:t>调整微分控制项</a:t>
                </a:r>
                <a:endParaRPr lang="en-US" altLang="zh-CN" b="1" dirty="0"/>
              </a:p>
            </p:txBody>
          </p:sp>
        </p:grpSp>
        <p:grpSp>
          <p:nvGrpSpPr>
            <p:cNvPr id="29" name="îşḷïdè">
              <a:extLst>
                <a:ext uri="{FF2B5EF4-FFF2-40B4-BE49-F238E27FC236}">
                  <a16:creationId xmlns:a16="http://schemas.microsoft.com/office/drawing/2014/main" id="{E5A78C79-BD2E-4529-A96C-2E97E21B178C}"/>
                </a:ext>
              </a:extLst>
            </p:cNvPr>
            <p:cNvGrpSpPr/>
            <p:nvPr/>
          </p:nvGrpSpPr>
          <p:grpSpPr>
            <a:xfrm>
              <a:off x="3262450" y="1170218"/>
              <a:ext cx="2805137" cy="1362095"/>
              <a:chOff x="-184042" y="1429926"/>
              <a:chExt cx="6280026" cy="1362095"/>
            </a:xfrm>
          </p:grpSpPr>
          <p:sp>
            <p:nvSpPr>
              <p:cNvPr id="33" name="ïṩ1iḑè">
                <a:extLst>
                  <a:ext uri="{FF2B5EF4-FFF2-40B4-BE49-F238E27FC236}">
                    <a16:creationId xmlns:a16="http://schemas.microsoft.com/office/drawing/2014/main" id="{638E1A22-FEA1-4A7B-A474-540559964728}"/>
                  </a:ext>
                </a:extLst>
              </p:cNvPr>
              <p:cNvSpPr/>
              <p:nvPr/>
            </p:nvSpPr>
            <p:spPr bwMode="auto">
              <a:xfrm>
                <a:off x="-184042" y="1871730"/>
                <a:ext cx="6280026" cy="92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t>    将</a:t>
                </a:r>
                <a:r>
                  <a:rPr lang="en-US" altLang="zh-CN" sz="1400" dirty="0"/>
                  <a:t>P</a:t>
                </a:r>
                <a:r>
                  <a:rPr lang="zh-CN" altLang="en-US" sz="1400" dirty="0"/>
                  <a:t>控制项横纵坐标的被调参数从零逐渐增大，同时测试板球系统的性能，调至反应迅速但有振荡为止</a:t>
                </a:r>
                <a:endParaRPr lang="en-US" altLang="zh-CN" sz="1400" dirty="0"/>
              </a:p>
            </p:txBody>
          </p:sp>
          <p:sp>
            <p:nvSpPr>
              <p:cNvPr id="34" name="ïS1ïḍê">
                <a:extLst>
                  <a:ext uri="{FF2B5EF4-FFF2-40B4-BE49-F238E27FC236}">
                    <a16:creationId xmlns:a16="http://schemas.microsoft.com/office/drawing/2014/main" id="{38135951-1B37-4DB1-9D26-FEEFBA589441}"/>
                  </a:ext>
                </a:extLst>
              </p:cNvPr>
              <p:cNvSpPr txBox="1"/>
              <p:nvPr/>
            </p:nvSpPr>
            <p:spPr bwMode="auto">
              <a:xfrm>
                <a:off x="719137" y="1429926"/>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调整比例控制项</a:t>
                </a:r>
                <a:endParaRPr lang="en-US" altLang="zh-CN" sz="2000" b="1" dirty="0"/>
              </a:p>
            </p:txBody>
          </p:sp>
        </p:grpSp>
      </p:grpSp>
      <p:sp>
        <p:nvSpPr>
          <p:cNvPr id="62" name="标题 1">
            <a:extLst>
              <a:ext uri="{FF2B5EF4-FFF2-40B4-BE49-F238E27FC236}">
                <a16:creationId xmlns:a16="http://schemas.microsoft.com/office/drawing/2014/main" id="{2344277E-7B7F-4AD9-85C9-110C99378B23}"/>
              </a:ext>
            </a:extLst>
          </p:cNvPr>
          <p:cNvSpPr>
            <a:spLocks noGrp="1"/>
          </p:cNvSpPr>
          <p:nvPr>
            <p:ph type="title"/>
          </p:nvPr>
        </p:nvSpPr>
        <p:spPr>
          <a:xfrm>
            <a:off x="669925" y="0"/>
            <a:ext cx="10850563" cy="1028700"/>
          </a:xfrm>
        </p:spPr>
        <p:txBody>
          <a:bodyPr/>
          <a:lstStyle/>
          <a:p>
            <a:r>
              <a:rPr lang="en-US" altLang="zh-CN" dirty="0"/>
              <a:t>PID</a:t>
            </a:r>
            <a:r>
              <a:rPr lang="zh-CN" altLang="en-US" dirty="0"/>
              <a:t>控制模块的整定与调试</a:t>
            </a:r>
          </a:p>
        </p:txBody>
      </p:sp>
      <p:sp>
        <p:nvSpPr>
          <p:cNvPr id="64" name="ïṩ1iḑè">
            <a:extLst>
              <a:ext uri="{FF2B5EF4-FFF2-40B4-BE49-F238E27FC236}">
                <a16:creationId xmlns:a16="http://schemas.microsoft.com/office/drawing/2014/main" id="{85ACABA6-FC89-428F-80B3-0F7E48D30342}"/>
              </a:ext>
            </a:extLst>
          </p:cNvPr>
          <p:cNvSpPr/>
          <p:nvPr/>
        </p:nvSpPr>
        <p:spPr bwMode="auto">
          <a:xfrm>
            <a:off x="7302091" y="4710819"/>
            <a:ext cx="2805022" cy="92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t>    将</a:t>
            </a:r>
            <a:r>
              <a:rPr lang="en-US" altLang="zh-CN" sz="1400" dirty="0"/>
              <a:t>D</a:t>
            </a:r>
            <a:r>
              <a:rPr lang="zh-CN" altLang="en-US" sz="1400" dirty="0"/>
              <a:t>控制项横纵坐标的被调参数从零逐渐增大，调至反应较迅速但振荡消失为止</a:t>
            </a:r>
            <a:endParaRPr lang="en-US" altLang="zh-CN" sz="1400" dirty="0"/>
          </a:p>
        </p:txBody>
      </p:sp>
    </p:spTree>
    <p:extLst>
      <p:ext uri="{BB962C8B-B14F-4D97-AF65-F5344CB8AC3E}">
        <p14:creationId xmlns:p14="http://schemas.microsoft.com/office/powerpoint/2010/main" val="166242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410700" y="0"/>
            <a:ext cx="2781300" cy="6858000"/>
          </a:xfrm>
          <a:prstGeom prst="rect">
            <a:avLst/>
          </a:prstGeom>
        </p:spPr>
      </p:pic>
      <p:sp>
        <p:nvSpPr>
          <p:cNvPr id="9" name="矩形 8">
            <a:extLst>
              <a:ext uri="{FF2B5EF4-FFF2-40B4-BE49-F238E27FC236}">
                <a16:creationId xmlns:a16="http://schemas.microsoft.com/office/drawing/2014/main" id="{67356D66-905C-44D5-8C5B-76F60ACC404C}"/>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067CC65-43F3-4E97-B73B-C96C493CC959}"/>
              </a:ext>
            </a:extLst>
          </p:cNvPr>
          <p:cNvSpPr/>
          <p:nvPr/>
        </p:nvSpPr>
        <p:spPr>
          <a:xfrm>
            <a:off x="741186" y="648945"/>
            <a:ext cx="4100803" cy="480131"/>
          </a:xfrm>
          <a:prstGeom prst="rect">
            <a:avLst/>
          </a:prstGeom>
        </p:spPr>
        <p:txBody>
          <a:bodyPr wrap="none">
            <a:spAutoFit/>
          </a:bodyPr>
          <a:lstStyle/>
          <a:p>
            <a:pPr defTabSz="914354">
              <a:lnSpc>
                <a:spcPct val="90000"/>
              </a:lnSpc>
              <a:spcBef>
                <a:spcPct val="0"/>
              </a:spcBef>
            </a:pPr>
            <a:r>
              <a:rPr lang="en-US" altLang="zh-CN" sz="2800" b="1" dirty="0"/>
              <a:t>Zybo</a:t>
            </a:r>
            <a:r>
              <a:rPr lang="zh-CN" altLang="en-US" sz="2800" b="1" dirty="0"/>
              <a:t>与</a:t>
            </a:r>
            <a:r>
              <a:rPr lang="en-US" altLang="zh-CN" sz="2800" b="1" dirty="0"/>
              <a:t>Nexys4</a:t>
            </a:r>
            <a:r>
              <a:rPr lang="zh-CN" altLang="en-US" sz="2800" b="1" dirty="0"/>
              <a:t>传输协议</a:t>
            </a:r>
          </a:p>
        </p:txBody>
      </p:sp>
      <p:sp>
        <p:nvSpPr>
          <p:cNvPr id="8" name="îṡ1ïďé">
            <a:extLst>
              <a:ext uri="{FF2B5EF4-FFF2-40B4-BE49-F238E27FC236}">
                <a16:creationId xmlns:a16="http://schemas.microsoft.com/office/drawing/2014/main" id="{66581920-9FDA-46E3-88BE-1E3548E34F5C}"/>
              </a:ext>
            </a:extLst>
          </p:cNvPr>
          <p:cNvSpPr/>
          <p:nvPr/>
        </p:nvSpPr>
        <p:spPr>
          <a:xfrm>
            <a:off x="789822" y="2196811"/>
            <a:ext cx="4600984" cy="11652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rmAutofit/>
          </a:bodyPr>
          <a:lstStyle/>
          <a:p>
            <a:pPr>
              <a:lnSpc>
                <a:spcPct val="150000"/>
              </a:lnSpc>
              <a:spcBef>
                <a:spcPct val="0"/>
              </a:spcBef>
            </a:pPr>
            <a:r>
              <a:rPr lang="zh-CN" altLang="en-US" sz="1600" dirty="0"/>
              <a:t>小球当前的的位置坐标，分为</a:t>
            </a:r>
            <a:r>
              <a:rPr lang="en-US" altLang="zh-CN" sz="1600" dirty="0"/>
              <a:t>x</a:t>
            </a:r>
            <a:r>
              <a:rPr lang="zh-CN" altLang="en-US" sz="1600" dirty="0"/>
              <a:t>和</a:t>
            </a:r>
            <a:r>
              <a:rPr lang="en-US" altLang="zh-CN" sz="1600" dirty="0"/>
              <a:t>y</a:t>
            </a:r>
            <a:r>
              <a:rPr lang="zh-CN" altLang="en-US" sz="1600" dirty="0"/>
              <a:t>两个方向，用两个</a:t>
            </a:r>
            <a:r>
              <a:rPr lang="en-US" altLang="zh-CN" sz="1600" dirty="0"/>
              <a:t>10</a:t>
            </a:r>
            <a:r>
              <a:rPr lang="zh-CN" altLang="en-US" sz="1600" dirty="0"/>
              <a:t>位的二进制数表示。</a:t>
            </a:r>
            <a:endParaRPr lang="en-US" altLang="zh-CN" sz="1600" dirty="0"/>
          </a:p>
        </p:txBody>
      </p:sp>
      <p:sp>
        <p:nvSpPr>
          <p:cNvPr id="11" name="îSlïḓe">
            <a:extLst>
              <a:ext uri="{FF2B5EF4-FFF2-40B4-BE49-F238E27FC236}">
                <a16:creationId xmlns:a16="http://schemas.microsoft.com/office/drawing/2014/main" id="{14064958-1D52-4AB4-AEA2-C849127FE589}"/>
              </a:ext>
            </a:extLst>
          </p:cNvPr>
          <p:cNvSpPr txBox="1"/>
          <p:nvPr/>
        </p:nvSpPr>
        <p:spPr bwMode="auto">
          <a:xfrm>
            <a:off x="789822" y="1755006"/>
            <a:ext cx="460098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2000" b="1" dirty="0"/>
              <a:t>传输内容</a:t>
            </a:r>
            <a:endParaRPr lang="en-US" altLang="zh-CN" sz="2000" b="1" dirty="0"/>
          </a:p>
        </p:txBody>
      </p:sp>
      <p:grpSp>
        <p:nvGrpSpPr>
          <p:cNvPr id="2" name="组合 1">
            <a:extLst>
              <a:ext uri="{FF2B5EF4-FFF2-40B4-BE49-F238E27FC236}">
                <a16:creationId xmlns:a16="http://schemas.microsoft.com/office/drawing/2014/main" id="{AEE2E36D-9CC9-4ABC-BF51-A493199424ED}"/>
              </a:ext>
            </a:extLst>
          </p:cNvPr>
          <p:cNvGrpSpPr/>
          <p:nvPr/>
        </p:nvGrpSpPr>
        <p:grpSpPr>
          <a:xfrm>
            <a:off x="5158493" y="648945"/>
            <a:ext cx="6360408" cy="5080307"/>
            <a:chOff x="5591199" y="1635683"/>
            <a:chExt cx="5927701" cy="4093569"/>
          </a:xfrm>
        </p:grpSpPr>
        <p:sp>
          <p:nvSpPr>
            <p:cNvPr id="12" name="íṧļídé">
              <a:extLst>
                <a:ext uri="{FF2B5EF4-FFF2-40B4-BE49-F238E27FC236}">
                  <a16:creationId xmlns:a16="http://schemas.microsoft.com/office/drawing/2014/main" id="{F0953E5A-C3D7-475A-A68D-1CE40B291136}"/>
                </a:ext>
              </a:extLst>
            </p:cNvPr>
            <p:cNvSpPr/>
            <p:nvPr/>
          </p:nvSpPr>
          <p:spPr>
            <a:xfrm>
              <a:off x="5591199" y="1635683"/>
              <a:ext cx="4218193" cy="1658724"/>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lnSpc>
                  <a:spcPct val="125000"/>
                </a:lnSpc>
                <a:defRPr sz="3200" cap="none">
                  <a:solidFill>
                    <a:srgbClr val="000000"/>
                  </a:solidFill>
                </a:defRPr>
              </a:pPr>
              <a:endParaRPr sz="1400"/>
            </a:p>
          </p:txBody>
        </p:sp>
        <p:sp>
          <p:nvSpPr>
            <p:cNvPr id="13" name="îs1íḑè">
              <a:extLst>
                <a:ext uri="{FF2B5EF4-FFF2-40B4-BE49-F238E27FC236}">
                  <a16:creationId xmlns:a16="http://schemas.microsoft.com/office/drawing/2014/main" id="{7465048F-4B96-4A6C-A9AC-6CB897BB4B5F}"/>
                </a:ext>
              </a:extLst>
            </p:cNvPr>
            <p:cNvSpPr/>
            <p:nvPr/>
          </p:nvSpPr>
          <p:spPr>
            <a:xfrm rot="10800000">
              <a:off x="7300707" y="1940371"/>
              <a:ext cx="4218193" cy="1658724"/>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lnSpc>
                  <a:spcPct val="125000"/>
                </a:lnSpc>
                <a:defRPr sz="3200" cap="none">
                  <a:solidFill>
                    <a:srgbClr val="000000"/>
                  </a:solidFill>
                </a:defRPr>
              </a:pPr>
              <a:endParaRPr sz="1400"/>
            </a:p>
          </p:txBody>
        </p:sp>
        <p:sp>
          <p:nvSpPr>
            <p:cNvPr id="14" name="ïṩḻiḍé">
              <a:extLst>
                <a:ext uri="{FF2B5EF4-FFF2-40B4-BE49-F238E27FC236}">
                  <a16:creationId xmlns:a16="http://schemas.microsoft.com/office/drawing/2014/main" id="{0D9402B8-41AE-4CFC-A780-3AB98E772F4F}"/>
                </a:ext>
              </a:extLst>
            </p:cNvPr>
            <p:cNvSpPr/>
            <p:nvPr/>
          </p:nvSpPr>
          <p:spPr>
            <a:xfrm>
              <a:off x="5591199" y="3765839"/>
              <a:ext cx="4218193" cy="1658724"/>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chemeClr val="bg1">
                <a:lumMod val="95000"/>
              </a:schemeClr>
            </a:solidFill>
            <a:ln w="12700" cap="flat">
              <a:noFill/>
              <a:miter lim="400000"/>
            </a:ln>
            <a:effectLst/>
          </p:spPr>
          <p:txBody>
            <a:bodyPr wrap="square" lIns="91440" tIns="45720" rIns="91440" bIns="45720" numCol="1" anchor="ctr">
              <a:normAutofit/>
            </a:bodyPr>
            <a:lstStyle/>
            <a:p>
              <a:pPr algn="ctr">
                <a:lnSpc>
                  <a:spcPct val="125000"/>
                </a:lnSpc>
                <a:defRPr sz="3200" cap="none">
                  <a:solidFill>
                    <a:srgbClr val="000000"/>
                  </a:solidFill>
                </a:defRPr>
              </a:pPr>
              <a:endParaRPr sz="1400"/>
            </a:p>
          </p:txBody>
        </p:sp>
        <p:sp>
          <p:nvSpPr>
            <p:cNvPr id="15" name="ïşľïďè">
              <a:extLst>
                <a:ext uri="{FF2B5EF4-FFF2-40B4-BE49-F238E27FC236}">
                  <a16:creationId xmlns:a16="http://schemas.microsoft.com/office/drawing/2014/main" id="{0B0A5888-6163-486F-ABDE-65461532A106}"/>
                </a:ext>
              </a:extLst>
            </p:cNvPr>
            <p:cNvSpPr/>
            <p:nvPr/>
          </p:nvSpPr>
          <p:spPr>
            <a:xfrm rot="10800000">
              <a:off x="7300707" y="4070527"/>
              <a:ext cx="4218193" cy="1658724"/>
            </a:xfrm>
            <a:custGeom>
              <a:avLst/>
              <a:gdLst/>
              <a:ahLst/>
              <a:cxnLst>
                <a:cxn ang="0">
                  <a:pos x="wd2" y="hd2"/>
                </a:cxn>
                <a:cxn ang="5400000">
                  <a:pos x="wd2" y="hd2"/>
                </a:cxn>
                <a:cxn ang="10800000">
                  <a:pos x="wd2" y="hd2"/>
                </a:cxn>
                <a:cxn ang="16200000">
                  <a:pos x="wd2" y="hd2"/>
                </a:cxn>
              </a:cxnLst>
              <a:rect l="0" t="0" r="r" b="b"/>
              <a:pathLst>
                <a:path w="21043" h="21386" extrusionOk="0">
                  <a:moveTo>
                    <a:pt x="4151" y="30"/>
                  </a:moveTo>
                  <a:cubicBezTo>
                    <a:pt x="3034" y="-26"/>
                    <a:pt x="1958" y="1128"/>
                    <a:pt x="1185" y="3213"/>
                  </a:cubicBezTo>
                  <a:cubicBezTo>
                    <a:pt x="-417" y="7532"/>
                    <a:pt x="-400" y="14374"/>
                    <a:pt x="1266" y="18470"/>
                  </a:cubicBezTo>
                  <a:cubicBezTo>
                    <a:pt x="1954" y="20160"/>
                    <a:pt x="2823" y="21094"/>
                    <a:pt x="3717" y="21328"/>
                  </a:cubicBezTo>
                  <a:cubicBezTo>
                    <a:pt x="4656" y="21574"/>
                    <a:pt x="5634" y="21052"/>
                    <a:pt x="6470" y="19636"/>
                  </a:cubicBezTo>
                  <a:cubicBezTo>
                    <a:pt x="6990" y="18756"/>
                    <a:pt x="7412" y="17571"/>
                    <a:pt x="7792" y="16300"/>
                  </a:cubicBezTo>
                  <a:cubicBezTo>
                    <a:pt x="8165" y="15052"/>
                    <a:pt x="8499" y="13715"/>
                    <a:pt x="8966" y="12702"/>
                  </a:cubicBezTo>
                  <a:cubicBezTo>
                    <a:pt x="9147" y="12309"/>
                    <a:pt x="9346" y="11973"/>
                    <a:pt x="9564" y="11748"/>
                  </a:cubicBezTo>
                  <a:cubicBezTo>
                    <a:pt x="9771" y="11535"/>
                    <a:pt x="9993" y="11427"/>
                    <a:pt x="10218" y="11431"/>
                  </a:cubicBezTo>
                  <a:lnTo>
                    <a:pt x="18848" y="11431"/>
                  </a:lnTo>
                  <a:cubicBezTo>
                    <a:pt x="20169" y="11380"/>
                    <a:pt x="21183" y="8383"/>
                    <a:pt x="21027" y="4992"/>
                  </a:cubicBezTo>
                  <a:cubicBezTo>
                    <a:pt x="20895" y="2149"/>
                    <a:pt x="19955" y="20"/>
                    <a:pt x="18848" y="58"/>
                  </a:cubicBezTo>
                  <a:lnTo>
                    <a:pt x="5175" y="0"/>
                  </a:lnTo>
                  <a:lnTo>
                    <a:pt x="4151" y="30"/>
                  </a:lnTo>
                  <a:close/>
                </a:path>
              </a:pathLst>
            </a:custGeom>
            <a:solidFill>
              <a:schemeClr val="bg1">
                <a:lumMod val="85000"/>
              </a:schemeClr>
            </a:solidFill>
            <a:ln w="12700" cap="flat">
              <a:noFill/>
              <a:miter lim="400000"/>
            </a:ln>
            <a:effectLst/>
          </p:spPr>
          <p:txBody>
            <a:bodyPr wrap="square" lIns="91440" tIns="45720" rIns="91440" bIns="45720" numCol="1" anchor="ctr">
              <a:normAutofit/>
            </a:bodyPr>
            <a:lstStyle/>
            <a:p>
              <a:pPr algn="ctr">
                <a:lnSpc>
                  <a:spcPct val="125000"/>
                </a:lnSpc>
              </a:pPr>
              <a:endParaRPr sz="1400">
                <a:solidFill>
                  <a:srgbClr val="000000"/>
                </a:solidFill>
              </a:endParaRPr>
            </a:p>
          </p:txBody>
        </p:sp>
        <p:sp>
          <p:nvSpPr>
            <p:cNvPr id="16" name="í$ḻíḓe">
              <a:extLst>
                <a:ext uri="{FF2B5EF4-FFF2-40B4-BE49-F238E27FC236}">
                  <a16:creationId xmlns:a16="http://schemas.microsoft.com/office/drawing/2014/main" id="{DF64D441-7D98-4E30-AC21-8F9C5C20E4B0}"/>
                </a:ext>
              </a:extLst>
            </p:cNvPr>
            <p:cNvSpPr/>
            <p:nvPr/>
          </p:nvSpPr>
          <p:spPr bwMode="auto">
            <a:xfrm>
              <a:off x="7337424" y="1635683"/>
              <a:ext cx="2281468"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nSpc>
                  <a:spcPct val="125000"/>
                </a:lnSpc>
                <a:buFont typeface="Arial" panose="020B0604020202020204" pitchFamily="34" charset="0"/>
                <a:buChar char="•"/>
              </a:pPr>
              <a:r>
                <a:rPr lang="zh-CN" altLang="en-US" sz="1400" dirty="0"/>
                <a:t>数据获取</a:t>
              </a:r>
              <a:endParaRPr lang="en-US" altLang="zh-CN" sz="1400" dirty="0"/>
            </a:p>
            <a:p>
              <a:pPr marL="171450" indent="-171450">
                <a:lnSpc>
                  <a:spcPct val="125000"/>
                </a:lnSpc>
                <a:buFont typeface="Arial" panose="020B0604020202020204" pitchFamily="34" charset="0"/>
                <a:buChar char="•"/>
              </a:pPr>
              <a:r>
                <a:rPr lang="zh-CN" altLang="en-US" sz="1400" dirty="0"/>
                <a:t>周期性的访问存放坐标的寄存器，更新发送模块的寄存器</a:t>
              </a:r>
              <a:endParaRPr lang="en-US" altLang="zh-CN" sz="1400" dirty="0"/>
            </a:p>
          </p:txBody>
        </p:sp>
        <p:sp>
          <p:nvSpPr>
            <p:cNvPr id="17" name="íṥḷîde">
              <a:extLst>
                <a:ext uri="{FF2B5EF4-FFF2-40B4-BE49-F238E27FC236}">
                  <a16:creationId xmlns:a16="http://schemas.microsoft.com/office/drawing/2014/main" id="{0C730137-7F1B-4221-A397-13CDC40B20CD}"/>
                </a:ext>
              </a:extLst>
            </p:cNvPr>
            <p:cNvSpPr/>
            <p:nvPr/>
          </p:nvSpPr>
          <p:spPr bwMode="auto">
            <a:xfrm>
              <a:off x="7337424" y="3765839"/>
              <a:ext cx="2281468"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nSpc>
                  <a:spcPct val="125000"/>
                </a:lnSpc>
                <a:buFont typeface="Arial" panose="020B0604020202020204" pitchFamily="34" charset="0"/>
                <a:buChar char="•"/>
              </a:pPr>
              <a:r>
                <a:rPr lang="zh-CN" altLang="en-US" sz="1400" dirty="0"/>
                <a:t>数据接收</a:t>
              </a:r>
              <a:endParaRPr lang="en-US" altLang="zh-CN" sz="1400" dirty="0"/>
            </a:p>
            <a:p>
              <a:pPr marL="171450" indent="-171450">
                <a:lnSpc>
                  <a:spcPct val="125000"/>
                </a:lnSpc>
                <a:buFont typeface="Arial" panose="020B0604020202020204" pitchFamily="34" charset="0"/>
                <a:buChar char="•"/>
              </a:pPr>
              <a:r>
                <a:rPr lang="zh-CN" altLang="en-US" sz="1400" dirty="0"/>
                <a:t>检测到起始位开始，在每个数据位的中间时刻采样，放在高位，右移</a:t>
              </a:r>
              <a:endParaRPr lang="en-US" altLang="zh-CN" sz="1400" dirty="0"/>
            </a:p>
          </p:txBody>
        </p:sp>
        <p:sp>
          <p:nvSpPr>
            <p:cNvPr id="18" name="îslíḑe">
              <a:extLst>
                <a:ext uri="{FF2B5EF4-FFF2-40B4-BE49-F238E27FC236}">
                  <a16:creationId xmlns:a16="http://schemas.microsoft.com/office/drawing/2014/main" id="{1CE0C402-D6B6-4C02-B9D9-2E446BFB80AD}"/>
                </a:ext>
              </a:extLst>
            </p:cNvPr>
            <p:cNvSpPr/>
            <p:nvPr/>
          </p:nvSpPr>
          <p:spPr bwMode="auto">
            <a:xfrm>
              <a:off x="7491207" y="2732141"/>
              <a:ext cx="2574396"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nSpc>
                  <a:spcPct val="125000"/>
                </a:lnSpc>
                <a:buFont typeface="Arial" panose="020B0604020202020204" pitchFamily="34" charset="0"/>
                <a:buChar char="•"/>
              </a:pPr>
              <a:r>
                <a:rPr lang="zh-CN" altLang="en-US" sz="1400" dirty="0"/>
                <a:t>数据串行化及发送</a:t>
              </a:r>
              <a:endParaRPr lang="en-US" altLang="zh-CN" sz="1400" dirty="0"/>
            </a:p>
            <a:p>
              <a:pPr marL="171450" indent="-171450">
                <a:lnSpc>
                  <a:spcPct val="125000"/>
                </a:lnSpc>
                <a:buFont typeface="Arial" panose="020B0604020202020204" pitchFamily="34" charset="0"/>
                <a:buChar char="•"/>
              </a:pPr>
              <a:r>
                <a:rPr lang="zh-CN" altLang="en-US" sz="1400" dirty="0"/>
                <a:t>每隔</a:t>
              </a:r>
              <a:r>
                <a:rPr lang="en-US" altLang="zh-CN" sz="1400" dirty="0"/>
                <a:t>8</a:t>
              </a:r>
              <a:r>
                <a:rPr lang="zh-CN" altLang="en-US" sz="1400" dirty="0"/>
                <a:t>个时钟周期，右移</a:t>
              </a:r>
              <a:r>
                <a:rPr lang="en-US" altLang="zh-CN" sz="1400" dirty="0"/>
                <a:t>1</a:t>
              </a:r>
              <a:r>
                <a:rPr lang="zh-CN" altLang="en-US" sz="1400" dirty="0"/>
                <a:t>位，将输出电平置为最低位的电平</a:t>
              </a:r>
              <a:endParaRPr lang="en-US" altLang="zh-CN" sz="1400" dirty="0"/>
            </a:p>
            <a:p>
              <a:pPr marL="171450" indent="-171450">
                <a:lnSpc>
                  <a:spcPct val="125000"/>
                </a:lnSpc>
                <a:buFont typeface="Arial" panose="020B0604020202020204" pitchFamily="34" charset="0"/>
                <a:buChar char="•"/>
              </a:pPr>
              <a:endParaRPr lang="en-US" altLang="zh-CN" sz="1400" dirty="0"/>
            </a:p>
          </p:txBody>
        </p:sp>
        <p:sp>
          <p:nvSpPr>
            <p:cNvPr id="19" name="îSḷîďè">
              <a:extLst>
                <a:ext uri="{FF2B5EF4-FFF2-40B4-BE49-F238E27FC236}">
                  <a16:creationId xmlns:a16="http://schemas.microsoft.com/office/drawing/2014/main" id="{7E94F969-13D6-43B0-96C1-6711DB5B9FCF}"/>
                </a:ext>
              </a:extLst>
            </p:cNvPr>
            <p:cNvSpPr/>
            <p:nvPr/>
          </p:nvSpPr>
          <p:spPr bwMode="auto">
            <a:xfrm>
              <a:off x="7491207" y="4862297"/>
              <a:ext cx="2430801"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nSpc>
                  <a:spcPct val="125000"/>
                </a:lnSpc>
                <a:buFont typeface="Arial" panose="020B0604020202020204" pitchFamily="34" charset="0"/>
                <a:buChar char="•"/>
              </a:pPr>
              <a:r>
                <a:rPr lang="zh-CN" altLang="en-US" sz="1400" dirty="0"/>
                <a:t>一次数据接收结束，将得到的数据输出给外部寄存器</a:t>
              </a:r>
              <a:endParaRPr lang="en-US" altLang="zh-CN" sz="1400" dirty="0"/>
            </a:p>
          </p:txBody>
        </p:sp>
        <p:sp>
          <p:nvSpPr>
            <p:cNvPr id="20" name="îṣļîdé">
              <a:extLst>
                <a:ext uri="{FF2B5EF4-FFF2-40B4-BE49-F238E27FC236}">
                  <a16:creationId xmlns:a16="http://schemas.microsoft.com/office/drawing/2014/main" id="{1D252D98-36E3-402A-B298-311D5E5E6E2B}"/>
                </a:ext>
              </a:extLst>
            </p:cNvPr>
            <p:cNvSpPr/>
            <p:nvPr/>
          </p:nvSpPr>
          <p:spPr>
            <a:xfrm>
              <a:off x="5703815" y="1755006"/>
              <a:ext cx="1433217" cy="14332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5000"/>
                </a:lnSpc>
              </a:pPr>
              <a:r>
                <a:rPr lang="en-US" altLang="zh-CN" sz="1400" b="1" dirty="0"/>
                <a:t>01</a:t>
              </a:r>
              <a:endParaRPr lang="zh-CN" altLang="en-US" sz="1400" b="1" dirty="0"/>
            </a:p>
          </p:txBody>
        </p:sp>
        <p:sp>
          <p:nvSpPr>
            <p:cNvPr id="21" name="îṩḷíďê">
              <a:extLst>
                <a:ext uri="{FF2B5EF4-FFF2-40B4-BE49-F238E27FC236}">
                  <a16:creationId xmlns:a16="http://schemas.microsoft.com/office/drawing/2014/main" id="{F85AF0BF-1CDA-41AF-96E5-1A72825B3639}"/>
                </a:ext>
              </a:extLst>
            </p:cNvPr>
            <p:cNvSpPr/>
            <p:nvPr/>
          </p:nvSpPr>
          <p:spPr>
            <a:xfrm>
              <a:off x="9973068" y="2046554"/>
              <a:ext cx="1433217" cy="143321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5000"/>
                </a:lnSpc>
              </a:pPr>
              <a:r>
                <a:rPr lang="en-US" altLang="zh-CN" sz="1400" b="1" dirty="0"/>
                <a:t>02</a:t>
              </a:r>
              <a:endParaRPr lang="zh-CN" altLang="en-US" sz="1400" b="1" dirty="0"/>
            </a:p>
          </p:txBody>
        </p:sp>
        <p:sp>
          <p:nvSpPr>
            <p:cNvPr id="22" name="ïṡľïde">
              <a:extLst>
                <a:ext uri="{FF2B5EF4-FFF2-40B4-BE49-F238E27FC236}">
                  <a16:creationId xmlns:a16="http://schemas.microsoft.com/office/drawing/2014/main" id="{9D37B3D8-E352-4E0B-B986-2F91C75665AF}"/>
                </a:ext>
              </a:extLst>
            </p:cNvPr>
            <p:cNvSpPr/>
            <p:nvPr/>
          </p:nvSpPr>
          <p:spPr>
            <a:xfrm>
              <a:off x="9973068" y="4176711"/>
              <a:ext cx="1433217" cy="143321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5000"/>
                </a:lnSpc>
              </a:pPr>
              <a:r>
                <a:rPr lang="en-US" altLang="zh-CN" sz="1400" b="1" dirty="0"/>
                <a:t>04</a:t>
              </a:r>
              <a:endParaRPr lang="zh-CN" altLang="en-US" sz="1400" b="1" dirty="0"/>
            </a:p>
          </p:txBody>
        </p:sp>
        <p:sp>
          <p:nvSpPr>
            <p:cNvPr id="23" name="îśľïḍè">
              <a:extLst>
                <a:ext uri="{FF2B5EF4-FFF2-40B4-BE49-F238E27FC236}">
                  <a16:creationId xmlns:a16="http://schemas.microsoft.com/office/drawing/2014/main" id="{A7AB9A4C-3F1A-42FC-90F7-0148B1977E77}"/>
                </a:ext>
              </a:extLst>
            </p:cNvPr>
            <p:cNvSpPr/>
            <p:nvPr/>
          </p:nvSpPr>
          <p:spPr>
            <a:xfrm>
              <a:off x="5703815" y="3885162"/>
              <a:ext cx="1433217" cy="14332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25000"/>
                </a:lnSpc>
              </a:pPr>
              <a:r>
                <a:rPr lang="en-US" altLang="zh-CN" sz="1400" b="1" dirty="0"/>
                <a:t>03</a:t>
              </a:r>
              <a:endParaRPr lang="zh-CN" altLang="en-US" sz="1400" b="1" dirty="0"/>
            </a:p>
          </p:txBody>
        </p:sp>
      </p:grpSp>
      <p:sp>
        <p:nvSpPr>
          <p:cNvPr id="24" name="灯片编号占位符 3">
            <a:extLst>
              <a:ext uri="{FF2B5EF4-FFF2-40B4-BE49-F238E27FC236}">
                <a16:creationId xmlns:a16="http://schemas.microsoft.com/office/drawing/2014/main" id="{242896DB-39F9-4944-975B-229AF9993C34}"/>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a:solidFill>
                  <a:schemeClr val="tx1">
                    <a:lumMod val="50000"/>
                    <a:lumOff val="50000"/>
                  </a:schemeClr>
                </a:solidFill>
              </a:rPr>
              <a:pPr algn="r"/>
              <a:t>28</a:t>
            </a:fld>
            <a:endParaRPr lang="zh-CN" altLang="en-US" sz="1000" dirty="0">
              <a:solidFill>
                <a:schemeClr val="tx1">
                  <a:lumMod val="50000"/>
                  <a:lumOff val="50000"/>
                </a:schemeClr>
              </a:solidFill>
            </a:endParaRPr>
          </a:p>
        </p:txBody>
      </p:sp>
      <p:sp>
        <p:nvSpPr>
          <p:cNvPr id="25" name="îSlïḓe">
            <a:extLst>
              <a:ext uri="{FF2B5EF4-FFF2-40B4-BE49-F238E27FC236}">
                <a16:creationId xmlns:a16="http://schemas.microsoft.com/office/drawing/2014/main" id="{08F451C0-73D7-408D-B9EA-84F89719D163}"/>
              </a:ext>
            </a:extLst>
          </p:cNvPr>
          <p:cNvSpPr txBox="1"/>
          <p:nvPr/>
        </p:nvSpPr>
        <p:spPr bwMode="auto">
          <a:xfrm>
            <a:off x="789822" y="3258868"/>
            <a:ext cx="460098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pPr>
            <a:r>
              <a:rPr lang="zh-CN" altLang="en-US" sz="2000" b="1" dirty="0"/>
              <a:t>传输顺序</a:t>
            </a:r>
            <a:endParaRPr lang="en-US" altLang="zh-CN" sz="2000" b="1" dirty="0"/>
          </a:p>
        </p:txBody>
      </p:sp>
      <p:sp>
        <p:nvSpPr>
          <p:cNvPr id="26" name="îṡ1ïďé">
            <a:extLst>
              <a:ext uri="{FF2B5EF4-FFF2-40B4-BE49-F238E27FC236}">
                <a16:creationId xmlns:a16="http://schemas.microsoft.com/office/drawing/2014/main" id="{B872D043-3FE4-4165-BD30-0A2D967E250F}"/>
              </a:ext>
            </a:extLst>
          </p:cNvPr>
          <p:cNvSpPr/>
          <p:nvPr/>
        </p:nvSpPr>
        <p:spPr>
          <a:xfrm>
            <a:off x="789259" y="3841489"/>
            <a:ext cx="4600984" cy="11652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rmAutofit/>
          </a:bodyPr>
          <a:lstStyle/>
          <a:p>
            <a:pPr>
              <a:lnSpc>
                <a:spcPct val="150000"/>
              </a:lnSpc>
              <a:spcBef>
                <a:spcPct val="0"/>
              </a:spcBef>
            </a:pPr>
            <a:r>
              <a:rPr lang="zh-CN" altLang="en-US" sz="1600" dirty="0"/>
              <a:t>从</a:t>
            </a:r>
            <a:r>
              <a:rPr lang="en-US" altLang="zh-CN" sz="1600" dirty="0"/>
              <a:t>LSB</a:t>
            </a:r>
            <a:r>
              <a:rPr lang="zh-CN" altLang="en-US" sz="1600" dirty="0"/>
              <a:t>到</a:t>
            </a:r>
            <a:r>
              <a:rPr lang="en-US" altLang="zh-CN" sz="1600" dirty="0"/>
              <a:t>MSB</a:t>
            </a:r>
            <a:r>
              <a:rPr lang="zh-CN" altLang="en-US" sz="1600" dirty="0"/>
              <a:t>。无数据传输时，保持在一个高电平状态，先发出一个起始位，表示数据传输开始，然后是</a:t>
            </a:r>
            <a:r>
              <a:rPr lang="en-US" altLang="zh-CN" sz="1600" dirty="0"/>
              <a:t>10</a:t>
            </a:r>
            <a:r>
              <a:rPr lang="zh-CN" altLang="en-US" sz="1600" dirty="0"/>
              <a:t>位的数据位，无校验位及停止位。</a:t>
            </a:r>
            <a:endParaRPr lang="en-US" altLang="zh-CN" sz="1600" dirty="0"/>
          </a:p>
        </p:txBody>
      </p:sp>
    </p:spTree>
    <p:extLst>
      <p:ext uri="{BB962C8B-B14F-4D97-AF65-F5344CB8AC3E}">
        <p14:creationId xmlns:p14="http://schemas.microsoft.com/office/powerpoint/2010/main" val="1520758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9410700" y="0"/>
            <a:ext cx="2781300" cy="6858000"/>
          </a:xfrm>
          <a:prstGeom prst="rect">
            <a:avLst/>
          </a:prstGeom>
        </p:spPr>
      </p:pic>
      <p:sp>
        <p:nvSpPr>
          <p:cNvPr id="9" name="矩形 8">
            <a:extLst>
              <a:ext uri="{FF2B5EF4-FFF2-40B4-BE49-F238E27FC236}">
                <a16:creationId xmlns:a16="http://schemas.microsoft.com/office/drawing/2014/main" id="{67356D66-905C-44D5-8C5B-76F60ACC404C}"/>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1067CC65-43F3-4E97-B73B-C96C493CC959}"/>
              </a:ext>
            </a:extLst>
          </p:cNvPr>
          <p:cNvSpPr/>
          <p:nvPr/>
        </p:nvSpPr>
        <p:spPr>
          <a:xfrm>
            <a:off x="741186" y="648945"/>
            <a:ext cx="4100803" cy="480131"/>
          </a:xfrm>
          <a:prstGeom prst="rect">
            <a:avLst/>
          </a:prstGeom>
        </p:spPr>
        <p:txBody>
          <a:bodyPr wrap="none">
            <a:spAutoFit/>
          </a:bodyPr>
          <a:lstStyle/>
          <a:p>
            <a:pPr defTabSz="914354">
              <a:lnSpc>
                <a:spcPct val="90000"/>
              </a:lnSpc>
              <a:spcBef>
                <a:spcPct val="0"/>
              </a:spcBef>
            </a:pPr>
            <a:r>
              <a:rPr lang="en-US" altLang="zh-CN" sz="2800" b="1" dirty="0"/>
              <a:t>Zybo</a:t>
            </a:r>
            <a:r>
              <a:rPr lang="zh-CN" altLang="en-US" sz="2800" b="1" dirty="0"/>
              <a:t>与</a:t>
            </a:r>
            <a:r>
              <a:rPr lang="en-US" altLang="zh-CN" sz="2800" b="1" dirty="0"/>
              <a:t>Nexys4</a:t>
            </a:r>
            <a:r>
              <a:rPr lang="zh-CN" altLang="en-US" sz="2800" b="1" dirty="0"/>
              <a:t>传输协议</a:t>
            </a:r>
          </a:p>
        </p:txBody>
      </p:sp>
      <p:sp>
        <p:nvSpPr>
          <p:cNvPr id="24" name="灯片编号占位符 3">
            <a:extLst>
              <a:ext uri="{FF2B5EF4-FFF2-40B4-BE49-F238E27FC236}">
                <a16:creationId xmlns:a16="http://schemas.microsoft.com/office/drawing/2014/main" id="{16001398-E38E-428D-BBB7-7B94AA5D8554}"/>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a:solidFill>
                  <a:schemeClr val="tx1">
                    <a:lumMod val="50000"/>
                    <a:lumOff val="50000"/>
                  </a:schemeClr>
                </a:solidFill>
              </a:rPr>
              <a:pPr algn="r"/>
              <a:t>29</a:t>
            </a:fld>
            <a:endParaRPr lang="zh-CN" altLang="en-US" sz="1000" dirty="0">
              <a:solidFill>
                <a:schemeClr val="tx1">
                  <a:lumMod val="50000"/>
                  <a:lumOff val="50000"/>
                </a:schemeClr>
              </a:solidFill>
            </a:endParaRPr>
          </a:p>
        </p:txBody>
      </p:sp>
      <p:grpSp>
        <p:nvGrpSpPr>
          <p:cNvPr id="25" name="fe7d6a2a-6b39-48c2-bebb-d7b41482bc5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A6DFC28-8EB1-4278-8719-D5A7351850FC}"/>
              </a:ext>
            </a:extLst>
          </p:cNvPr>
          <p:cNvGrpSpPr>
            <a:grpSpLocks noChangeAspect="1"/>
          </p:cNvGrpSpPr>
          <p:nvPr>
            <p:custDataLst>
              <p:tags r:id="rId1"/>
            </p:custDataLst>
          </p:nvPr>
        </p:nvGrpSpPr>
        <p:grpSpPr>
          <a:xfrm>
            <a:off x="558095" y="1098951"/>
            <a:ext cx="10960805" cy="3143948"/>
            <a:chOff x="558095" y="1098951"/>
            <a:chExt cx="10960805" cy="3143948"/>
          </a:xfrm>
        </p:grpSpPr>
        <p:grpSp>
          <p:nvGrpSpPr>
            <p:cNvPr id="26" name="îŝḷiḋé">
              <a:extLst>
                <a:ext uri="{FF2B5EF4-FFF2-40B4-BE49-F238E27FC236}">
                  <a16:creationId xmlns:a16="http://schemas.microsoft.com/office/drawing/2014/main" id="{E87013D4-3B3A-4DE0-A107-411E3FFDC245}"/>
                </a:ext>
              </a:extLst>
            </p:cNvPr>
            <p:cNvGrpSpPr/>
            <p:nvPr/>
          </p:nvGrpSpPr>
          <p:grpSpPr>
            <a:xfrm>
              <a:off x="4403998" y="1600200"/>
              <a:ext cx="3602720" cy="2563183"/>
              <a:chOff x="7278593" y="1424253"/>
              <a:chExt cx="3913700" cy="2784436"/>
            </a:xfrm>
          </p:grpSpPr>
          <p:sp>
            <p:nvSpPr>
              <p:cNvPr id="33" name="î$ḷíďe">
                <a:extLst>
                  <a:ext uri="{FF2B5EF4-FFF2-40B4-BE49-F238E27FC236}">
                    <a16:creationId xmlns:a16="http://schemas.microsoft.com/office/drawing/2014/main" id="{658E1CCE-7D8C-4C10-86AF-DBD70770CEA6}"/>
                  </a:ext>
                </a:extLst>
              </p:cNvPr>
              <p:cNvSpPr/>
              <p:nvPr/>
            </p:nvSpPr>
            <p:spPr bwMode="auto">
              <a:xfrm>
                <a:off x="7649834" y="2400933"/>
                <a:ext cx="560986" cy="346827"/>
              </a:xfrm>
              <a:custGeom>
                <a:avLst/>
                <a:gdLst>
                  <a:gd name="T0" fmla="*/ 73 w 85"/>
                  <a:gd name="T1" fmla="*/ 48 h 53"/>
                  <a:gd name="T2" fmla="*/ 52 w 85"/>
                  <a:gd name="T3" fmla="*/ 15 h 53"/>
                  <a:gd name="T4" fmla="*/ 0 w 85"/>
                  <a:gd name="T5" fmla="*/ 0 h 53"/>
                  <a:gd name="T6" fmla="*/ 27 w 85"/>
                  <a:gd name="T7" fmla="*/ 38 h 53"/>
                  <a:gd name="T8" fmla="*/ 54 w 85"/>
                  <a:gd name="T9" fmla="*/ 45 h 53"/>
                  <a:gd name="T10" fmla="*/ 85 w 85"/>
                  <a:gd name="T11" fmla="*/ 53 h 53"/>
                  <a:gd name="T12" fmla="*/ 73 w 85"/>
                  <a:gd name="T13" fmla="*/ 48 h 53"/>
                  <a:gd name="T14" fmla="*/ 73 w 85"/>
                  <a:gd name="T15" fmla="*/ 48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3">
                    <a:moveTo>
                      <a:pt x="73" y="48"/>
                    </a:moveTo>
                    <a:cubicBezTo>
                      <a:pt x="62" y="41"/>
                      <a:pt x="55" y="28"/>
                      <a:pt x="52" y="15"/>
                    </a:cubicBezTo>
                    <a:cubicBezTo>
                      <a:pt x="0" y="0"/>
                      <a:pt x="0" y="0"/>
                      <a:pt x="0" y="0"/>
                    </a:cubicBezTo>
                    <a:cubicBezTo>
                      <a:pt x="3" y="16"/>
                      <a:pt x="12" y="31"/>
                      <a:pt x="27" y="38"/>
                    </a:cubicBezTo>
                    <a:cubicBezTo>
                      <a:pt x="36" y="41"/>
                      <a:pt x="45" y="43"/>
                      <a:pt x="54" y="45"/>
                    </a:cubicBezTo>
                    <a:cubicBezTo>
                      <a:pt x="64" y="48"/>
                      <a:pt x="74" y="51"/>
                      <a:pt x="85" y="53"/>
                    </a:cubicBezTo>
                    <a:cubicBezTo>
                      <a:pt x="81" y="52"/>
                      <a:pt x="77" y="51"/>
                      <a:pt x="73" y="48"/>
                    </a:cubicBezTo>
                    <a:cubicBezTo>
                      <a:pt x="70" y="46"/>
                      <a:pt x="77" y="51"/>
                      <a:pt x="73" y="48"/>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iś1idé">
                <a:extLst>
                  <a:ext uri="{FF2B5EF4-FFF2-40B4-BE49-F238E27FC236}">
                    <a16:creationId xmlns:a16="http://schemas.microsoft.com/office/drawing/2014/main" id="{C50EB897-1EBB-4F44-9347-54978D6BCF35}"/>
                  </a:ext>
                </a:extLst>
              </p:cNvPr>
              <p:cNvSpPr/>
              <p:nvPr/>
            </p:nvSpPr>
            <p:spPr bwMode="auto">
              <a:xfrm>
                <a:off x="7575585" y="3493766"/>
                <a:ext cx="721032" cy="714923"/>
              </a:xfrm>
              <a:custGeom>
                <a:avLst/>
                <a:gdLst>
                  <a:gd name="T0" fmla="*/ 108 w 109"/>
                  <a:gd name="T1" fmla="*/ 99 h 109"/>
                  <a:gd name="T2" fmla="*/ 72 w 109"/>
                  <a:gd name="T3" fmla="*/ 10 h 109"/>
                  <a:gd name="T4" fmla="*/ 18 w 109"/>
                  <a:gd name="T5" fmla="*/ 0 h 109"/>
                  <a:gd name="T6" fmla="*/ 41 w 109"/>
                  <a:gd name="T7" fmla="*/ 101 h 109"/>
                  <a:gd name="T8" fmla="*/ 60 w 109"/>
                  <a:gd name="T9" fmla="*/ 102 h 109"/>
                  <a:gd name="T10" fmla="*/ 65 w 109"/>
                  <a:gd name="T11" fmla="*/ 104 h 109"/>
                  <a:gd name="T12" fmla="*/ 109 w 109"/>
                  <a:gd name="T13" fmla="*/ 99 h 109"/>
                  <a:gd name="T14" fmla="*/ 108 w 109"/>
                  <a:gd name="T15" fmla="*/ 99 h 109"/>
                  <a:gd name="T16" fmla="*/ 108 w 109"/>
                  <a:gd name="T17"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9">
                    <a:moveTo>
                      <a:pt x="108" y="99"/>
                    </a:moveTo>
                    <a:cubicBezTo>
                      <a:pt x="68" y="95"/>
                      <a:pt x="61" y="41"/>
                      <a:pt x="72" y="10"/>
                    </a:cubicBezTo>
                    <a:cubicBezTo>
                      <a:pt x="18" y="0"/>
                      <a:pt x="18" y="0"/>
                      <a:pt x="18" y="0"/>
                    </a:cubicBezTo>
                    <a:cubicBezTo>
                      <a:pt x="7" y="32"/>
                      <a:pt x="0" y="95"/>
                      <a:pt x="41" y="101"/>
                    </a:cubicBezTo>
                    <a:cubicBezTo>
                      <a:pt x="41" y="101"/>
                      <a:pt x="61" y="109"/>
                      <a:pt x="60" y="102"/>
                    </a:cubicBezTo>
                    <a:cubicBezTo>
                      <a:pt x="60" y="102"/>
                      <a:pt x="65" y="104"/>
                      <a:pt x="65" y="104"/>
                    </a:cubicBezTo>
                    <a:cubicBezTo>
                      <a:pt x="109" y="99"/>
                      <a:pt x="109" y="99"/>
                      <a:pt x="109" y="99"/>
                    </a:cubicBezTo>
                    <a:cubicBezTo>
                      <a:pt x="108" y="99"/>
                      <a:pt x="108" y="99"/>
                      <a:pt x="108" y="99"/>
                    </a:cubicBezTo>
                    <a:cubicBezTo>
                      <a:pt x="108" y="99"/>
                      <a:pt x="108" y="99"/>
                      <a:pt x="108" y="99"/>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íşḷíḍè">
                <a:extLst>
                  <a:ext uri="{FF2B5EF4-FFF2-40B4-BE49-F238E27FC236}">
                    <a16:creationId xmlns:a16="http://schemas.microsoft.com/office/drawing/2014/main" id="{737ADC04-6FB8-4BF7-9F30-9D598DFEDD68}"/>
                  </a:ext>
                </a:extLst>
              </p:cNvPr>
              <p:cNvSpPr/>
              <p:nvPr/>
            </p:nvSpPr>
            <p:spPr bwMode="auto">
              <a:xfrm>
                <a:off x="7953426" y="3480678"/>
                <a:ext cx="694633" cy="610221"/>
              </a:xfrm>
              <a:custGeom>
                <a:avLst/>
                <a:gdLst>
                  <a:gd name="T0" fmla="*/ 103 w 105"/>
                  <a:gd name="T1" fmla="*/ 25 h 93"/>
                  <a:gd name="T2" fmla="*/ 100 w 105"/>
                  <a:gd name="T3" fmla="*/ 11 h 93"/>
                  <a:gd name="T4" fmla="*/ 48 w 105"/>
                  <a:gd name="T5" fmla="*/ 0 h 93"/>
                  <a:gd name="T6" fmla="*/ 44 w 105"/>
                  <a:gd name="T7" fmla="*/ 50 h 93"/>
                  <a:gd name="T8" fmla="*/ 0 w 105"/>
                  <a:gd name="T9" fmla="*/ 80 h 93"/>
                  <a:gd name="T10" fmla="*/ 53 w 105"/>
                  <a:gd name="T11" fmla="*/ 88 h 93"/>
                  <a:gd name="T12" fmla="*/ 103 w 105"/>
                  <a:gd name="T13" fmla="*/ 25 h 93"/>
                  <a:gd name="T14" fmla="*/ 103 w 105"/>
                  <a:gd name="T15" fmla="*/ 25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3">
                    <a:moveTo>
                      <a:pt x="103" y="25"/>
                    </a:moveTo>
                    <a:cubicBezTo>
                      <a:pt x="103" y="20"/>
                      <a:pt x="102" y="15"/>
                      <a:pt x="100" y="11"/>
                    </a:cubicBezTo>
                    <a:cubicBezTo>
                      <a:pt x="48" y="0"/>
                      <a:pt x="48" y="0"/>
                      <a:pt x="48" y="0"/>
                    </a:cubicBezTo>
                    <a:cubicBezTo>
                      <a:pt x="53" y="17"/>
                      <a:pt x="52" y="35"/>
                      <a:pt x="44" y="50"/>
                    </a:cubicBezTo>
                    <a:cubicBezTo>
                      <a:pt x="37" y="67"/>
                      <a:pt x="20" y="83"/>
                      <a:pt x="0" y="80"/>
                    </a:cubicBezTo>
                    <a:cubicBezTo>
                      <a:pt x="53" y="88"/>
                      <a:pt x="53" y="88"/>
                      <a:pt x="53" y="88"/>
                    </a:cubicBezTo>
                    <a:cubicBezTo>
                      <a:pt x="86" y="93"/>
                      <a:pt x="105" y="53"/>
                      <a:pt x="103" y="25"/>
                    </a:cubicBezTo>
                    <a:cubicBezTo>
                      <a:pt x="103" y="24"/>
                      <a:pt x="103" y="26"/>
                      <a:pt x="103" y="25"/>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îsļíḑe">
                <a:extLst>
                  <a:ext uri="{FF2B5EF4-FFF2-40B4-BE49-F238E27FC236}">
                    <a16:creationId xmlns:a16="http://schemas.microsoft.com/office/drawing/2014/main" id="{D4771C45-E52E-42B4-B2BB-C1AE4BD7C845}"/>
                  </a:ext>
                </a:extLst>
              </p:cNvPr>
              <p:cNvSpPr/>
              <p:nvPr/>
            </p:nvSpPr>
            <p:spPr bwMode="auto">
              <a:xfrm>
                <a:off x="8428614" y="2026293"/>
                <a:ext cx="925627" cy="1087926"/>
              </a:xfrm>
              <a:custGeom>
                <a:avLst/>
                <a:gdLst>
                  <a:gd name="T0" fmla="*/ 90 w 140"/>
                  <a:gd name="T1" fmla="*/ 15 h 166"/>
                  <a:gd name="T2" fmla="*/ 1 w 140"/>
                  <a:gd name="T3" fmla="*/ 85 h 166"/>
                  <a:gd name="T4" fmla="*/ 29 w 140"/>
                  <a:gd name="T5" fmla="*/ 155 h 166"/>
                  <a:gd name="T6" fmla="*/ 64 w 140"/>
                  <a:gd name="T7" fmla="*/ 157 h 166"/>
                  <a:gd name="T8" fmla="*/ 101 w 140"/>
                  <a:gd name="T9" fmla="*/ 166 h 166"/>
                  <a:gd name="T10" fmla="*/ 67 w 140"/>
                  <a:gd name="T11" fmla="*/ 79 h 166"/>
                  <a:gd name="T12" fmla="*/ 140 w 140"/>
                  <a:gd name="T13" fmla="*/ 32 h 166"/>
                  <a:gd name="T14" fmla="*/ 90 w 140"/>
                  <a:gd name="T15" fmla="*/ 15 h 166"/>
                  <a:gd name="T16" fmla="*/ 90 w 140"/>
                  <a:gd name="T17" fmla="*/ 1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66">
                    <a:moveTo>
                      <a:pt x="90" y="15"/>
                    </a:moveTo>
                    <a:cubicBezTo>
                      <a:pt x="47" y="0"/>
                      <a:pt x="4" y="48"/>
                      <a:pt x="1" y="85"/>
                    </a:cubicBezTo>
                    <a:cubicBezTo>
                      <a:pt x="0" y="107"/>
                      <a:pt x="11" y="141"/>
                      <a:pt x="29" y="155"/>
                    </a:cubicBezTo>
                    <a:cubicBezTo>
                      <a:pt x="38" y="162"/>
                      <a:pt x="53" y="154"/>
                      <a:pt x="64" y="157"/>
                    </a:cubicBezTo>
                    <a:cubicBezTo>
                      <a:pt x="76" y="160"/>
                      <a:pt x="88" y="163"/>
                      <a:pt x="101" y="166"/>
                    </a:cubicBezTo>
                    <a:cubicBezTo>
                      <a:pt x="64" y="157"/>
                      <a:pt x="56" y="110"/>
                      <a:pt x="67" y="79"/>
                    </a:cubicBezTo>
                    <a:cubicBezTo>
                      <a:pt x="77" y="50"/>
                      <a:pt x="107" y="21"/>
                      <a:pt x="140" y="32"/>
                    </a:cubicBezTo>
                    <a:cubicBezTo>
                      <a:pt x="124" y="27"/>
                      <a:pt x="107" y="21"/>
                      <a:pt x="90" y="15"/>
                    </a:cubicBezTo>
                    <a:cubicBezTo>
                      <a:pt x="89" y="15"/>
                      <a:pt x="107" y="21"/>
                      <a:pt x="90" y="15"/>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íṣḻïḋè">
                <a:extLst>
                  <a:ext uri="{FF2B5EF4-FFF2-40B4-BE49-F238E27FC236}">
                    <a16:creationId xmlns:a16="http://schemas.microsoft.com/office/drawing/2014/main" id="{5670A81C-F7F5-4D32-BEF7-6C64D122D758}"/>
                  </a:ext>
                </a:extLst>
              </p:cNvPr>
              <p:cNvSpPr/>
              <p:nvPr/>
            </p:nvSpPr>
            <p:spPr bwMode="auto">
              <a:xfrm>
                <a:off x="9044047" y="1476603"/>
                <a:ext cx="428989" cy="765638"/>
              </a:xfrm>
              <a:custGeom>
                <a:avLst/>
                <a:gdLst>
                  <a:gd name="T0" fmla="*/ 0 w 260"/>
                  <a:gd name="T1" fmla="*/ 400 h 468"/>
                  <a:gd name="T2" fmla="*/ 200 w 260"/>
                  <a:gd name="T3" fmla="*/ 468 h 468"/>
                  <a:gd name="T4" fmla="*/ 260 w 260"/>
                  <a:gd name="T5" fmla="*/ 84 h 468"/>
                  <a:gd name="T6" fmla="*/ 64 w 260"/>
                  <a:gd name="T7" fmla="*/ 0 h 468"/>
                  <a:gd name="T8" fmla="*/ 0 w 260"/>
                  <a:gd name="T9" fmla="*/ 400 h 468"/>
                </a:gdLst>
                <a:ahLst/>
                <a:cxnLst>
                  <a:cxn ang="0">
                    <a:pos x="T0" y="T1"/>
                  </a:cxn>
                  <a:cxn ang="0">
                    <a:pos x="T2" y="T3"/>
                  </a:cxn>
                  <a:cxn ang="0">
                    <a:pos x="T4" y="T5"/>
                  </a:cxn>
                  <a:cxn ang="0">
                    <a:pos x="T6" y="T7"/>
                  </a:cxn>
                  <a:cxn ang="0">
                    <a:pos x="T8" y="T9"/>
                  </a:cxn>
                </a:cxnLst>
                <a:rect l="0" t="0" r="r" b="b"/>
                <a:pathLst>
                  <a:path w="260" h="468">
                    <a:moveTo>
                      <a:pt x="0" y="400"/>
                    </a:moveTo>
                    <a:lnTo>
                      <a:pt x="200" y="468"/>
                    </a:lnTo>
                    <a:lnTo>
                      <a:pt x="260" y="84"/>
                    </a:lnTo>
                    <a:lnTo>
                      <a:pt x="64" y="0"/>
                    </a:lnTo>
                    <a:lnTo>
                      <a:pt x="0" y="40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iṥliďe">
                <a:extLst>
                  <a:ext uri="{FF2B5EF4-FFF2-40B4-BE49-F238E27FC236}">
                    <a16:creationId xmlns:a16="http://schemas.microsoft.com/office/drawing/2014/main" id="{98ABCFDE-1F9F-44DE-AEB5-E242B7267FAC}"/>
                  </a:ext>
                </a:extLst>
              </p:cNvPr>
              <p:cNvSpPr/>
              <p:nvPr/>
            </p:nvSpPr>
            <p:spPr bwMode="auto">
              <a:xfrm>
                <a:off x="8813053" y="3029148"/>
                <a:ext cx="415789" cy="595496"/>
              </a:xfrm>
              <a:custGeom>
                <a:avLst/>
                <a:gdLst>
                  <a:gd name="T0" fmla="*/ 0 w 252"/>
                  <a:gd name="T1" fmla="*/ 324 h 364"/>
                  <a:gd name="T2" fmla="*/ 204 w 252"/>
                  <a:gd name="T3" fmla="*/ 364 h 364"/>
                  <a:gd name="T4" fmla="*/ 252 w 252"/>
                  <a:gd name="T5" fmla="*/ 52 h 364"/>
                  <a:gd name="T6" fmla="*/ 52 w 252"/>
                  <a:gd name="T7" fmla="*/ 0 h 364"/>
                  <a:gd name="T8" fmla="*/ 0 w 252"/>
                  <a:gd name="T9" fmla="*/ 324 h 364"/>
                </a:gdLst>
                <a:ahLst/>
                <a:cxnLst>
                  <a:cxn ang="0">
                    <a:pos x="T0" y="T1"/>
                  </a:cxn>
                  <a:cxn ang="0">
                    <a:pos x="T2" y="T3"/>
                  </a:cxn>
                  <a:cxn ang="0">
                    <a:pos x="T4" y="T5"/>
                  </a:cxn>
                  <a:cxn ang="0">
                    <a:pos x="T6" y="T7"/>
                  </a:cxn>
                  <a:cxn ang="0">
                    <a:pos x="T8" y="T9"/>
                  </a:cxn>
                </a:cxnLst>
                <a:rect l="0" t="0" r="r" b="b"/>
                <a:pathLst>
                  <a:path w="252" h="364">
                    <a:moveTo>
                      <a:pt x="0" y="324"/>
                    </a:moveTo>
                    <a:lnTo>
                      <a:pt x="204" y="364"/>
                    </a:lnTo>
                    <a:lnTo>
                      <a:pt x="252" y="52"/>
                    </a:lnTo>
                    <a:lnTo>
                      <a:pt x="52" y="0"/>
                    </a:lnTo>
                    <a:lnTo>
                      <a:pt x="0" y="32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íṧļîde">
                <a:extLst>
                  <a:ext uri="{FF2B5EF4-FFF2-40B4-BE49-F238E27FC236}">
                    <a16:creationId xmlns:a16="http://schemas.microsoft.com/office/drawing/2014/main" id="{2EE62131-4C95-4F29-B427-B6E328D8CEC7}"/>
                  </a:ext>
                </a:extLst>
              </p:cNvPr>
              <p:cNvSpPr/>
              <p:nvPr/>
            </p:nvSpPr>
            <p:spPr bwMode="auto">
              <a:xfrm>
                <a:off x="8270218" y="3480678"/>
                <a:ext cx="879428" cy="143966"/>
              </a:xfrm>
              <a:custGeom>
                <a:avLst/>
                <a:gdLst>
                  <a:gd name="T0" fmla="*/ 329 w 533"/>
                  <a:gd name="T1" fmla="*/ 48 h 88"/>
                  <a:gd name="T2" fmla="*/ 52 w 533"/>
                  <a:gd name="T3" fmla="*/ 8 h 88"/>
                  <a:gd name="T4" fmla="*/ 0 w 533"/>
                  <a:gd name="T5" fmla="*/ 0 h 88"/>
                  <a:gd name="T6" fmla="*/ 209 w 533"/>
                  <a:gd name="T7" fmla="*/ 44 h 88"/>
                  <a:gd name="T8" fmla="*/ 261 w 533"/>
                  <a:gd name="T9" fmla="*/ 48 h 88"/>
                  <a:gd name="T10" fmla="*/ 533 w 533"/>
                  <a:gd name="T11" fmla="*/ 88 h 88"/>
                  <a:gd name="T12" fmla="*/ 329 w 533"/>
                  <a:gd name="T13" fmla="*/ 48 h 88"/>
                </a:gdLst>
                <a:ahLst/>
                <a:cxnLst>
                  <a:cxn ang="0">
                    <a:pos x="T0" y="T1"/>
                  </a:cxn>
                  <a:cxn ang="0">
                    <a:pos x="T2" y="T3"/>
                  </a:cxn>
                  <a:cxn ang="0">
                    <a:pos x="T4" y="T5"/>
                  </a:cxn>
                  <a:cxn ang="0">
                    <a:pos x="T6" y="T7"/>
                  </a:cxn>
                  <a:cxn ang="0">
                    <a:pos x="T8" y="T9"/>
                  </a:cxn>
                  <a:cxn ang="0">
                    <a:pos x="T10" y="T11"/>
                  </a:cxn>
                  <a:cxn ang="0">
                    <a:pos x="T12" y="T13"/>
                  </a:cxn>
                </a:cxnLst>
                <a:rect l="0" t="0" r="r" b="b"/>
                <a:pathLst>
                  <a:path w="533" h="88">
                    <a:moveTo>
                      <a:pt x="329" y="48"/>
                    </a:moveTo>
                    <a:lnTo>
                      <a:pt x="52" y="8"/>
                    </a:lnTo>
                    <a:lnTo>
                      <a:pt x="0" y="0"/>
                    </a:lnTo>
                    <a:lnTo>
                      <a:pt x="209" y="44"/>
                    </a:lnTo>
                    <a:lnTo>
                      <a:pt x="261" y="48"/>
                    </a:lnTo>
                    <a:lnTo>
                      <a:pt x="533" y="88"/>
                    </a:lnTo>
                    <a:lnTo>
                      <a:pt x="329" y="48"/>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îṩḷíḓê">
                <a:extLst>
                  <a:ext uri="{FF2B5EF4-FFF2-40B4-BE49-F238E27FC236}">
                    <a16:creationId xmlns:a16="http://schemas.microsoft.com/office/drawing/2014/main" id="{84A415F9-0196-43E0-9727-C71A11013B0F}"/>
                  </a:ext>
                </a:extLst>
              </p:cNvPr>
              <p:cNvSpPr/>
              <p:nvPr/>
            </p:nvSpPr>
            <p:spPr bwMode="auto">
              <a:xfrm>
                <a:off x="8780054" y="2891725"/>
                <a:ext cx="547786" cy="150510"/>
              </a:xfrm>
              <a:custGeom>
                <a:avLst/>
                <a:gdLst>
                  <a:gd name="T0" fmla="*/ 33 w 83"/>
                  <a:gd name="T1" fmla="*/ 0 h 23"/>
                  <a:gd name="T2" fmla="*/ 0 w 83"/>
                  <a:gd name="T3" fmla="*/ 7 h 23"/>
                  <a:gd name="T4" fmla="*/ 51 w 83"/>
                  <a:gd name="T5" fmla="*/ 20 h 23"/>
                  <a:gd name="T6" fmla="*/ 83 w 83"/>
                  <a:gd name="T7" fmla="*/ 14 h 23"/>
                  <a:gd name="T8" fmla="*/ 33 w 83"/>
                  <a:gd name="T9" fmla="*/ 0 h 23"/>
                </a:gdLst>
                <a:ahLst/>
                <a:cxnLst>
                  <a:cxn ang="0">
                    <a:pos x="T0" y="T1"/>
                  </a:cxn>
                  <a:cxn ang="0">
                    <a:pos x="T2" y="T3"/>
                  </a:cxn>
                  <a:cxn ang="0">
                    <a:pos x="T4" y="T5"/>
                  </a:cxn>
                  <a:cxn ang="0">
                    <a:pos x="T6" y="T7"/>
                  </a:cxn>
                  <a:cxn ang="0">
                    <a:pos x="T8" y="T9"/>
                  </a:cxn>
                </a:cxnLst>
                <a:rect l="0" t="0" r="r" b="b"/>
                <a:pathLst>
                  <a:path w="83" h="23">
                    <a:moveTo>
                      <a:pt x="33" y="0"/>
                    </a:moveTo>
                    <a:cubicBezTo>
                      <a:pt x="23" y="7"/>
                      <a:pt x="11" y="10"/>
                      <a:pt x="0" y="7"/>
                    </a:cubicBezTo>
                    <a:cubicBezTo>
                      <a:pt x="51" y="20"/>
                      <a:pt x="51" y="20"/>
                      <a:pt x="51" y="20"/>
                    </a:cubicBezTo>
                    <a:cubicBezTo>
                      <a:pt x="62" y="23"/>
                      <a:pt x="74" y="20"/>
                      <a:pt x="83" y="14"/>
                    </a:cubicBezTo>
                    <a:lnTo>
                      <a:pt x="33"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îS1íďé">
                <a:extLst>
                  <a:ext uri="{FF2B5EF4-FFF2-40B4-BE49-F238E27FC236}">
                    <a16:creationId xmlns:a16="http://schemas.microsoft.com/office/drawing/2014/main" id="{441BF9E4-FC48-4D84-AE43-5158B9DDA8AF}"/>
                  </a:ext>
                </a:extLst>
              </p:cNvPr>
              <p:cNvSpPr/>
              <p:nvPr/>
            </p:nvSpPr>
            <p:spPr bwMode="auto">
              <a:xfrm>
                <a:off x="9705681" y="1587850"/>
                <a:ext cx="640183" cy="327196"/>
              </a:xfrm>
              <a:custGeom>
                <a:avLst/>
                <a:gdLst>
                  <a:gd name="T0" fmla="*/ 85 w 97"/>
                  <a:gd name="T1" fmla="*/ 41 h 50"/>
                  <a:gd name="T2" fmla="*/ 0 w 97"/>
                  <a:gd name="T3" fmla="*/ 0 h 50"/>
                  <a:gd name="T4" fmla="*/ 50 w 97"/>
                  <a:gd name="T5" fmla="*/ 30 h 50"/>
                  <a:gd name="T6" fmla="*/ 97 w 97"/>
                  <a:gd name="T7" fmla="*/ 50 h 50"/>
                  <a:gd name="T8" fmla="*/ 85 w 97"/>
                  <a:gd name="T9" fmla="*/ 41 h 50"/>
                  <a:gd name="T10" fmla="*/ 85 w 97"/>
                  <a:gd name="T11" fmla="*/ 41 h 50"/>
                </a:gdLst>
                <a:ahLst/>
                <a:cxnLst>
                  <a:cxn ang="0">
                    <a:pos x="T0" y="T1"/>
                  </a:cxn>
                  <a:cxn ang="0">
                    <a:pos x="T2" y="T3"/>
                  </a:cxn>
                  <a:cxn ang="0">
                    <a:pos x="T4" y="T5"/>
                  </a:cxn>
                  <a:cxn ang="0">
                    <a:pos x="T6" y="T7"/>
                  </a:cxn>
                  <a:cxn ang="0">
                    <a:pos x="T8" y="T9"/>
                  </a:cxn>
                  <a:cxn ang="0">
                    <a:pos x="T10" y="T11"/>
                  </a:cxn>
                </a:cxnLst>
                <a:rect l="0" t="0" r="r" b="b"/>
                <a:pathLst>
                  <a:path w="97" h="50">
                    <a:moveTo>
                      <a:pt x="85" y="41"/>
                    </a:moveTo>
                    <a:cubicBezTo>
                      <a:pt x="59" y="23"/>
                      <a:pt x="29" y="12"/>
                      <a:pt x="0" y="0"/>
                    </a:cubicBezTo>
                    <a:cubicBezTo>
                      <a:pt x="18" y="8"/>
                      <a:pt x="35" y="18"/>
                      <a:pt x="50" y="30"/>
                    </a:cubicBezTo>
                    <a:cubicBezTo>
                      <a:pt x="97" y="50"/>
                      <a:pt x="97" y="50"/>
                      <a:pt x="97" y="50"/>
                    </a:cubicBezTo>
                    <a:cubicBezTo>
                      <a:pt x="93" y="47"/>
                      <a:pt x="90" y="44"/>
                      <a:pt x="85" y="41"/>
                    </a:cubicBezTo>
                    <a:cubicBezTo>
                      <a:pt x="82" y="38"/>
                      <a:pt x="90" y="44"/>
                      <a:pt x="85" y="41"/>
                    </a:cubicBezTo>
                    <a:close/>
                  </a:path>
                </a:pathLst>
              </a:custGeom>
              <a:solidFill>
                <a:schemeClr val="tx2">
                  <a:lumMod val="75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42" name="îśľidê">
                <a:extLst>
                  <a:ext uri="{FF2B5EF4-FFF2-40B4-BE49-F238E27FC236}">
                    <a16:creationId xmlns:a16="http://schemas.microsoft.com/office/drawing/2014/main" id="{188C7FDE-0158-421C-8D02-459BFC603D0B}"/>
                  </a:ext>
                </a:extLst>
              </p:cNvPr>
              <p:cNvSpPr/>
              <p:nvPr/>
            </p:nvSpPr>
            <p:spPr bwMode="auto">
              <a:xfrm>
                <a:off x="9393838" y="2957166"/>
                <a:ext cx="879428" cy="746006"/>
              </a:xfrm>
              <a:custGeom>
                <a:avLst/>
                <a:gdLst>
                  <a:gd name="T0" fmla="*/ 133 w 133"/>
                  <a:gd name="T1" fmla="*/ 32 h 114"/>
                  <a:gd name="T2" fmla="*/ 40 w 133"/>
                  <a:gd name="T3" fmla="*/ 19 h 114"/>
                  <a:gd name="T4" fmla="*/ 2 w 133"/>
                  <a:gd name="T5" fmla="*/ 104 h 114"/>
                  <a:gd name="T6" fmla="*/ 52 w 133"/>
                  <a:gd name="T7" fmla="*/ 114 h 114"/>
                  <a:gd name="T8" fmla="*/ 133 w 133"/>
                  <a:gd name="T9" fmla="*/ 32 h 114"/>
                  <a:gd name="T10" fmla="*/ 133 w 133"/>
                  <a:gd name="T11" fmla="*/ 32 h 114"/>
                </a:gdLst>
                <a:ahLst/>
                <a:cxnLst>
                  <a:cxn ang="0">
                    <a:pos x="T0" y="T1"/>
                  </a:cxn>
                  <a:cxn ang="0">
                    <a:pos x="T2" y="T3"/>
                  </a:cxn>
                  <a:cxn ang="0">
                    <a:pos x="T4" y="T5"/>
                  </a:cxn>
                  <a:cxn ang="0">
                    <a:pos x="T6" y="T7"/>
                  </a:cxn>
                  <a:cxn ang="0">
                    <a:pos x="T8" y="T9"/>
                  </a:cxn>
                  <a:cxn ang="0">
                    <a:pos x="T10" y="T11"/>
                  </a:cxn>
                </a:cxnLst>
                <a:rect l="0" t="0" r="r" b="b"/>
                <a:pathLst>
                  <a:path w="133" h="114">
                    <a:moveTo>
                      <a:pt x="133" y="32"/>
                    </a:moveTo>
                    <a:cubicBezTo>
                      <a:pt x="103" y="24"/>
                      <a:pt x="70" y="0"/>
                      <a:pt x="40" y="19"/>
                    </a:cubicBezTo>
                    <a:cubicBezTo>
                      <a:pt x="15" y="35"/>
                      <a:pt x="0" y="74"/>
                      <a:pt x="2" y="104"/>
                    </a:cubicBezTo>
                    <a:cubicBezTo>
                      <a:pt x="19" y="108"/>
                      <a:pt x="35" y="111"/>
                      <a:pt x="52" y="114"/>
                    </a:cubicBezTo>
                    <a:cubicBezTo>
                      <a:pt x="49" y="71"/>
                      <a:pt x="85" y="19"/>
                      <a:pt x="133" y="32"/>
                    </a:cubicBezTo>
                    <a:cubicBezTo>
                      <a:pt x="120" y="28"/>
                      <a:pt x="131" y="31"/>
                      <a:pt x="133" y="32"/>
                    </a:cubicBezTo>
                    <a:close/>
                  </a:path>
                </a:pathLst>
              </a:custGeom>
              <a:solidFill>
                <a:schemeClr val="accent1">
                  <a:lumMod val="75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43" name="ïsḷîdé">
                <a:extLst>
                  <a:ext uri="{FF2B5EF4-FFF2-40B4-BE49-F238E27FC236}">
                    <a16:creationId xmlns:a16="http://schemas.microsoft.com/office/drawing/2014/main" id="{7B785949-5EB4-4D5E-84ED-6B7BA984D794}"/>
                  </a:ext>
                </a:extLst>
              </p:cNvPr>
              <p:cNvSpPr/>
              <p:nvPr/>
            </p:nvSpPr>
            <p:spPr bwMode="auto">
              <a:xfrm>
                <a:off x="10510860" y="1424253"/>
                <a:ext cx="681433" cy="1055207"/>
              </a:xfrm>
              <a:custGeom>
                <a:avLst/>
                <a:gdLst>
                  <a:gd name="T0" fmla="*/ 102 w 103"/>
                  <a:gd name="T1" fmla="*/ 71 h 161"/>
                  <a:gd name="T2" fmla="*/ 96 w 103"/>
                  <a:gd name="T3" fmla="*/ 50 h 161"/>
                  <a:gd name="T4" fmla="*/ 85 w 103"/>
                  <a:gd name="T5" fmla="*/ 34 h 161"/>
                  <a:gd name="T6" fmla="*/ 70 w 103"/>
                  <a:gd name="T7" fmla="*/ 23 h 161"/>
                  <a:gd name="T8" fmla="*/ 25 w 103"/>
                  <a:gd name="T9" fmla="*/ 0 h 161"/>
                  <a:gd name="T10" fmla="*/ 40 w 103"/>
                  <a:gd name="T11" fmla="*/ 12 h 161"/>
                  <a:gd name="T12" fmla="*/ 51 w 103"/>
                  <a:gd name="T13" fmla="*/ 29 h 161"/>
                  <a:gd name="T14" fmla="*/ 57 w 103"/>
                  <a:gd name="T15" fmla="*/ 50 h 161"/>
                  <a:gd name="T16" fmla="*/ 57 w 103"/>
                  <a:gd name="T17" fmla="*/ 74 h 161"/>
                  <a:gd name="T18" fmla="*/ 50 w 103"/>
                  <a:gd name="T19" fmla="*/ 98 h 161"/>
                  <a:gd name="T20" fmla="*/ 37 w 103"/>
                  <a:gd name="T21" fmla="*/ 118 h 161"/>
                  <a:gd name="T22" fmla="*/ 20 w 103"/>
                  <a:gd name="T23" fmla="*/ 134 h 161"/>
                  <a:gd name="T24" fmla="*/ 0 w 103"/>
                  <a:gd name="T25" fmla="*/ 144 h 161"/>
                  <a:gd name="T26" fmla="*/ 46 w 103"/>
                  <a:gd name="T27" fmla="*/ 161 h 161"/>
                  <a:gd name="T28" fmla="*/ 66 w 103"/>
                  <a:gd name="T29" fmla="*/ 151 h 161"/>
                  <a:gd name="T30" fmla="*/ 82 w 103"/>
                  <a:gd name="T31" fmla="*/ 136 h 161"/>
                  <a:gd name="T32" fmla="*/ 95 w 103"/>
                  <a:gd name="T33" fmla="*/ 117 h 161"/>
                  <a:gd name="T34" fmla="*/ 102 w 103"/>
                  <a:gd name="T35" fmla="*/ 94 h 161"/>
                  <a:gd name="T36" fmla="*/ 102 w 103"/>
                  <a:gd name="T37"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61">
                    <a:moveTo>
                      <a:pt x="102" y="71"/>
                    </a:moveTo>
                    <a:cubicBezTo>
                      <a:pt x="101" y="63"/>
                      <a:pt x="99" y="56"/>
                      <a:pt x="96" y="50"/>
                    </a:cubicBezTo>
                    <a:cubicBezTo>
                      <a:pt x="93" y="44"/>
                      <a:pt x="90" y="39"/>
                      <a:pt x="85" y="34"/>
                    </a:cubicBezTo>
                    <a:cubicBezTo>
                      <a:pt x="81" y="29"/>
                      <a:pt x="76" y="25"/>
                      <a:pt x="70" y="23"/>
                    </a:cubicBezTo>
                    <a:cubicBezTo>
                      <a:pt x="55" y="15"/>
                      <a:pt x="40" y="8"/>
                      <a:pt x="25" y="0"/>
                    </a:cubicBezTo>
                    <a:cubicBezTo>
                      <a:pt x="30" y="3"/>
                      <a:pt x="36" y="7"/>
                      <a:pt x="40" y="12"/>
                    </a:cubicBezTo>
                    <a:cubicBezTo>
                      <a:pt x="45" y="17"/>
                      <a:pt x="49" y="22"/>
                      <a:pt x="51" y="29"/>
                    </a:cubicBezTo>
                    <a:cubicBezTo>
                      <a:pt x="54" y="35"/>
                      <a:pt x="56" y="42"/>
                      <a:pt x="57" y="50"/>
                    </a:cubicBezTo>
                    <a:cubicBezTo>
                      <a:pt x="58" y="57"/>
                      <a:pt x="58" y="65"/>
                      <a:pt x="57" y="74"/>
                    </a:cubicBezTo>
                    <a:cubicBezTo>
                      <a:pt x="55" y="82"/>
                      <a:pt x="53" y="90"/>
                      <a:pt x="50" y="98"/>
                    </a:cubicBezTo>
                    <a:cubicBezTo>
                      <a:pt x="46" y="105"/>
                      <a:pt x="42" y="112"/>
                      <a:pt x="37" y="118"/>
                    </a:cubicBezTo>
                    <a:cubicBezTo>
                      <a:pt x="32" y="124"/>
                      <a:pt x="26" y="129"/>
                      <a:pt x="20" y="134"/>
                    </a:cubicBezTo>
                    <a:cubicBezTo>
                      <a:pt x="14" y="138"/>
                      <a:pt x="7" y="141"/>
                      <a:pt x="0" y="144"/>
                    </a:cubicBezTo>
                    <a:cubicBezTo>
                      <a:pt x="46" y="161"/>
                      <a:pt x="46" y="161"/>
                      <a:pt x="46" y="161"/>
                    </a:cubicBezTo>
                    <a:cubicBezTo>
                      <a:pt x="53" y="159"/>
                      <a:pt x="60" y="156"/>
                      <a:pt x="66" y="151"/>
                    </a:cubicBezTo>
                    <a:cubicBezTo>
                      <a:pt x="72" y="147"/>
                      <a:pt x="77" y="142"/>
                      <a:pt x="82" y="136"/>
                    </a:cubicBezTo>
                    <a:cubicBezTo>
                      <a:pt x="87" y="130"/>
                      <a:pt x="91" y="124"/>
                      <a:pt x="95" y="117"/>
                    </a:cubicBezTo>
                    <a:cubicBezTo>
                      <a:pt x="98" y="109"/>
                      <a:pt x="100" y="102"/>
                      <a:pt x="102" y="94"/>
                    </a:cubicBezTo>
                    <a:cubicBezTo>
                      <a:pt x="103" y="86"/>
                      <a:pt x="103" y="78"/>
                      <a:pt x="102" y="71"/>
                    </a:cubicBezTo>
                    <a:close/>
                  </a:path>
                </a:pathLst>
              </a:custGeom>
              <a:solidFill>
                <a:schemeClr val="accent1">
                  <a:lumMod val="75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44" name="íṥ1íde">
                <a:extLst>
                  <a:ext uri="{FF2B5EF4-FFF2-40B4-BE49-F238E27FC236}">
                    <a16:creationId xmlns:a16="http://schemas.microsoft.com/office/drawing/2014/main" id="{D3C8C5A7-8A38-40A9-8678-8DDF611F940C}"/>
                  </a:ext>
                </a:extLst>
              </p:cNvPr>
              <p:cNvSpPr/>
              <p:nvPr/>
            </p:nvSpPr>
            <p:spPr bwMode="auto">
              <a:xfrm>
                <a:off x="10510860" y="2368212"/>
                <a:ext cx="562636" cy="1519825"/>
              </a:xfrm>
              <a:custGeom>
                <a:avLst/>
                <a:gdLst>
                  <a:gd name="T0" fmla="*/ 80 w 85"/>
                  <a:gd name="T1" fmla="*/ 117 h 232"/>
                  <a:gd name="T2" fmla="*/ 67 w 85"/>
                  <a:gd name="T3" fmla="*/ 64 h 232"/>
                  <a:gd name="T4" fmla="*/ 46 w 85"/>
                  <a:gd name="T5" fmla="*/ 17 h 232"/>
                  <a:gd name="T6" fmla="*/ 0 w 85"/>
                  <a:gd name="T7" fmla="*/ 0 h 232"/>
                  <a:gd name="T8" fmla="*/ 21 w 85"/>
                  <a:gd name="T9" fmla="*/ 49 h 232"/>
                  <a:gd name="T10" fmla="*/ 34 w 85"/>
                  <a:gd name="T11" fmla="*/ 103 h 232"/>
                  <a:gd name="T12" fmla="*/ 39 w 85"/>
                  <a:gd name="T13" fmla="*/ 161 h 232"/>
                  <a:gd name="T14" fmla="*/ 35 w 85"/>
                  <a:gd name="T15" fmla="*/ 222 h 232"/>
                  <a:gd name="T16" fmla="*/ 81 w 85"/>
                  <a:gd name="T17" fmla="*/ 232 h 232"/>
                  <a:gd name="T18" fmla="*/ 85 w 85"/>
                  <a:gd name="T19" fmla="*/ 173 h 232"/>
                  <a:gd name="T20" fmla="*/ 80 w 85"/>
                  <a:gd name="T21" fmla="*/ 11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32">
                    <a:moveTo>
                      <a:pt x="80" y="117"/>
                    </a:moveTo>
                    <a:cubicBezTo>
                      <a:pt x="77" y="99"/>
                      <a:pt x="72" y="81"/>
                      <a:pt x="67" y="64"/>
                    </a:cubicBezTo>
                    <a:cubicBezTo>
                      <a:pt x="61" y="48"/>
                      <a:pt x="54" y="32"/>
                      <a:pt x="46" y="17"/>
                    </a:cubicBezTo>
                    <a:cubicBezTo>
                      <a:pt x="0" y="0"/>
                      <a:pt x="0" y="0"/>
                      <a:pt x="0" y="0"/>
                    </a:cubicBezTo>
                    <a:cubicBezTo>
                      <a:pt x="8" y="15"/>
                      <a:pt x="15" y="31"/>
                      <a:pt x="21" y="49"/>
                    </a:cubicBezTo>
                    <a:cubicBezTo>
                      <a:pt x="27" y="66"/>
                      <a:pt x="31" y="84"/>
                      <a:pt x="34" y="103"/>
                    </a:cubicBezTo>
                    <a:cubicBezTo>
                      <a:pt x="37" y="122"/>
                      <a:pt x="39" y="141"/>
                      <a:pt x="39" y="161"/>
                    </a:cubicBezTo>
                    <a:cubicBezTo>
                      <a:pt x="39" y="181"/>
                      <a:pt x="38" y="202"/>
                      <a:pt x="35" y="222"/>
                    </a:cubicBezTo>
                    <a:cubicBezTo>
                      <a:pt x="81" y="232"/>
                      <a:pt x="81" y="232"/>
                      <a:pt x="81" y="232"/>
                    </a:cubicBezTo>
                    <a:cubicBezTo>
                      <a:pt x="84" y="212"/>
                      <a:pt x="85" y="193"/>
                      <a:pt x="85" y="173"/>
                    </a:cubicBezTo>
                    <a:cubicBezTo>
                      <a:pt x="84" y="154"/>
                      <a:pt x="83" y="135"/>
                      <a:pt x="80" y="117"/>
                    </a:cubicBezTo>
                    <a:close/>
                  </a:path>
                </a:pathLst>
              </a:custGeom>
              <a:solidFill>
                <a:schemeClr val="accent1">
                  <a:lumMod val="60000"/>
                  <a:lumOff val="40000"/>
                </a:schemeClr>
              </a:solidFill>
              <a:ln>
                <a:noFill/>
              </a:ln>
              <a:extLst/>
            </p:spPr>
            <p:txBody>
              <a:bodyPr vert="horz" wrap="square" lIns="121920" tIns="60960" rIns="121920" bIns="60960" numCol="1" anchor="t" anchorCtr="0" compatLnSpc="1">
                <a:prstTxWarp prst="textNoShape">
                  <a:avLst/>
                </a:prstTxWarp>
              </a:bodyPr>
              <a:lstStyle/>
              <a:p>
                <a:endParaRPr lang="en-US" sz="3200"/>
              </a:p>
            </p:txBody>
          </p:sp>
          <p:sp>
            <p:nvSpPr>
              <p:cNvPr id="45" name="îŝ1iḋe">
                <a:extLst>
                  <a:ext uri="{FF2B5EF4-FFF2-40B4-BE49-F238E27FC236}">
                    <a16:creationId xmlns:a16="http://schemas.microsoft.com/office/drawing/2014/main" id="{6535750F-2540-40E1-AAB6-571C46E3EB0B}"/>
                  </a:ext>
                </a:extLst>
              </p:cNvPr>
              <p:cNvSpPr/>
              <p:nvPr/>
            </p:nvSpPr>
            <p:spPr bwMode="auto">
              <a:xfrm>
                <a:off x="7278593" y="1476603"/>
                <a:ext cx="1871052" cy="2535767"/>
              </a:xfrm>
              <a:custGeom>
                <a:avLst/>
                <a:gdLst>
                  <a:gd name="T0" fmla="*/ 243 w 283"/>
                  <a:gd name="T1" fmla="*/ 4 h 387"/>
                  <a:gd name="T2" fmla="*/ 168 w 283"/>
                  <a:gd name="T3" fmla="*/ 31 h 387"/>
                  <a:gd name="T4" fmla="*/ 146 w 283"/>
                  <a:gd name="T5" fmla="*/ 64 h 387"/>
                  <a:gd name="T6" fmla="*/ 158 w 283"/>
                  <a:gd name="T7" fmla="*/ 98 h 387"/>
                  <a:gd name="T8" fmla="*/ 149 w 283"/>
                  <a:gd name="T9" fmla="*/ 144 h 387"/>
                  <a:gd name="T10" fmla="*/ 115 w 283"/>
                  <a:gd name="T11" fmla="*/ 178 h 387"/>
                  <a:gd name="T12" fmla="*/ 80 w 283"/>
                  <a:gd name="T13" fmla="*/ 178 h 387"/>
                  <a:gd name="T14" fmla="*/ 61 w 283"/>
                  <a:gd name="T15" fmla="*/ 156 h 387"/>
                  <a:gd name="T16" fmla="*/ 37 w 283"/>
                  <a:gd name="T17" fmla="*/ 174 h 387"/>
                  <a:gd name="T18" fmla="*/ 9 w 283"/>
                  <a:gd name="T19" fmla="*/ 246 h 387"/>
                  <a:gd name="T20" fmla="*/ 69 w 283"/>
                  <a:gd name="T21" fmla="*/ 295 h 387"/>
                  <a:gd name="T22" fmla="*/ 79 w 283"/>
                  <a:gd name="T23" fmla="*/ 300 h 387"/>
                  <a:gd name="T24" fmla="*/ 75 w 283"/>
                  <a:gd name="T25" fmla="*/ 306 h 387"/>
                  <a:gd name="T26" fmla="*/ 72 w 283"/>
                  <a:gd name="T27" fmla="*/ 313 h 387"/>
                  <a:gd name="T28" fmla="*/ 70 w 283"/>
                  <a:gd name="T29" fmla="*/ 321 h 387"/>
                  <a:gd name="T30" fmla="*/ 69 w 283"/>
                  <a:gd name="T31" fmla="*/ 347 h 387"/>
                  <a:gd name="T32" fmla="*/ 86 w 283"/>
                  <a:gd name="T33" fmla="*/ 379 h 387"/>
                  <a:gd name="T34" fmla="*/ 118 w 283"/>
                  <a:gd name="T35" fmla="*/ 384 h 387"/>
                  <a:gd name="T36" fmla="*/ 145 w 283"/>
                  <a:gd name="T37" fmla="*/ 359 h 387"/>
                  <a:gd name="T38" fmla="*/ 153 w 283"/>
                  <a:gd name="T39" fmla="*/ 333 h 387"/>
                  <a:gd name="T40" fmla="*/ 153 w 283"/>
                  <a:gd name="T41" fmla="*/ 325 h 387"/>
                  <a:gd name="T42" fmla="*/ 153 w 283"/>
                  <a:gd name="T43" fmla="*/ 317 h 387"/>
                  <a:gd name="T44" fmla="*/ 151 w 283"/>
                  <a:gd name="T45" fmla="*/ 310 h 387"/>
                  <a:gd name="T46" fmla="*/ 163 w 283"/>
                  <a:gd name="T47" fmla="*/ 308 h 387"/>
                  <a:gd name="T48" fmla="*/ 245 w 283"/>
                  <a:gd name="T49" fmla="*/ 237 h 387"/>
                  <a:gd name="T50" fmla="*/ 237 w 283"/>
                  <a:gd name="T51" fmla="*/ 238 h 387"/>
                  <a:gd name="T52" fmla="*/ 230 w 283"/>
                  <a:gd name="T53" fmla="*/ 238 h 387"/>
                  <a:gd name="T54" fmla="*/ 194 w 283"/>
                  <a:gd name="T55" fmla="*/ 213 h 387"/>
                  <a:gd name="T56" fmla="*/ 186 w 283"/>
                  <a:gd name="T57" fmla="*/ 163 h 387"/>
                  <a:gd name="T58" fmla="*/ 210 w 283"/>
                  <a:gd name="T59" fmla="*/ 115 h 387"/>
                  <a:gd name="T60" fmla="*/ 253 w 283"/>
                  <a:gd name="T61" fmla="*/ 97 h 387"/>
                  <a:gd name="T62" fmla="*/ 260 w 283"/>
                  <a:gd name="T63" fmla="*/ 98 h 387"/>
                  <a:gd name="T64" fmla="*/ 267 w 283"/>
                  <a:gd name="T65" fmla="*/ 10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3" h="387">
                    <a:moveTo>
                      <a:pt x="283" y="0"/>
                    </a:moveTo>
                    <a:cubicBezTo>
                      <a:pt x="270" y="0"/>
                      <a:pt x="256" y="1"/>
                      <a:pt x="243" y="4"/>
                    </a:cubicBezTo>
                    <a:cubicBezTo>
                      <a:pt x="230" y="6"/>
                      <a:pt x="217" y="10"/>
                      <a:pt x="205" y="15"/>
                    </a:cubicBezTo>
                    <a:cubicBezTo>
                      <a:pt x="192" y="19"/>
                      <a:pt x="180" y="25"/>
                      <a:pt x="168" y="31"/>
                    </a:cubicBezTo>
                    <a:cubicBezTo>
                      <a:pt x="157" y="38"/>
                      <a:pt x="146" y="45"/>
                      <a:pt x="135" y="54"/>
                    </a:cubicBezTo>
                    <a:cubicBezTo>
                      <a:pt x="139" y="56"/>
                      <a:pt x="143" y="60"/>
                      <a:pt x="146" y="64"/>
                    </a:cubicBezTo>
                    <a:cubicBezTo>
                      <a:pt x="149" y="69"/>
                      <a:pt x="152" y="74"/>
                      <a:pt x="154" y="79"/>
                    </a:cubicBezTo>
                    <a:cubicBezTo>
                      <a:pt x="156" y="85"/>
                      <a:pt x="157" y="91"/>
                      <a:pt x="158" y="98"/>
                    </a:cubicBezTo>
                    <a:cubicBezTo>
                      <a:pt x="159" y="104"/>
                      <a:pt x="158" y="111"/>
                      <a:pt x="157" y="118"/>
                    </a:cubicBezTo>
                    <a:cubicBezTo>
                      <a:pt x="156" y="128"/>
                      <a:pt x="153" y="136"/>
                      <a:pt x="149" y="144"/>
                    </a:cubicBezTo>
                    <a:cubicBezTo>
                      <a:pt x="145" y="152"/>
                      <a:pt x="140" y="159"/>
                      <a:pt x="134" y="165"/>
                    </a:cubicBezTo>
                    <a:cubicBezTo>
                      <a:pt x="128" y="171"/>
                      <a:pt x="122" y="175"/>
                      <a:pt x="115" y="178"/>
                    </a:cubicBezTo>
                    <a:cubicBezTo>
                      <a:pt x="108" y="181"/>
                      <a:pt x="101" y="182"/>
                      <a:pt x="94" y="182"/>
                    </a:cubicBezTo>
                    <a:cubicBezTo>
                      <a:pt x="89" y="181"/>
                      <a:pt x="85" y="180"/>
                      <a:pt x="80" y="178"/>
                    </a:cubicBezTo>
                    <a:cubicBezTo>
                      <a:pt x="76" y="175"/>
                      <a:pt x="72" y="172"/>
                      <a:pt x="69" y="169"/>
                    </a:cubicBezTo>
                    <a:cubicBezTo>
                      <a:pt x="66" y="165"/>
                      <a:pt x="63" y="161"/>
                      <a:pt x="61" y="156"/>
                    </a:cubicBezTo>
                    <a:cubicBezTo>
                      <a:pt x="59" y="152"/>
                      <a:pt x="57" y="146"/>
                      <a:pt x="56" y="141"/>
                    </a:cubicBezTo>
                    <a:cubicBezTo>
                      <a:pt x="49" y="151"/>
                      <a:pt x="43" y="162"/>
                      <a:pt x="37" y="174"/>
                    </a:cubicBezTo>
                    <a:cubicBezTo>
                      <a:pt x="31" y="185"/>
                      <a:pt x="26" y="197"/>
                      <a:pt x="21" y="209"/>
                    </a:cubicBezTo>
                    <a:cubicBezTo>
                      <a:pt x="17" y="221"/>
                      <a:pt x="12" y="233"/>
                      <a:pt x="9" y="246"/>
                    </a:cubicBezTo>
                    <a:cubicBezTo>
                      <a:pt x="5" y="259"/>
                      <a:pt x="2" y="272"/>
                      <a:pt x="0" y="285"/>
                    </a:cubicBezTo>
                    <a:cubicBezTo>
                      <a:pt x="69" y="295"/>
                      <a:pt x="69" y="295"/>
                      <a:pt x="69" y="295"/>
                    </a:cubicBezTo>
                    <a:cubicBezTo>
                      <a:pt x="81" y="297"/>
                      <a:pt x="81" y="297"/>
                      <a:pt x="81" y="297"/>
                    </a:cubicBezTo>
                    <a:cubicBezTo>
                      <a:pt x="80" y="298"/>
                      <a:pt x="80" y="299"/>
                      <a:pt x="79" y="300"/>
                    </a:cubicBezTo>
                    <a:cubicBezTo>
                      <a:pt x="78" y="301"/>
                      <a:pt x="78" y="302"/>
                      <a:pt x="77" y="303"/>
                    </a:cubicBezTo>
                    <a:cubicBezTo>
                      <a:pt x="77" y="304"/>
                      <a:pt x="76" y="305"/>
                      <a:pt x="75" y="306"/>
                    </a:cubicBezTo>
                    <a:cubicBezTo>
                      <a:pt x="75" y="307"/>
                      <a:pt x="74" y="308"/>
                      <a:pt x="74" y="310"/>
                    </a:cubicBezTo>
                    <a:cubicBezTo>
                      <a:pt x="73" y="311"/>
                      <a:pt x="73" y="312"/>
                      <a:pt x="72" y="313"/>
                    </a:cubicBezTo>
                    <a:cubicBezTo>
                      <a:pt x="72" y="315"/>
                      <a:pt x="72" y="316"/>
                      <a:pt x="71" y="317"/>
                    </a:cubicBezTo>
                    <a:cubicBezTo>
                      <a:pt x="71" y="318"/>
                      <a:pt x="71" y="320"/>
                      <a:pt x="70" y="321"/>
                    </a:cubicBezTo>
                    <a:cubicBezTo>
                      <a:pt x="70" y="322"/>
                      <a:pt x="70" y="324"/>
                      <a:pt x="69" y="325"/>
                    </a:cubicBezTo>
                    <a:cubicBezTo>
                      <a:pt x="68" y="333"/>
                      <a:pt x="68" y="340"/>
                      <a:pt x="69" y="347"/>
                    </a:cubicBezTo>
                    <a:cubicBezTo>
                      <a:pt x="70" y="353"/>
                      <a:pt x="72" y="360"/>
                      <a:pt x="75" y="365"/>
                    </a:cubicBezTo>
                    <a:cubicBezTo>
                      <a:pt x="78" y="371"/>
                      <a:pt x="82" y="375"/>
                      <a:pt x="86" y="379"/>
                    </a:cubicBezTo>
                    <a:cubicBezTo>
                      <a:pt x="90" y="383"/>
                      <a:pt x="96" y="385"/>
                      <a:pt x="101" y="386"/>
                    </a:cubicBezTo>
                    <a:cubicBezTo>
                      <a:pt x="107" y="387"/>
                      <a:pt x="113" y="386"/>
                      <a:pt x="118" y="384"/>
                    </a:cubicBezTo>
                    <a:cubicBezTo>
                      <a:pt x="124" y="382"/>
                      <a:pt x="129" y="379"/>
                      <a:pt x="133" y="375"/>
                    </a:cubicBezTo>
                    <a:cubicBezTo>
                      <a:pt x="138" y="370"/>
                      <a:pt x="142" y="365"/>
                      <a:pt x="145" y="359"/>
                    </a:cubicBezTo>
                    <a:cubicBezTo>
                      <a:pt x="149" y="352"/>
                      <a:pt x="151" y="345"/>
                      <a:pt x="152" y="338"/>
                    </a:cubicBezTo>
                    <a:cubicBezTo>
                      <a:pt x="152" y="336"/>
                      <a:pt x="153" y="335"/>
                      <a:pt x="153" y="333"/>
                    </a:cubicBezTo>
                    <a:cubicBezTo>
                      <a:pt x="153" y="332"/>
                      <a:pt x="153" y="331"/>
                      <a:pt x="153" y="329"/>
                    </a:cubicBezTo>
                    <a:cubicBezTo>
                      <a:pt x="153" y="328"/>
                      <a:pt x="153" y="326"/>
                      <a:pt x="153" y="325"/>
                    </a:cubicBezTo>
                    <a:cubicBezTo>
                      <a:pt x="153" y="324"/>
                      <a:pt x="153" y="322"/>
                      <a:pt x="153" y="321"/>
                    </a:cubicBezTo>
                    <a:cubicBezTo>
                      <a:pt x="153" y="320"/>
                      <a:pt x="153" y="318"/>
                      <a:pt x="153" y="317"/>
                    </a:cubicBezTo>
                    <a:cubicBezTo>
                      <a:pt x="152" y="316"/>
                      <a:pt x="152" y="315"/>
                      <a:pt x="152" y="313"/>
                    </a:cubicBezTo>
                    <a:cubicBezTo>
                      <a:pt x="152" y="312"/>
                      <a:pt x="151" y="311"/>
                      <a:pt x="151" y="310"/>
                    </a:cubicBezTo>
                    <a:cubicBezTo>
                      <a:pt x="151" y="309"/>
                      <a:pt x="151" y="307"/>
                      <a:pt x="150" y="306"/>
                    </a:cubicBezTo>
                    <a:cubicBezTo>
                      <a:pt x="163" y="308"/>
                      <a:pt x="163" y="308"/>
                      <a:pt x="163" y="308"/>
                    </a:cubicBezTo>
                    <a:cubicBezTo>
                      <a:pt x="232" y="318"/>
                      <a:pt x="232" y="318"/>
                      <a:pt x="232" y="318"/>
                    </a:cubicBezTo>
                    <a:cubicBezTo>
                      <a:pt x="245" y="237"/>
                      <a:pt x="245" y="237"/>
                      <a:pt x="245" y="237"/>
                    </a:cubicBezTo>
                    <a:cubicBezTo>
                      <a:pt x="243" y="238"/>
                      <a:pt x="242" y="238"/>
                      <a:pt x="241" y="238"/>
                    </a:cubicBezTo>
                    <a:cubicBezTo>
                      <a:pt x="240" y="238"/>
                      <a:pt x="238" y="238"/>
                      <a:pt x="237" y="238"/>
                    </a:cubicBezTo>
                    <a:cubicBezTo>
                      <a:pt x="236" y="238"/>
                      <a:pt x="235" y="238"/>
                      <a:pt x="233" y="238"/>
                    </a:cubicBezTo>
                    <a:cubicBezTo>
                      <a:pt x="232" y="238"/>
                      <a:pt x="231" y="238"/>
                      <a:pt x="230" y="238"/>
                    </a:cubicBezTo>
                    <a:cubicBezTo>
                      <a:pt x="222" y="237"/>
                      <a:pt x="215" y="234"/>
                      <a:pt x="209" y="230"/>
                    </a:cubicBezTo>
                    <a:cubicBezTo>
                      <a:pt x="203" y="226"/>
                      <a:pt x="198" y="220"/>
                      <a:pt x="194" y="213"/>
                    </a:cubicBezTo>
                    <a:cubicBezTo>
                      <a:pt x="190" y="207"/>
                      <a:pt x="187" y="199"/>
                      <a:pt x="186" y="190"/>
                    </a:cubicBezTo>
                    <a:cubicBezTo>
                      <a:pt x="184" y="182"/>
                      <a:pt x="184" y="172"/>
                      <a:pt x="186" y="163"/>
                    </a:cubicBezTo>
                    <a:cubicBezTo>
                      <a:pt x="187" y="153"/>
                      <a:pt x="191" y="144"/>
                      <a:pt x="195" y="136"/>
                    </a:cubicBezTo>
                    <a:cubicBezTo>
                      <a:pt x="199" y="128"/>
                      <a:pt x="204" y="121"/>
                      <a:pt x="210" y="115"/>
                    </a:cubicBezTo>
                    <a:cubicBezTo>
                      <a:pt x="216" y="109"/>
                      <a:pt x="223" y="104"/>
                      <a:pt x="230" y="101"/>
                    </a:cubicBezTo>
                    <a:cubicBezTo>
                      <a:pt x="237" y="98"/>
                      <a:pt x="245" y="96"/>
                      <a:pt x="253" y="97"/>
                    </a:cubicBezTo>
                    <a:cubicBezTo>
                      <a:pt x="254" y="97"/>
                      <a:pt x="255" y="97"/>
                      <a:pt x="256" y="97"/>
                    </a:cubicBezTo>
                    <a:cubicBezTo>
                      <a:pt x="258" y="97"/>
                      <a:pt x="259" y="98"/>
                      <a:pt x="260" y="98"/>
                    </a:cubicBezTo>
                    <a:cubicBezTo>
                      <a:pt x="261" y="98"/>
                      <a:pt x="262" y="99"/>
                      <a:pt x="264" y="99"/>
                    </a:cubicBezTo>
                    <a:cubicBezTo>
                      <a:pt x="265" y="99"/>
                      <a:pt x="266" y="100"/>
                      <a:pt x="267" y="100"/>
                    </a:cubicBezTo>
                    <a:lnTo>
                      <a:pt x="283"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íṩ1iḑè">
                <a:extLst>
                  <a:ext uri="{FF2B5EF4-FFF2-40B4-BE49-F238E27FC236}">
                    <a16:creationId xmlns:a16="http://schemas.microsoft.com/office/drawing/2014/main" id="{B452D871-86E1-45DE-B045-D9F64AABB656}"/>
                  </a:ext>
                </a:extLst>
              </p:cNvPr>
              <p:cNvSpPr/>
              <p:nvPr/>
            </p:nvSpPr>
            <p:spPr bwMode="auto">
              <a:xfrm>
                <a:off x="8671230" y="1433779"/>
                <a:ext cx="2328091" cy="2431064"/>
              </a:xfrm>
              <a:custGeom>
                <a:avLst/>
                <a:gdLst>
                  <a:gd name="T0" fmla="*/ 271 w 352"/>
                  <a:gd name="T1" fmla="*/ 4 h 371"/>
                  <a:gd name="T2" fmla="*/ 233 w 352"/>
                  <a:gd name="T3" fmla="*/ 36 h 371"/>
                  <a:gd name="T4" fmla="*/ 193 w 352"/>
                  <a:gd name="T5" fmla="*/ 41 h 371"/>
                  <a:gd name="T6" fmla="*/ 132 w 352"/>
                  <a:gd name="T7" fmla="*/ 18 h 371"/>
                  <a:gd name="T8" fmla="*/ 82 w 352"/>
                  <a:gd name="T9" fmla="*/ 119 h 371"/>
                  <a:gd name="T10" fmla="*/ 77 w 352"/>
                  <a:gd name="T11" fmla="*/ 134 h 371"/>
                  <a:gd name="T12" fmla="*/ 71 w 352"/>
                  <a:gd name="T13" fmla="*/ 130 h 371"/>
                  <a:gd name="T14" fmla="*/ 65 w 352"/>
                  <a:gd name="T15" fmla="*/ 127 h 371"/>
                  <a:gd name="T16" fmla="*/ 58 w 352"/>
                  <a:gd name="T17" fmla="*/ 125 h 371"/>
                  <a:gd name="T18" fmla="*/ 36 w 352"/>
                  <a:gd name="T19" fmla="*/ 127 h 371"/>
                  <a:gd name="T20" fmla="*/ 8 w 352"/>
                  <a:gd name="T21" fmla="*/ 155 h 371"/>
                  <a:gd name="T22" fmla="*/ 1 w 352"/>
                  <a:gd name="T23" fmla="*/ 199 h 371"/>
                  <a:gd name="T24" fmla="*/ 19 w 352"/>
                  <a:gd name="T25" fmla="*/ 231 h 371"/>
                  <a:gd name="T26" fmla="*/ 40 w 352"/>
                  <a:gd name="T27" fmla="*/ 237 h 371"/>
                  <a:gd name="T28" fmla="*/ 47 w 352"/>
                  <a:gd name="T29" fmla="*/ 236 h 371"/>
                  <a:gd name="T30" fmla="*/ 54 w 352"/>
                  <a:gd name="T31" fmla="*/ 234 h 371"/>
                  <a:gd name="T32" fmla="*/ 61 w 352"/>
                  <a:gd name="T33" fmla="*/ 231 h 371"/>
                  <a:gd name="T34" fmla="*/ 61 w 352"/>
                  <a:gd name="T35" fmla="*/ 246 h 371"/>
                  <a:gd name="T36" fmla="*/ 126 w 352"/>
                  <a:gd name="T37" fmla="*/ 343 h 371"/>
                  <a:gd name="T38" fmla="*/ 126 w 352"/>
                  <a:gd name="T39" fmla="*/ 333 h 371"/>
                  <a:gd name="T40" fmla="*/ 127 w 352"/>
                  <a:gd name="T41" fmla="*/ 323 h 371"/>
                  <a:gd name="T42" fmla="*/ 153 w 352"/>
                  <a:gd name="T43" fmla="*/ 273 h 371"/>
                  <a:gd name="T44" fmla="*/ 201 w 352"/>
                  <a:gd name="T45" fmla="*/ 256 h 371"/>
                  <a:gd name="T46" fmla="*/ 242 w 352"/>
                  <a:gd name="T47" fmla="*/ 283 h 371"/>
                  <a:gd name="T48" fmla="*/ 253 w 352"/>
                  <a:gd name="T49" fmla="*/ 340 h 371"/>
                  <a:gd name="T50" fmla="*/ 251 w 352"/>
                  <a:gd name="T51" fmla="*/ 350 h 371"/>
                  <a:gd name="T52" fmla="*/ 247 w 352"/>
                  <a:gd name="T53" fmla="*/ 360 h 371"/>
                  <a:gd name="T54" fmla="*/ 332 w 352"/>
                  <a:gd name="T55" fmla="*/ 310 h 371"/>
                  <a:gd name="T56" fmla="*/ 314 w 352"/>
                  <a:gd name="T57" fmla="*/ 198 h 371"/>
                  <a:gd name="T58" fmla="*/ 313 w 352"/>
                  <a:gd name="T59" fmla="*/ 139 h 371"/>
                  <a:gd name="T60" fmla="*/ 343 w 352"/>
                  <a:gd name="T61" fmla="*/ 103 h 371"/>
                  <a:gd name="T62" fmla="*/ 349 w 352"/>
                  <a:gd name="T63" fmla="*/ 48 h 371"/>
                  <a:gd name="T64" fmla="*/ 320 w 352"/>
                  <a:gd name="T65" fmla="*/ 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71">
                    <a:moveTo>
                      <a:pt x="295" y="0"/>
                    </a:moveTo>
                    <a:cubicBezTo>
                      <a:pt x="286" y="0"/>
                      <a:pt x="278" y="1"/>
                      <a:pt x="271" y="4"/>
                    </a:cubicBezTo>
                    <a:cubicBezTo>
                      <a:pt x="263" y="7"/>
                      <a:pt x="256" y="11"/>
                      <a:pt x="250" y="17"/>
                    </a:cubicBezTo>
                    <a:cubicBezTo>
                      <a:pt x="243" y="22"/>
                      <a:pt x="237" y="29"/>
                      <a:pt x="233" y="36"/>
                    </a:cubicBezTo>
                    <a:cubicBezTo>
                      <a:pt x="228" y="43"/>
                      <a:pt x="224" y="51"/>
                      <a:pt x="221" y="60"/>
                    </a:cubicBezTo>
                    <a:cubicBezTo>
                      <a:pt x="212" y="53"/>
                      <a:pt x="203" y="47"/>
                      <a:pt x="193" y="41"/>
                    </a:cubicBezTo>
                    <a:cubicBezTo>
                      <a:pt x="184" y="36"/>
                      <a:pt x="174" y="31"/>
                      <a:pt x="163" y="27"/>
                    </a:cubicBezTo>
                    <a:cubicBezTo>
                      <a:pt x="153" y="23"/>
                      <a:pt x="143" y="20"/>
                      <a:pt x="132" y="18"/>
                    </a:cubicBezTo>
                    <a:cubicBezTo>
                      <a:pt x="121" y="15"/>
                      <a:pt x="110" y="14"/>
                      <a:pt x="99" y="13"/>
                    </a:cubicBezTo>
                    <a:cubicBezTo>
                      <a:pt x="82" y="119"/>
                      <a:pt x="82" y="119"/>
                      <a:pt x="82" y="119"/>
                    </a:cubicBezTo>
                    <a:cubicBezTo>
                      <a:pt x="79" y="136"/>
                      <a:pt x="79" y="136"/>
                      <a:pt x="79" y="136"/>
                    </a:cubicBezTo>
                    <a:cubicBezTo>
                      <a:pt x="78" y="135"/>
                      <a:pt x="77" y="135"/>
                      <a:pt x="77" y="134"/>
                    </a:cubicBezTo>
                    <a:cubicBezTo>
                      <a:pt x="76" y="133"/>
                      <a:pt x="75" y="132"/>
                      <a:pt x="74" y="132"/>
                    </a:cubicBezTo>
                    <a:cubicBezTo>
                      <a:pt x="73" y="131"/>
                      <a:pt x="72" y="130"/>
                      <a:pt x="71" y="130"/>
                    </a:cubicBezTo>
                    <a:cubicBezTo>
                      <a:pt x="70" y="129"/>
                      <a:pt x="69" y="129"/>
                      <a:pt x="69" y="128"/>
                    </a:cubicBezTo>
                    <a:cubicBezTo>
                      <a:pt x="67" y="128"/>
                      <a:pt x="66" y="127"/>
                      <a:pt x="65" y="127"/>
                    </a:cubicBezTo>
                    <a:cubicBezTo>
                      <a:pt x="64" y="126"/>
                      <a:pt x="63" y="126"/>
                      <a:pt x="62" y="125"/>
                    </a:cubicBezTo>
                    <a:cubicBezTo>
                      <a:pt x="61" y="125"/>
                      <a:pt x="59" y="125"/>
                      <a:pt x="58" y="125"/>
                    </a:cubicBezTo>
                    <a:cubicBezTo>
                      <a:pt x="57" y="124"/>
                      <a:pt x="56" y="124"/>
                      <a:pt x="54" y="124"/>
                    </a:cubicBezTo>
                    <a:cubicBezTo>
                      <a:pt x="48" y="124"/>
                      <a:pt x="42" y="125"/>
                      <a:pt x="36" y="127"/>
                    </a:cubicBezTo>
                    <a:cubicBezTo>
                      <a:pt x="30" y="130"/>
                      <a:pt x="25" y="134"/>
                      <a:pt x="20" y="138"/>
                    </a:cubicBezTo>
                    <a:cubicBezTo>
                      <a:pt x="15" y="143"/>
                      <a:pt x="11" y="149"/>
                      <a:pt x="8" y="155"/>
                    </a:cubicBezTo>
                    <a:cubicBezTo>
                      <a:pt x="5" y="162"/>
                      <a:pt x="2" y="169"/>
                      <a:pt x="1" y="177"/>
                    </a:cubicBezTo>
                    <a:cubicBezTo>
                      <a:pt x="0" y="184"/>
                      <a:pt x="0" y="192"/>
                      <a:pt x="1" y="199"/>
                    </a:cubicBezTo>
                    <a:cubicBezTo>
                      <a:pt x="2" y="205"/>
                      <a:pt x="4" y="212"/>
                      <a:pt x="7" y="217"/>
                    </a:cubicBezTo>
                    <a:cubicBezTo>
                      <a:pt x="11" y="223"/>
                      <a:pt x="15" y="227"/>
                      <a:pt x="19" y="231"/>
                    </a:cubicBezTo>
                    <a:cubicBezTo>
                      <a:pt x="24" y="234"/>
                      <a:pt x="30" y="236"/>
                      <a:pt x="36" y="237"/>
                    </a:cubicBezTo>
                    <a:cubicBezTo>
                      <a:pt x="37" y="237"/>
                      <a:pt x="39" y="237"/>
                      <a:pt x="40" y="237"/>
                    </a:cubicBezTo>
                    <a:cubicBezTo>
                      <a:pt x="41" y="237"/>
                      <a:pt x="42" y="237"/>
                      <a:pt x="44" y="237"/>
                    </a:cubicBezTo>
                    <a:cubicBezTo>
                      <a:pt x="45" y="237"/>
                      <a:pt x="46" y="236"/>
                      <a:pt x="47" y="236"/>
                    </a:cubicBezTo>
                    <a:cubicBezTo>
                      <a:pt x="49" y="236"/>
                      <a:pt x="50" y="236"/>
                      <a:pt x="51" y="235"/>
                    </a:cubicBezTo>
                    <a:cubicBezTo>
                      <a:pt x="52" y="235"/>
                      <a:pt x="53" y="235"/>
                      <a:pt x="54" y="234"/>
                    </a:cubicBezTo>
                    <a:cubicBezTo>
                      <a:pt x="56" y="234"/>
                      <a:pt x="57" y="233"/>
                      <a:pt x="58" y="233"/>
                    </a:cubicBezTo>
                    <a:cubicBezTo>
                      <a:pt x="59" y="232"/>
                      <a:pt x="60" y="232"/>
                      <a:pt x="61" y="231"/>
                    </a:cubicBezTo>
                    <a:cubicBezTo>
                      <a:pt x="62" y="230"/>
                      <a:pt x="63" y="230"/>
                      <a:pt x="64" y="229"/>
                    </a:cubicBezTo>
                    <a:cubicBezTo>
                      <a:pt x="61" y="246"/>
                      <a:pt x="61" y="246"/>
                      <a:pt x="61" y="246"/>
                    </a:cubicBezTo>
                    <a:cubicBezTo>
                      <a:pt x="47" y="332"/>
                      <a:pt x="47" y="332"/>
                      <a:pt x="47" y="332"/>
                    </a:cubicBezTo>
                    <a:cubicBezTo>
                      <a:pt x="126" y="343"/>
                      <a:pt x="126" y="343"/>
                      <a:pt x="126" y="343"/>
                    </a:cubicBezTo>
                    <a:cubicBezTo>
                      <a:pt x="126" y="342"/>
                      <a:pt x="126" y="340"/>
                      <a:pt x="126" y="338"/>
                    </a:cubicBezTo>
                    <a:cubicBezTo>
                      <a:pt x="126" y="337"/>
                      <a:pt x="126" y="335"/>
                      <a:pt x="126" y="333"/>
                    </a:cubicBezTo>
                    <a:cubicBezTo>
                      <a:pt x="126" y="332"/>
                      <a:pt x="126" y="330"/>
                      <a:pt x="126" y="328"/>
                    </a:cubicBezTo>
                    <a:cubicBezTo>
                      <a:pt x="127" y="327"/>
                      <a:pt x="127" y="325"/>
                      <a:pt x="127" y="323"/>
                    </a:cubicBezTo>
                    <a:cubicBezTo>
                      <a:pt x="129" y="313"/>
                      <a:pt x="132" y="303"/>
                      <a:pt x="136" y="295"/>
                    </a:cubicBezTo>
                    <a:cubicBezTo>
                      <a:pt x="141" y="287"/>
                      <a:pt x="147" y="279"/>
                      <a:pt x="153" y="273"/>
                    </a:cubicBezTo>
                    <a:cubicBezTo>
                      <a:pt x="160" y="267"/>
                      <a:pt x="167" y="262"/>
                      <a:pt x="175" y="259"/>
                    </a:cubicBezTo>
                    <a:cubicBezTo>
                      <a:pt x="183" y="256"/>
                      <a:pt x="192" y="255"/>
                      <a:pt x="201" y="256"/>
                    </a:cubicBezTo>
                    <a:cubicBezTo>
                      <a:pt x="209" y="257"/>
                      <a:pt x="217" y="260"/>
                      <a:pt x="225" y="265"/>
                    </a:cubicBezTo>
                    <a:cubicBezTo>
                      <a:pt x="232" y="269"/>
                      <a:pt x="238" y="276"/>
                      <a:pt x="242" y="283"/>
                    </a:cubicBezTo>
                    <a:cubicBezTo>
                      <a:pt x="247" y="291"/>
                      <a:pt x="251" y="300"/>
                      <a:pt x="253" y="309"/>
                    </a:cubicBezTo>
                    <a:cubicBezTo>
                      <a:pt x="254" y="319"/>
                      <a:pt x="255" y="329"/>
                      <a:pt x="253" y="340"/>
                    </a:cubicBezTo>
                    <a:cubicBezTo>
                      <a:pt x="253" y="342"/>
                      <a:pt x="252" y="343"/>
                      <a:pt x="252" y="345"/>
                    </a:cubicBezTo>
                    <a:cubicBezTo>
                      <a:pt x="252" y="347"/>
                      <a:pt x="251" y="349"/>
                      <a:pt x="251" y="350"/>
                    </a:cubicBezTo>
                    <a:cubicBezTo>
                      <a:pt x="250" y="352"/>
                      <a:pt x="250" y="354"/>
                      <a:pt x="249" y="355"/>
                    </a:cubicBezTo>
                    <a:cubicBezTo>
                      <a:pt x="248" y="357"/>
                      <a:pt x="248" y="359"/>
                      <a:pt x="247" y="360"/>
                    </a:cubicBezTo>
                    <a:cubicBezTo>
                      <a:pt x="328" y="371"/>
                      <a:pt x="328" y="371"/>
                      <a:pt x="328" y="371"/>
                    </a:cubicBezTo>
                    <a:cubicBezTo>
                      <a:pt x="331" y="351"/>
                      <a:pt x="332" y="330"/>
                      <a:pt x="332" y="310"/>
                    </a:cubicBezTo>
                    <a:cubicBezTo>
                      <a:pt x="332" y="290"/>
                      <a:pt x="330" y="271"/>
                      <a:pt x="327" y="252"/>
                    </a:cubicBezTo>
                    <a:cubicBezTo>
                      <a:pt x="324" y="233"/>
                      <a:pt x="320" y="215"/>
                      <a:pt x="314" y="198"/>
                    </a:cubicBezTo>
                    <a:cubicBezTo>
                      <a:pt x="308" y="180"/>
                      <a:pt x="301" y="164"/>
                      <a:pt x="293" y="149"/>
                    </a:cubicBezTo>
                    <a:cubicBezTo>
                      <a:pt x="300" y="146"/>
                      <a:pt x="307" y="143"/>
                      <a:pt x="313" y="139"/>
                    </a:cubicBezTo>
                    <a:cubicBezTo>
                      <a:pt x="319" y="134"/>
                      <a:pt x="325" y="129"/>
                      <a:pt x="330" y="123"/>
                    </a:cubicBezTo>
                    <a:cubicBezTo>
                      <a:pt x="335" y="117"/>
                      <a:pt x="339" y="110"/>
                      <a:pt x="343" y="103"/>
                    </a:cubicBezTo>
                    <a:cubicBezTo>
                      <a:pt x="346" y="95"/>
                      <a:pt x="348" y="87"/>
                      <a:pt x="350" y="79"/>
                    </a:cubicBezTo>
                    <a:cubicBezTo>
                      <a:pt x="352" y="68"/>
                      <a:pt x="351" y="58"/>
                      <a:pt x="349" y="48"/>
                    </a:cubicBezTo>
                    <a:cubicBezTo>
                      <a:pt x="347" y="39"/>
                      <a:pt x="343" y="30"/>
                      <a:pt x="338" y="23"/>
                    </a:cubicBezTo>
                    <a:cubicBezTo>
                      <a:pt x="333" y="16"/>
                      <a:pt x="327" y="10"/>
                      <a:pt x="320" y="6"/>
                    </a:cubicBezTo>
                    <a:cubicBezTo>
                      <a:pt x="312" y="2"/>
                      <a:pt x="304" y="0"/>
                      <a:pt x="295" y="0"/>
                    </a:cubicBez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3200"/>
              </a:p>
            </p:txBody>
          </p:sp>
        </p:grpSp>
        <p:sp>
          <p:nvSpPr>
            <p:cNvPr id="29" name="ïṧḷiḋé">
              <a:extLst>
                <a:ext uri="{FF2B5EF4-FFF2-40B4-BE49-F238E27FC236}">
                  <a16:creationId xmlns:a16="http://schemas.microsoft.com/office/drawing/2014/main" id="{FBEF668C-9704-425B-9F29-E3692DAC2F49}"/>
                </a:ext>
              </a:extLst>
            </p:cNvPr>
            <p:cNvSpPr txBox="1"/>
            <p:nvPr/>
          </p:nvSpPr>
          <p:spPr bwMode="auto">
            <a:xfrm>
              <a:off x="8436001" y="1098951"/>
              <a:ext cx="30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t>接收部分</a:t>
              </a:r>
              <a:endParaRPr lang="en-US" altLang="zh-CN" sz="2000" b="1" dirty="0"/>
            </a:p>
          </p:txBody>
        </p:sp>
        <p:sp>
          <p:nvSpPr>
            <p:cNvPr id="30" name="išḻïḍe">
              <a:extLst>
                <a:ext uri="{FF2B5EF4-FFF2-40B4-BE49-F238E27FC236}">
                  <a16:creationId xmlns:a16="http://schemas.microsoft.com/office/drawing/2014/main" id="{1153FCF6-3E74-4660-B813-1313CA3F5DCE}"/>
                </a:ext>
              </a:extLst>
            </p:cNvPr>
            <p:cNvSpPr/>
            <p:nvPr/>
          </p:nvSpPr>
          <p:spPr bwMode="auto">
            <a:xfrm>
              <a:off x="8436001" y="1540756"/>
              <a:ext cx="3082899" cy="270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600" dirty="0"/>
                <a:t>在接收到足够高电平信号后，突然接收到低电平信号，可以认为是数据传输开始，由于采用与输出部分一样的时钟频率，可以在每个数据的第</a:t>
              </a:r>
              <a:r>
                <a:rPr lang="en-US" altLang="zh-CN" sz="1600" dirty="0"/>
                <a:t>4</a:t>
              </a:r>
              <a:r>
                <a:rPr lang="zh-CN" altLang="en-US" sz="1600" dirty="0"/>
                <a:t>个上升沿对数据采样，确保数据准确。当接受完</a:t>
              </a:r>
              <a:r>
                <a:rPr lang="en-US" altLang="zh-CN" sz="1600" dirty="0"/>
                <a:t>8</a:t>
              </a:r>
              <a:r>
                <a:rPr lang="zh-CN" altLang="en-US" sz="1600" dirty="0"/>
                <a:t>位数据，更新输出寄存器，等待下一次输入。</a:t>
              </a:r>
              <a:endParaRPr lang="en-US" altLang="zh-CN" sz="1600" dirty="0"/>
            </a:p>
          </p:txBody>
        </p:sp>
        <p:sp>
          <p:nvSpPr>
            <p:cNvPr id="31" name="iṣļiḋê">
              <a:extLst>
                <a:ext uri="{FF2B5EF4-FFF2-40B4-BE49-F238E27FC236}">
                  <a16:creationId xmlns:a16="http://schemas.microsoft.com/office/drawing/2014/main" id="{16B955AF-3E92-457C-B273-5D0021856143}"/>
                </a:ext>
              </a:extLst>
            </p:cNvPr>
            <p:cNvSpPr txBox="1"/>
            <p:nvPr/>
          </p:nvSpPr>
          <p:spPr bwMode="auto">
            <a:xfrm>
              <a:off x="673101" y="1177107"/>
              <a:ext cx="30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发送部分</a:t>
              </a:r>
              <a:endParaRPr lang="en-US" altLang="zh-CN" sz="2000" b="1" dirty="0"/>
            </a:p>
          </p:txBody>
        </p:sp>
        <p:sp>
          <p:nvSpPr>
            <p:cNvPr id="32" name="ïṩ1ïḋé">
              <a:extLst>
                <a:ext uri="{FF2B5EF4-FFF2-40B4-BE49-F238E27FC236}">
                  <a16:creationId xmlns:a16="http://schemas.microsoft.com/office/drawing/2014/main" id="{9A668F13-B14D-4C23-994A-DBF9A471C293}"/>
                </a:ext>
              </a:extLst>
            </p:cNvPr>
            <p:cNvSpPr/>
            <p:nvPr/>
          </p:nvSpPr>
          <p:spPr bwMode="auto">
            <a:xfrm>
              <a:off x="558095" y="1567708"/>
              <a:ext cx="3082899" cy="203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600" dirty="0"/>
                <a:t>发送前先访问外部寄存器更新数据，然后开始发送。发送结束，等待一段时间，才会进行第二次发送。每个数据位占</a:t>
              </a:r>
              <a:r>
                <a:rPr lang="en-US" altLang="zh-CN" sz="1600" dirty="0"/>
                <a:t>8</a:t>
              </a:r>
              <a:r>
                <a:rPr lang="zh-CN" altLang="en-US" sz="1600" dirty="0"/>
                <a:t>个时钟周期。数据发送频率为</a:t>
              </a:r>
              <a:r>
                <a:rPr lang="en-US" altLang="zh-CN" sz="1600" dirty="0"/>
                <a:t>80Hz</a:t>
              </a:r>
            </a:p>
            <a:p>
              <a:pPr marL="171450" indent="-171450">
                <a:lnSpc>
                  <a:spcPct val="150000"/>
                </a:lnSpc>
                <a:buFont typeface="Arial" panose="020B0604020202020204" pitchFamily="34" charset="0"/>
                <a:buChar char="•"/>
              </a:pPr>
              <a:r>
                <a:rPr lang="zh-CN" altLang="en-US" sz="1600" dirty="0"/>
                <a:t>传输时</a:t>
              </a:r>
              <a:r>
                <a:rPr lang="en-US" altLang="zh-CN" sz="1600" dirty="0"/>
                <a:t>x</a:t>
              </a:r>
              <a:r>
                <a:rPr lang="zh-CN" altLang="en-US" sz="1600" dirty="0"/>
                <a:t>和</a:t>
              </a:r>
              <a:r>
                <a:rPr lang="en-US" altLang="zh-CN" sz="1600" dirty="0"/>
                <a:t>y</a:t>
              </a:r>
              <a:r>
                <a:rPr lang="zh-CN" altLang="en-US" sz="1600" dirty="0"/>
                <a:t>两个数是用两条线同时传输，以加快传输速度</a:t>
              </a:r>
              <a:endParaRPr lang="en-US" altLang="zh-CN" sz="1600" dirty="0"/>
            </a:p>
            <a:p>
              <a:pPr marL="171450" indent="-171450">
                <a:lnSpc>
                  <a:spcPct val="150000"/>
                </a:lnSpc>
                <a:buFont typeface="Arial" panose="020B0604020202020204" pitchFamily="34" charset="0"/>
                <a:buChar char="•"/>
              </a:pPr>
              <a:endParaRPr lang="en-US" altLang="zh-CN" sz="1600" dirty="0"/>
            </a:p>
          </p:txBody>
        </p:sp>
      </p:grpSp>
      <p:pic>
        <p:nvPicPr>
          <p:cNvPr id="47" name="图片 46">
            <a:extLst>
              <a:ext uri="{FF2B5EF4-FFF2-40B4-BE49-F238E27FC236}">
                <a16:creationId xmlns:a16="http://schemas.microsoft.com/office/drawing/2014/main" id="{4544B24B-6D15-4AE4-880E-9FFB16B2BD2E}"/>
              </a:ext>
            </a:extLst>
          </p:cNvPr>
          <p:cNvPicPr>
            <a:picLocks noChangeAspect="1"/>
          </p:cNvPicPr>
          <p:nvPr/>
        </p:nvPicPr>
        <p:blipFill>
          <a:blip r:embed="rId5"/>
          <a:stretch>
            <a:fillRect/>
          </a:stretch>
        </p:blipFill>
        <p:spPr>
          <a:xfrm>
            <a:off x="820937" y="4613412"/>
            <a:ext cx="7265163" cy="1591131"/>
          </a:xfrm>
          <a:prstGeom prst="rect">
            <a:avLst/>
          </a:prstGeom>
        </p:spPr>
      </p:pic>
      <p:sp>
        <p:nvSpPr>
          <p:cNvPr id="48" name="íślïḋé">
            <a:extLst>
              <a:ext uri="{FF2B5EF4-FFF2-40B4-BE49-F238E27FC236}">
                <a16:creationId xmlns:a16="http://schemas.microsoft.com/office/drawing/2014/main" id="{B9E8552A-FBE0-4325-A570-CC2132495BE0}"/>
              </a:ext>
            </a:extLst>
          </p:cNvPr>
          <p:cNvSpPr txBox="1"/>
          <p:nvPr/>
        </p:nvSpPr>
        <p:spPr bwMode="auto">
          <a:xfrm>
            <a:off x="8435999" y="4507675"/>
            <a:ext cx="30828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a:t>传输方式</a:t>
            </a:r>
            <a:endParaRPr lang="en-US" altLang="zh-CN" sz="2000" b="1" dirty="0"/>
          </a:p>
        </p:txBody>
      </p:sp>
      <p:sp>
        <p:nvSpPr>
          <p:cNvPr id="49" name="íṩ1ïḍê">
            <a:extLst>
              <a:ext uri="{FF2B5EF4-FFF2-40B4-BE49-F238E27FC236}">
                <a16:creationId xmlns:a16="http://schemas.microsoft.com/office/drawing/2014/main" id="{B13DF84C-5E66-402F-99CF-FE3C302E44C1}"/>
              </a:ext>
            </a:extLst>
          </p:cNvPr>
          <p:cNvSpPr/>
          <p:nvPr/>
        </p:nvSpPr>
        <p:spPr bwMode="auto">
          <a:xfrm>
            <a:off x="8436000" y="4952214"/>
            <a:ext cx="3082899" cy="96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600" dirty="0"/>
              <a:t>传输的数据长度固定，没有设置校验位及停止位。将来可以换用增加，使得数据更加可靠。</a:t>
            </a:r>
            <a:endParaRPr lang="en-US" altLang="zh-CN" sz="1600" dirty="0"/>
          </a:p>
        </p:txBody>
      </p:sp>
      <p:sp>
        <p:nvSpPr>
          <p:cNvPr id="2" name="文本框 1">
            <a:extLst>
              <a:ext uri="{FF2B5EF4-FFF2-40B4-BE49-F238E27FC236}">
                <a16:creationId xmlns:a16="http://schemas.microsoft.com/office/drawing/2014/main" id="{ACF37C1B-D347-4A44-8F18-DF1891294F52}"/>
              </a:ext>
            </a:extLst>
          </p:cNvPr>
          <p:cNvSpPr txBox="1"/>
          <p:nvPr/>
        </p:nvSpPr>
        <p:spPr>
          <a:xfrm>
            <a:off x="2677772" y="6158987"/>
            <a:ext cx="2318994" cy="369332"/>
          </a:xfrm>
          <a:prstGeom prst="rect">
            <a:avLst/>
          </a:prstGeom>
          <a:noFill/>
        </p:spPr>
        <p:txBody>
          <a:bodyPr wrap="square" rtlCol="0">
            <a:spAutoFit/>
          </a:bodyPr>
          <a:lstStyle/>
          <a:p>
            <a:r>
              <a:rPr lang="zh-CN" altLang="en-US" dirty="0"/>
              <a:t>读取数据</a:t>
            </a:r>
          </a:p>
        </p:txBody>
      </p:sp>
    </p:spTree>
    <p:extLst>
      <p:ext uri="{BB962C8B-B14F-4D97-AF65-F5344CB8AC3E}">
        <p14:creationId xmlns:p14="http://schemas.microsoft.com/office/powerpoint/2010/main" val="292269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设计背景</a:t>
            </a:r>
          </a:p>
        </p:txBody>
      </p:sp>
      <p:sp>
        <p:nvSpPr>
          <p:cNvPr id="4" name="文本框 3">
            <a:extLst>
              <a:ext uri="{FF2B5EF4-FFF2-40B4-BE49-F238E27FC236}">
                <a16:creationId xmlns:a16="http://schemas.microsoft.com/office/drawing/2014/main" id="{81FB370A-6880-4FF5-81E2-DFAB159EAD17}"/>
              </a:ext>
            </a:extLst>
          </p:cNvPr>
          <p:cNvSpPr txBox="1"/>
          <p:nvPr/>
        </p:nvSpPr>
        <p:spPr>
          <a:xfrm>
            <a:off x="1165225" y="26413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30858507-E7FD-40E5-9009-B7435F99D991}"/>
              </a:ext>
            </a:extLst>
          </p:cNvPr>
          <p:cNvGrpSpPr/>
          <p:nvPr/>
        </p:nvGrpSpPr>
        <p:grpSpPr>
          <a:xfrm>
            <a:off x="0" y="0"/>
            <a:ext cx="12192000" cy="6858000"/>
            <a:chOff x="0" y="0"/>
            <a:chExt cx="12192000" cy="6858000"/>
          </a:xfrm>
        </p:grpSpPr>
        <p:sp>
          <p:nvSpPr>
            <p:cNvPr id="32" name="矩形 31">
              <a:extLst>
                <a:ext uri="{FF2B5EF4-FFF2-40B4-BE49-F238E27FC236}">
                  <a16:creationId xmlns:a16="http://schemas.microsoft.com/office/drawing/2014/main" id="{D97D4B2A-DD4A-4DD7-B901-979816478F71}"/>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136AC11-38E8-4DC3-ABEA-B83943498ADC}"/>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5F79694-498E-49D9-AA64-08EB2FC24AA6}"/>
                </a:ext>
              </a:extLst>
            </p:cNvPr>
            <p:cNvGrpSpPr>
              <a:grpSpLocks noChangeAspect="1"/>
            </p:cNvGrpSpPr>
            <p:nvPr>
              <p:custDataLst>
                <p:tags r:id="rId1"/>
              </p:custDataLst>
            </p:nvPr>
          </p:nvGrpSpPr>
          <p:grpSpPr>
            <a:xfrm>
              <a:off x="0" y="0"/>
              <a:ext cx="12192000" cy="3999103"/>
              <a:chOff x="0" y="0"/>
              <a:chExt cx="12192000" cy="4159045"/>
            </a:xfrm>
          </p:grpSpPr>
          <p:sp>
            <p:nvSpPr>
              <p:cNvPr id="43" name="iṡľîḑé">
                <a:extLst>
                  <a:ext uri="{FF2B5EF4-FFF2-40B4-BE49-F238E27FC236}">
                    <a16:creationId xmlns:a16="http://schemas.microsoft.com/office/drawing/2014/main" id="{39E93719-CA21-42C0-858E-7F988AEAD3CF}"/>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44" name="iŝlídê">
                <a:extLst>
                  <a:ext uri="{FF2B5EF4-FFF2-40B4-BE49-F238E27FC236}">
                    <a16:creationId xmlns:a16="http://schemas.microsoft.com/office/drawing/2014/main" id="{E19C80A4-2663-4AED-AF83-92F90C001A4A}"/>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42" name="矩形 41">
              <a:extLst>
                <a:ext uri="{FF2B5EF4-FFF2-40B4-BE49-F238E27FC236}">
                  <a16:creationId xmlns:a16="http://schemas.microsoft.com/office/drawing/2014/main" id="{E60FC302-6246-4D34-9584-ECCED75D8FF2}"/>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a:extLst>
              <a:ext uri="{FF2B5EF4-FFF2-40B4-BE49-F238E27FC236}">
                <a16:creationId xmlns:a16="http://schemas.microsoft.com/office/drawing/2014/main" id="{AB5B940A-5FBD-407C-8C47-E550128E3542}"/>
              </a:ext>
            </a:extLst>
          </p:cNvPr>
          <p:cNvSpPr>
            <a:spLocks noGrp="1"/>
          </p:cNvSpPr>
          <p:nvPr>
            <p:ph type="title"/>
          </p:nvPr>
        </p:nvSpPr>
        <p:spPr/>
        <p:txBody>
          <a:bodyPr/>
          <a:lstStyle/>
          <a:p>
            <a:r>
              <a:rPr lang="en-US" altLang="zh-CN" dirty="0"/>
              <a:t>VGA Module</a:t>
            </a:r>
            <a:endParaRPr lang="zh-CN" altLang="en-US" dirty="0"/>
          </a:p>
        </p:txBody>
      </p:sp>
      <p:sp>
        <p:nvSpPr>
          <p:cNvPr id="4" name="灯片编号占位符 3">
            <a:extLst>
              <a:ext uri="{FF2B5EF4-FFF2-40B4-BE49-F238E27FC236}">
                <a16:creationId xmlns:a16="http://schemas.microsoft.com/office/drawing/2014/main" id="{EC7FCD02-644C-42D9-AC38-67EF1F710B45}"/>
              </a:ext>
            </a:extLst>
          </p:cNvPr>
          <p:cNvSpPr>
            <a:spLocks noGrp="1"/>
          </p:cNvSpPr>
          <p:nvPr>
            <p:ph type="sldNum" sz="quarter" idx="12"/>
          </p:nvPr>
        </p:nvSpPr>
        <p:spPr/>
        <p:txBody>
          <a:bodyPr/>
          <a:lstStyle/>
          <a:p>
            <a:fld id="{5DD3DB80-B894-403A-B48E-6FDC1A72010E}" type="slidenum">
              <a:rPr lang="zh-CN" altLang="en-US" smtClean="0"/>
              <a:t>30</a:t>
            </a:fld>
            <a:endParaRPr lang="zh-CN" altLang="en-US"/>
          </a:p>
        </p:txBody>
      </p:sp>
      <p:cxnSp>
        <p:nvCxnSpPr>
          <p:cNvPr id="22" name="直接连接符 21">
            <a:extLst>
              <a:ext uri="{FF2B5EF4-FFF2-40B4-BE49-F238E27FC236}">
                <a16:creationId xmlns:a16="http://schemas.microsoft.com/office/drawing/2014/main" id="{69C4D570-0BEC-4979-91F4-C1D692BD9E7B}"/>
              </a:ext>
            </a:extLst>
          </p:cNvPr>
          <p:cNvCxnSpPr/>
          <p:nvPr/>
        </p:nvCxnSpPr>
        <p:spPr>
          <a:xfrm>
            <a:off x="5911182" y="1267231"/>
            <a:ext cx="0" cy="491962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8DE3968-7DEC-4AE6-8383-BAA141CFB382}"/>
              </a:ext>
            </a:extLst>
          </p:cNvPr>
          <p:cNvPicPr>
            <a:picLocks noChangeAspect="1"/>
          </p:cNvPicPr>
          <p:nvPr/>
        </p:nvPicPr>
        <p:blipFill>
          <a:blip r:embed="rId4"/>
          <a:stretch>
            <a:fillRect/>
          </a:stretch>
        </p:blipFill>
        <p:spPr>
          <a:xfrm>
            <a:off x="6106466" y="1739670"/>
            <a:ext cx="5371889" cy="4174112"/>
          </a:xfrm>
          <a:prstGeom prst="rect">
            <a:avLst/>
          </a:prstGeom>
        </p:spPr>
      </p:pic>
      <p:sp>
        <p:nvSpPr>
          <p:cNvPr id="24" name="文本框 23">
            <a:extLst>
              <a:ext uri="{FF2B5EF4-FFF2-40B4-BE49-F238E27FC236}">
                <a16:creationId xmlns:a16="http://schemas.microsoft.com/office/drawing/2014/main" id="{12CED04A-4325-47A3-9D5D-601B7153B44A}"/>
              </a:ext>
            </a:extLst>
          </p:cNvPr>
          <p:cNvSpPr txBox="1"/>
          <p:nvPr/>
        </p:nvSpPr>
        <p:spPr>
          <a:xfrm>
            <a:off x="8066033" y="1342867"/>
            <a:ext cx="1774909" cy="369332"/>
          </a:xfrm>
          <a:prstGeom prst="rect">
            <a:avLst/>
          </a:prstGeom>
          <a:noFill/>
        </p:spPr>
        <p:txBody>
          <a:bodyPr wrap="none" rtlCol="0">
            <a:spAutoFit/>
          </a:bodyPr>
          <a:lstStyle/>
          <a:p>
            <a:r>
              <a:rPr lang="en-US" altLang="zh-CN" dirty="0"/>
              <a:t>VGA sequential</a:t>
            </a:r>
          </a:p>
        </p:txBody>
      </p:sp>
      <p:graphicFrame>
        <p:nvGraphicFramePr>
          <p:cNvPr id="26" name="表格 25">
            <a:extLst>
              <a:ext uri="{FF2B5EF4-FFF2-40B4-BE49-F238E27FC236}">
                <a16:creationId xmlns:a16="http://schemas.microsoft.com/office/drawing/2014/main" id="{39501002-3BB7-4A57-A209-1F992993EADE}"/>
              </a:ext>
            </a:extLst>
          </p:cNvPr>
          <p:cNvGraphicFramePr>
            <a:graphicFrameLocks noGrp="1"/>
          </p:cNvGraphicFramePr>
          <p:nvPr>
            <p:extLst/>
          </p:nvPr>
        </p:nvGraphicFramePr>
        <p:xfrm>
          <a:off x="669925" y="3496627"/>
          <a:ext cx="10850562" cy="274320"/>
        </p:xfrm>
        <a:graphic>
          <a:graphicData uri="http://schemas.openxmlformats.org/drawingml/2006/table">
            <a:tbl>
              <a:tblPr/>
              <a:tblGrid>
                <a:gridCol w="5425281">
                  <a:extLst>
                    <a:ext uri="{9D8B030D-6E8A-4147-A177-3AD203B41FA5}">
                      <a16:colId xmlns:a16="http://schemas.microsoft.com/office/drawing/2014/main" val="2491656968"/>
                    </a:ext>
                  </a:extLst>
                </a:gridCol>
                <a:gridCol w="5425281">
                  <a:extLst>
                    <a:ext uri="{9D8B030D-6E8A-4147-A177-3AD203B41FA5}">
                      <a16:colId xmlns:a16="http://schemas.microsoft.com/office/drawing/2014/main" val="3695753294"/>
                    </a:ext>
                  </a:extLst>
                </a:gridCol>
              </a:tblGrid>
              <a:tr h="274320">
                <a:tc>
                  <a:txBody>
                    <a:bodyPr/>
                    <a:lstStyle/>
                    <a:p>
                      <a:pPr fontAlgn="t"/>
                      <a:endParaRPr lang="zh-CN" altLang="en-US" sz="1800" dirty="0">
                        <a:solidFill>
                          <a:srgbClr val="999999"/>
                        </a:solidFill>
                        <a:effectLst/>
                        <a:latin typeface="arial" panose="020B0604020202020204" pitchFamily="34" charset="0"/>
                      </a:endParaRPr>
                    </a:p>
                  </a:txBody>
                  <a:tcPr marL="0" marR="0" marT="0" marB="0">
                    <a:lnL>
                      <a:noFill/>
                    </a:lnL>
                    <a:lnR>
                      <a:noFill/>
                    </a:lnR>
                    <a:lnT>
                      <a:noFill/>
                    </a:lnT>
                    <a:lnB>
                      <a:noFill/>
                    </a:lnB>
                  </a:tcPr>
                </a:tc>
                <a:tc>
                  <a:txBody>
                    <a:bodyPr/>
                    <a:lstStyle/>
                    <a:p>
                      <a:pPr fontAlgn="t"/>
                      <a:endParaRPr lang="en-US" sz="1800" dirty="0">
                        <a:effectLst/>
                        <a:latin typeface="arial" panose="020B0604020202020204" pitchFamily="34" charset="0"/>
                      </a:endParaRPr>
                    </a:p>
                  </a:txBody>
                  <a:tcPr marL="0" marR="0" marT="0" marB="0">
                    <a:lnL>
                      <a:noFill/>
                    </a:lnL>
                    <a:lnR>
                      <a:noFill/>
                    </a:lnR>
                    <a:lnT>
                      <a:noFill/>
                    </a:lnT>
                    <a:lnB>
                      <a:noFill/>
                    </a:lnB>
                  </a:tcPr>
                </a:tc>
                <a:extLst>
                  <a:ext uri="{0D108BD9-81ED-4DB2-BD59-A6C34878D82A}">
                    <a16:rowId xmlns:a16="http://schemas.microsoft.com/office/drawing/2014/main" val="305364706"/>
                  </a:ext>
                </a:extLst>
              </a:tr>
            </a:tbl>
          </a:graphicData>
        </a:graphic>
      </p:graphicFrame>
      <p:sp>
        <p:nvSpPr>
          <p:cNvPr id="28" name="矩形: 圆角 27">
            <a:extLst>
              <a:ext uri="{FF2B5EF4-FFF2-40B4-BE49-F238E27FC236}">
                <a16:creationId xmlns:a16="http://schemas.microsoft.com/office/drawing/2014/main" id="{3B07757B-B1AF-44DC-90DE-A17B2988DAD3}"/>
              </a:ext>
            </a:extLst>
          </p:cNvPr>
          <p:cNvSpPr/>
          <p:nvPr/>
        </p:nvSpPr>
        <p:spPr>
          <a:xfrm>
            <a:off x="1776600" y="1648596"/>
            <a:ext cx="2166131" cy="3751647"/>
          </a:xfrm>
          <a:prstGeom prst="round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826EBFAF-C73E-442B-BBBC-9BE6E2653FFF}"/>
              </a:ext>
            </a:extLst>
          </p:cNvPr>
          <p:cNvSpPr/>
          <p:nvPr/>
        </p:nvSpPr>
        <p:spPr>
          <a:xfrm>
            <a:off x="2168748" y="4057204"/>
            <a:ext cx="1381833" cy="9293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VGA Counter</a:t>
            </a:r>
            <a:endParaRPr lang="zh-CN" altLang="en-US" dirty="0"/>
          </a:p>
        </p:txBody>
      </p:sp>
      <p:cxnSp>
        <p:nvCxnSpPr>
          <p:cNvPr id="31" name="直接箭头连接符 30">
            <a:extLst>
              <a:ext uri="{FF2B5EF4-FFF2-40B4-BE49-F238E27FC236}">
                <a16:creationId xmlns:a16="http://schemas.microsoft.com/office/drawing/2014/main" id="{5FFC79A1-AD76-47E9-8FDF-FFD64347DCE0}"/>
              </a:ext>
            </a:extLst>
          </p:cNvPr>
          <p:cNvCxnSpPr>
            <a:cxnSpLocks/>
          </p:cNvCxnSpPr>
          <p:nvPr/>
        </p:nvCxnSpPr>
        <p:spPr>
          <a:xfrm>
            <a:off x="794571" y="2495786"/>
            <a:ext cx="98202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F3517CE-7553-4C06-B7FC-332CE6246DAB}"/>
              </a:ext>
            </a:extLst>
          </p:cNvPr>
          <p:cNvCxnSpPr/>
          <p:nvPr/>
        </p:nvCxnSpPr>
        <p:spPr>
          <a:xfrm>
            <a:off x="1096412" y="2353743"/>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B9D89704-8C38-4EB1-B749-EC2ADA90BE43}"/>
              </a:ext>
            </a:extLst>
          </p:cNvPr>
          <p:cNvSpPr txBox="1"/>
          <p:nvPr/>
        </p:nvSpPr>
        <p:spPr>
          <a:xfrm>
            <a:off x="859827" y="1973268"/>
            <a:ext cx="825867" cy="369332"/>
          </a:xfrm>
          <a:prstGeom prst="rect">
            <a:avLst/>
          </a:prstGeom>
          <a:noFill/>
        </p:spPr>
        <p:txBody>
          <a:bodyPr wrap="none" rtlCol="0">
            <a:spAutoFit/>
          </a:bodyPr>
          <a:lstStyle/>
          <a:p>
            <a:r>
              <a:rPr lang="en-US" altLang="zh-CN" dirty="0" err="1"/>
              <a:t>ball_X</a:t>
            </a:r>
            <a:endParaRPr lang="zh-CN" altLang="en-US" dirty="0"/>
          </a:p>
        </p:txBody>
      </p:sp>
      <p:cxnSp>
        <p:nvCxnSpPr>
          <p:cNvPr id="36" name="直接箭头连接符 35">
            <a:extLst>
              <a:ext uri="{FF2B5EF4-FFF2-40B4-BE49-F238E27FC236}">
                <a16:creationId xmlns:a16="http://schemas.microsoft.com/office/drawing/2014/main" id="{CBC1832A-A281-4B51-B38E-AE4F280A56BB}"/>
              </a:ext>
            </a:extLst>
          </p:cNvPr>
          <p:cNvCxnSpPr>
            <a:cxnSpLocks/>
          </p:cNvCxnSpPr>
          <p:nvPr/>
        </p:nvCxnSpPr>
        <p:spPr>
          <a:xfrm>
            <a:off x="794571" y="3585002"/>
            <a:ext cx="98202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EB70341-64DC-4058-8478-EF70B6A7F2D9}"/>
              </a:ext>
            </a:extLst>
          </p:cNvPr>
          <p:cNvCxnSpPr/>
          <p:nvPr/>
        </p:nvCxnSpPr>
        <p:spPr>
          <a:xfrm>
            <a:off x="1096412" y="3442959"/>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46CF79E9-6D83-4BF2-BCAB-05F6E6FE0BD2}"/>
              </a:ext>
            </a:extLst>
          </p:cNvPr>
          <p:cNvSpPr txBox="1"/>
          <p:nvPr/>
        </p:nvSpPr>
        <p:spPr>
          <a:xfrm>
            <a:off x="859827" y="3062484"/>
            <a:ext cx="825867" cy="369332"/>
          </a:xfrm>
          <a:prstGeom prst="rect">
            <a:avLst/>
          </a:prstGeom>
          <a:noFill/>
        </p:spPr>
        <p:txBody>
          <a:bodyPr wrap="none" rtlCol="0">
            <a:spAutoFit/>
          </a:bodyPr>
          <a:lstStyle/>
          <a:p>
            <a:r>
              <a:rPr lang="en-US" altLang="zh-CN" dirty="0" err="1"/>
              <a:t>ball_Y</a:t>
            </a:r>
            <a:endParaRPr lang="zh-CN" altLang="en-US" dirty="0"/>
          </a:p>
        </p:txBody>
      </p:sp>
      <p:sp>
        <p:nvSpPr>
          <p:cNvPr id="39" name="矩形: 圆角 38">
            <a:extLst>
              <a:ext uri="{FF2B5EF4-FFF2-40B4-BE49-F238E27FC236}">
                <a16:creationId xmlns:a16="http://schemas.microsoft.com/office/drawing/2014/main" id="{CBC355A2-631D-4B81-A214-C450D4BE88E9}"/>
              </a:ext>
            </a:extLst>
          </p:cNvPr>
          <p:cNvSpPr/>
          <p:nvPr/>
        </p:nvSpPr>
        <p:spPr>
          <a:xfrm>
            <a:off x="2168748" y="2326826"/>
            <a:ext cx="1381833" cy="9293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RGB</a:t>
            </a:r>
          </a:p>
          <a:p>
            <a:pPr algn="ctr"/>
            <a:r>
              <a:rPr lang="en-US" altLang="zh-CN" dirty="0"/>
              <a:t>Generator</a:t>
            </a:r>
            <a:endParaRPr lang="zh-CN" altLang="en-US" dirty="0"/>
          </a:p>
        </p:txBody>
      </p:sp>
      <p:cxnSp>
        <p:nvCxnSpPr>
          <p:cNvPr id="40" name="直接箭头连接符 39">
            <a:extLst>
              <a:ext uri="{FF2B5EF4-FFF2-40B4-BE49-F238E27FC236}">
                <a16:creationId xmlns:a16="http://schemas.microsoft.com/office/drawing/2014/main" id="{578CE6D4-FA2E-4DFC-8FA6-9A107C0547FB}"/>
              </a:ext>
            </a:extLst>
          </p:cNvPr>
          <p:cNvCxnSpPr>
            <a:cxnSpLocks/>
            <a:stCxn id="29" idx="0"/>
            <a:endCxn id="39" idx="2"/>
          </p:cNvCxnSpPr>
          <p:nvPr/>
        </p:nvCxnSpPr>
        <p:spPr>
          <a:xfrm flipV="1">
            <a:off x="2859665" y="3256161"/>
            <a:ext cx="0" cy="8010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6A3C66EA-8139-415A-AD80-945DC3B98D18}"/>
              </a:ext>
            </a:extLst>
          </p:cNvPr>
          <p:cNvCxnSpPr>
            <a:cxnSpLocks/>
          </p:cNvCxnSpPr>
          <p:nvPr/>
        </p:nvCxnSpPr>
        <p:spPr>
          <a:xfrm>
            <a:off x="3942731" y="2495785"/>
            <a:ext cx="6337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E0F6A379-5F0F-4025-9BAF-D3ED5B6DFEFB}"/>
              </a:ext>
            </a:extLst>
          </p:cNvPr>
          <p:cNvSpPr txBox="1"/>
          <p:nvPr/>
        </p:nvSpPr>
        <p:spPr>
          <a:xfrm>
            <a:off x="4095575" y="2112550"/>
            <a:ext cx="992579" cy="369332"/>
          </a:xfrm>
          <a:prstGeom prst="rect">
            <a:avLst/>
          </a:prstGeom>
          <a:noFill/>
        </p:spPr>
        <p:txBody>
          <a:bodyPr wrap="none" rtlCol="0">
            <a:spAutoFit/>
          </a:bodyPr>
          <a:lstStyle/>
          <a:p>
            <a:r>
              <a:rPr lang="en-US" altLang="zh-CN" dirty="0"/>
              <a:t>HSYNC</a:t>
            </a:r>
            <a:endParaRPr lang="zh-CN" altLang="en-US" dirty="0"/>
          </a:p>
        </p:txBody>
      </p:sp>
      <p:cxnSp>
        <p:nvCxnSpPr>
          <p:cNvPr id="50" name="直接箭头连接符 49">
            <a:extLst>
              <a:ext uri="{FF2B5EF4-FFF2-40B4-BE49-F238E27FC236}">
                <a16:creationId xmlns:a16="http://schemas.microsoft.com/office/drawing/2014/main" id="{38C76FBD-1669-47E4-8A09-DF697BC2A234}"/>
              </a:ext>
            </a:extLst>
          </p:cNvPr>
          <p:cNvCxnSpPr>
            <a:cxnSpLocks/>
          </p:cNvCxnSpPr>
          <p:nvPr/>
        </p:nvCxnSpPr>
        <p:spPr>
          <a:xfrm>
            <a:off x="3944072" y="3165136"/>
            <a:ext cx="6337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BCBC2DFB-2F7B-422A-B3AF-9E0BE3013B59}"/>
              </a:ext>
            </a:extLst>
          </p:cNvPr>
          <p:cNvSpPr txBox="1"/>
          <p:nvPr/>
        </p:nvSpPr>
        <p:spPr>
          <a:xfrm>
            <a:off x="4090018" y="2825437"/>
            <a:ext cx="979755" cy="369332"/>
          </a:xfrm>
          <a:prstGeom prst="rect">
            <a:avLst/>
          </a:prstGeom>
          <a:noFill/>
        </p:spPr>
        <p:txBody>
          <a:bodyPr wrap="none" rtlCol="0">
            <a:spAutoFit/>
          </a:bodyPr>
          <a:lstStyle/>
          <a:p>
            <a:r>
              <a:rPr lang="en-US" altLang="zh-CN" dirty="0"/>
              <a:t>VSYNC</a:t>
            </a:r>
            <a:endParaRPr lang="zh-CN" altLang="en-US" dirty="0"/>
          </a:p>
        </p:txBody>
      </p:sp>
      <p:cxnSp>
        <p:nvCxnSpPr>
          <p:cNvPr id="52" name="直接箭头连接符 51">
            <a:extLst>
              <a:ext uri="{FF2B5EF4-FFF2-40B4-BE49-F238E27FC236}">
                <a16:creationId xmlns:a16="http://schemas.microsoft.com/office/drawing/2014/main" id="{A994653F-F278-439C-A89D-2104CAF87FB5}"/>
              </a:ext>
            </a:extLst>
          </p:cNvPr>
          <p:cNvCxnSpPr>
            <a:cxnSpLocks/>
          </p:cNvCxnSpPr>
          <p:nvPr/>
        </p:nvCxnSpPr>
        <p:spPr>
          <a:xfrm>
            <a:off x="3952938" y="4158023"/>
            <a:ext cx="68070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C4F883C-0C44-45C0-9071-2C010A7E4006}"/>
              </a:ext>
            </a:extLst>
          </p:cNvPr>
          <p:cNvCxnSpPr>
            <a:cxnSpLocks/>
          </p:cNvCxnSpPr>
          <p:nvPr/>
        </p:nvCxnSpPr>
        <p:spPr>
          <a:xfrm>
            <a:off x="4153062" y="4001898"/>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9FD5EBFF-E86B-412B-BB1B-BE883183A6B6}"/>
              </a:ext>
            </a:extLst>
          </p:cNvPr>
          <p:cNvSpPr txBox="1"/>
          <p:nvPr/>
        </p:nvSpPr>
        <p:spPr>
          <a:xfrm>
            <a:off x="4068519" y="3687872"/>
            <a:ext cx="1069524" cy="369332"/>
          </a:xfrm>
          <a:prstGeom prst="rect">
            <a:avLst/>
          </a:prstGeom>
          <a:noFill/>
        </p:spPr>
        <p:txBody>
          <a:bodyPr wrap="none" rtlCol="0">
            <a:spAutoFit/>
          </a:bodyPr>
          <a:lstStyle/>
          <a:p>
            <a:r>
              <a:rPr lang="en-US" altLang="zh-CN" dirty="0"/>
              <a:t>RGB444</a:t>
            </a:r>
            <a:endParaRPr lang="zh-CN" altLang="en-US" dirty="0"/>
          </a:p>
        </p:txBody>
      </p:sp>
      <p:sp>
        <p:nvSpPr>
          <p:cNvPr id="59" name="文本框 58">
            <a:extLst>
              <a:ext uri="{FF2B5EF4-FFF2-40B4-BE49-F238E27FC236}">
                <a16:creationId xmlns:a16="http://schemas.microsoft.com/office/drawing/2014/main" id="{F956D805-82A6-4F2E-AEEF-F584550C9550}"/>
              </a:ext>
            </a:extLst>
          </p:cNvPr>
          <p:cNvSpPr txBox="1"/>
          <p:nvPr/>
        </p:nvSpPr>
        <p:spPr>
          <a:xfrm>
            <a:off x="5240998" y="2149473"/>
            <a:ext cx="392149" cy="2031325"/>
          </a:xfrm>
          <a:prstGeom prst="rect">
            <a:avLst/>
          </a:prstGeom>
          <a:noFill/>
        </p:spPr>
        <p:txBody>
          <a:bodyPr wrap="square" rtlCol="0">
            <a:spAutoFit/>
          </a:bodyPr>
          <a:lstStyle/>
          <a:p>
            <a:pPr algn="ctr"/>
            <a:r>
              <a:rPr lang="zh-CN" altLang="en-US" dirty="0"/>
              <a:t>到</a:t>
            </a:r>
            <a:r>
              <a:rPr lang="en-US" altLang="zh-CN" dirty="0"/>
              <a:t>VGA</a:t>
            </a:r>
            <a:r>
              <a:rPr lang="zh-CN" altLang="en-US" dirty="0"/>
              <a:t>显示屏</a:t>
            </a:r>
          </a:p>
        </p:txBody>
      </p:sp>
      <p:pic>
        <p:nvPicPr>
          <p:cNvPr id="61" name="图片 60">
            <a:extLst>
              <a:ext uri="{FF2B5EF4-FFF2-40B4-BE49-F238E27FC236}">
                <a16:creationId xmlns:a16="http://schemas.microsoft.com/office/drawing/2014/main" id="{DB54DFAD-D98F-4BEF-B03A-E1E6482DE8E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37707" y="399458"/>
            <a:ext cx="4549534" cy="1364098"/>
          </a:xfrm>
          <a:prstGeom prst="rect">
            <a:avLst/>
          </a:prstGeom>
        </p:spPr>
      </p:pic>
    </p:spTree>
    <p:extLst>
      <p:ext uri="{BB962C8B-B14F-4D97-AF65-F5344CB8AC3E}">
        <p14:creationId xmlns:p14="http://schemas.microsoft.com/office/powerpoint/2010/main" val="1870641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2FD267CD-E582-4685-91CA-8FAB003BE920}"/>
              </a:ext>
            </a:extLst>
          </p:cNvPr>
          <p:cNvGrpSpPr/>
          <p:nvPr/>
        </p:nvGrpSpPr>
        <p:grpSpPr>
          <a:xfrm>
            <a:off x="0" y="0"/>
            <a:ext cx="12192000" cy="6858000"/>
            <a:chOff x="0" y="0"/>
            <a:chExt cx="12192000" cy="6858000"/>
          </a:xfrm>
        </p:grpSpPr>
        <p:sp>
          <p:nvSpPr>
            <p:cNvPr id="40" name="矩形 39">
              <a:extLst>
                <a:ext uri="{FF2B5EF4-FFF2-40B4-BE49-F238E27FC236}">
                  <a16:creationId xmlns:a16="http://schemas.microsoft.com/office/drawing/2014/main" id="{1AAD705E-18CD-4E03-AD94-289658360025}"/>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FD3AA1B4-1D2C-4DC5-B8D0-478DDCF20B82}"/>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2CD30D8-841F-46C1-9EDB-9B71E8A746EB}"/>
                </a:ext>
              </a:extLst>
            </p:cNvPr>
            <p:cNvGrpSpPr>
              <a:grpSpLocks noChangeAspect="1"/>
            </p:cNvGrpSpPr>
            <p:nvPr>
              <p:custDataLst>
                <p:tags r:id="rId1"/>
              </p:custDataLst>
            </p:nvPr>
          </p:nvGrpSpPr>
          <p:grpSpPr>
            <a:xfrm>
              <a:off x="0" y="0"/>
              <a:ext cx="12192000" cy="3999103"/>
              <a:chOff x="0" y="0"/>
              <a:chExt cx="12192000" cy="4159045"/>
            </a:xfrm>
          </p:grpSpPr>
          <p:sp>
            <p:nvSpPr>
              <p:cNvPr id="51" name="iṡľîḑé">
                <a:extLst>
                  <a:ext uri="{FF2B5EF4-FFF2-40B4-BE49-F238E27FC236}">
                    <a16:creationId xmlns:a16="http://schemas.microsoft.com/office/drawing/2014/main" id="{5761DDF1-E47C-4B0E-A36E-B1A5C75A819E}"/>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52" name="iŝlídê">
                <a:extLst>
                  <a:ext uri="{FF2B5EF4-FFF2-40B4-BE49-F238E27FC236}">
                    <a16:creationId xmlns:a16="http://schemas.microsoft.com/office/drawing/2014/main" id="{9C31D8C1-78E4-48C8-A5A0-F8090DD14C53}"/>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50" name="矩形 49">
              <a:extLst>
                <a:ext uri="{FF2B5EF4-FFF2-40B4-BE49-F238E27FC236}">
                  <a16:creationId xmlns:a16="http://schemas.microsoft.com/office/drawing/2014/main" id="{347D982A-5AD3-4A7D-8B22-76318A17B098}"/>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a:extLst>
              <a:ext uri="{FF2B5EF4-FFF2-40B4-BE49-F238E27FC236}">
                <a16:creationId xmlns:a16="http://schemas.microsoft.com/office/drawing/2014/main" id="{AB5B940A-5FBD-407C-8C47-E550128E3542}"/>
              </a:ext>
            </a:extLst>
          </p:cNvPr>
          <p:cNvSpPr>
            <a:spLocks noGrp="1"/>
          </p:cNvSpPr>
          <p:nvPr>
            <p:ph type="title"/>
          </p:nvPr>
        </p:nvSpPr>
        <p:spPr>
          <a:xfrm>
            <a:off x="669924" y="1"/>
            <a:ext cx="10850563" cy="1028699"/>
          </a:xfrm>
        </p:spPr>
        <p:txBody>
          <a:bodyPr/>
          <a:lstStyle/>
          <a:p>
            <a:r>
              <a:rPr lang="en-US" altLang="zh-CN" dirty="0"/>
              <a:t>7-segment Module</a:t>
            </a:r>
            <a:endParaRPr lang="zh-CN" altLang="en-US" dirty="0"/>
          </a:p>
        </p:txBody>
      </p:sp>
      <p:sp>
        <p:nvSpPr>
          <p:cNvPr id="4" name="灯片编号占位符 3">
            <a:extLst>
              <a:ext uri="{FF2B5EF4-FFF2-40B4-BE49-F238E27FC236}">
                <a16:creationId xmlns:a16="http://schemas.microsoft.com/office/drawing/2014/main" id="{EC7FCD02-644C-42D9-AC38-67EF1F710B45}"/>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31</a:t>
            </a:fld>
            <a:endParaRPr lang="zh-CN" altLang="en-US"/>
          </a:p>
        </p:txBody>
      </p:sp>
      <p:sp>
        <p:nvSpPr>
          <p:cNvPr id="28" name="矩形: 圆角 27">
            <a:extLst>
              <a:ext uri="{FF2B5EF4-FFF2-40B4-BE49-F238E27FC236}">
                <a16:creationId xmlns:a16="http://schemas.microsoft.com/office/drawing/2014/main" id="{3B07757B-B1AF-44DC-90DE-A17B2988DAD3}"/>
              </a:ext>
            </a:extLst>
          </p:cNvPr>
          <p:cNvSpPr/>
          <p:nvPr/>
        </p:nvSpPr>
        <p:spPr>
          <a:xfrm>
            <a:off x="7502663" y="1191298"/>
            <a:ext cx="2114796" cy="3111001"/>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7-segment</a:t>
            </a:r>
          </a:p>
          <a:p>
            <a:pPr algn="ctr"/>
            <a:r>
              <a:rPr lang="en-US" altLang="zh-CN" dirty="0">
                <a:solidFill>
                  <a:schemeClr val="tx1"/>
                </a:solidFill>
              </a:rPr>
              <a:t>Coding and Scanning</a:t>
            </a:r>
            <a:endParaRPr lang="zh-CN" altLang="en-US" dirty="0">
              <a:solidFill>
                <a:schemeClr val="tx1"/>
              </a:solidFill>
            </a:endParaRPr>
          </a:p>
        </p:txBody>
      </p:sp>
      <p:cxnSp>
        <p:nvCxnSpPr>
          <p:cNvPr id="31" name="直接箭头连接符 30">
            <a:extLst>
              <a:ext uri="{FF2B5EF4-FFF2-40B4-BE49-F238E27FC236}">
                <a16:creationId xmlns:a16="http://schemas.microsoft.com/office/drawing/2014/main" id="{5FFC79A1-AD76-47E9-8FDF-FFD64347DCE0}"/>
              </a:ext>
            </a:extLst>
          </p:cNvPr>
          <p:cNvCxnSpPr>
            <a:cxnSpLocks/>
          </p:cNvCxnSpPr>
          <p:nvPr/>
        </p:nvCxnSpPr>
        <p:spPr>
          <a:xfrm>
            <a:off x="719126" y="2180101"/>
            <a:ext cx="98202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F3517CE-7553-4C06-B7FC-332CE6246DAB}"/>
              </a:ext>
            </a:extLst>
          </p:cNvPr>
          <p:cNvCxnSpPr/>
          <p:nvPr/>
        </p:nvCxnSpPr>
        <p:spPr>
          <a:xfrm>
            <a:off x="1020967" y="2038058"/>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B9D89704-8C38-4EB1-B749-EC2ADA90BE43}"/>
              </a:ext>
            </a:extLst>
          </p:cNvPr>
          <p:cNvSpPr txBox="1"/>
          <p:nvPr/>
        </p:nvSpPr>
        <p:spPr>
          <a:xfrm>
            <a:off x="784382" y="1657583"/>
            <a:ext cx="825867" cy="369332"/>
          </a:xfrm>
          <a:prstGeom prst="rect">
            <a:avLst/>
          </a:prstGeom>
          <a:noFill/>
        </p:spPr>
        <p:txBody>
          <a:bodyPr wrap="none" rtlCol="0">
            <a:spAutoFit/>
          </a:bodyPr>
          <a:lstStyle/>
          <a:p>
            <a:r>
              <a:rPr lang="en-US" altLang="zh-CN" dirty="0" err="1"/>
              <a:t>ball_X</a:t>
            </a:r>
            <a:endParaRPr lang="zh-CN" altLang="en-US" dirty="0"/>
          </a:p>
        </p:txBody>
      </p:sp>
      <p:cxnSp>
        <p:nvCxnSpPr>
          <p:cNvPr id="36" name="直接箭头连接符 35">
            <a:extLst>
              <a:ext uri="{FF2B5EF4-FFF2-40B4-BE49-F238E27FC236}">
                <a16:creationId xmlns:a16="http://schemas.microsoft.com/office/drawing/2014/main" id="{CBC1832A-A281-4B51-B38E-AE4F280A56BB}"/>
              </a:ext>
            </a:extLst>
          </p:cNvPr>
          <p:cNvCxnSpPr>
            <a:cxnSpLocks/>
          </p:cNvCxnSpPr>
          <p:nvPr/>
        </p:nvCxnSpPr>
        <p:spPr>
          <a:xfrm>
            <a:off x="719126" y="3269317"/>
            <a:ext cx="98202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EB70341-64DC-4058-8478-EF70B6A7F2D9}"/>
              </a:ext>
            </a:extLst>
          </p:cNvPr>
          <p:cNvCxnSpPr/>
          <p:nvPr/>
        </p:nvCxnSpPr>
        <p:spPr>
          <a:xfrm>
            <a:off x="1020967" y="3127274"/>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46CF79E9-6D83-4BF2-BCAB-05F6E6FE0BD2}"/>
              </a:ext>
            </a:extLst>
          </p:cNvPr>
          <p:cNvSpPr txBox="1"/>
          <p:nvPr/>
        </p:nvSpPr>
        <p:spPr>
          <a:xfrm>
            <a:off x="784382" y="2746799"/>
            <a:ext cx="825867" cy="369332"/>
          </a:xfrm>
          <a:prstGeom prst="rect">
            <a:avLst/>
          </a:prstGeom>
          <a:noFill/>
        </p:spPr>
        <p:txBody>
          <a:bodyPr wrap="none" rtlCol="0">
            <a:spAutoFit/>
          </a:bodyPr>
          <a:lstStyle/>
          <a:p>
            <a:r>
              <a:rPr lang="en-US" altLang="zh-CN" dirty="0" err="1"/>
              <a:t>ball_Y</a:t>
            </a:r>
            <a:endParaRPr lang="zh-CN" altLang="en-US" dirty="0"/>
          </a:p>
        </p:txBody>
      </p:sp>
      <p:sp>
        <p:nvSpPr>
          <p:cNvPr id="30" name="矩形: 圆角 29">
            <a:extLst>
              <a:ext uri="{FF2B5EF4-FFF2-40B4-BE49-F238E27FC236}">
                <a16:creationId xmlns:a16="http://schemas.microsoft.com/office/drawing/2014/main" id="{FA324782-6FA2-453F-9422-7D0809CCA7C8}"/>
              </a:ext>
            </a:extLst>
          </p:cNvPr>
          <p:cNvSpPr/>
          <p:nvPr/>
        </p:nvSpPr>
        <p:spPr>
          <a:xfrm>
            <a:off x="1712687" y="1816116"/>
            <a:ext cx="1523994" cy="1772361"/>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Sampling</a:t>
            </a:r>
            <a:endParaRPr lang="zh-CN" altLang="en-US" dirty="0">
              <a:solidFill>
                <a:schemeClr val="tx1"/>
              </a:solidFill>
            </a:endParaRPr>
          </a:p>
        </p:txBody>
      </p:sp>
      <p:cxnSp>
        <p:nvCxnSpPr>
          <p:cNvPr id="32" name="直接箭头连接符 31">
            <a:extLst>
              <a:ext uri="{FF2B5EF4-FFF2-40B4-BE49-F238E27FC236}">
                <a16:creationId xmlns:a16="http://schemas.microsoft.com/office/drawing/2014/main" id="{1A542210-C9C2-4BF7-8492-85E50AD46FE3}"/>
              </a:ext>
            </a:extLst>
          </p:cNvPr>
          <p:cNvCxnSpPr>
            <a:cxnSpLocks/>
          </p:cNvCxnSpPr>
          <p:nvPr/>
        </p:nvCxnSpPr>
        <p:spPr>
          <a:xfrm>
            <a:off x="3269882" y="2210676"/>
            <a:ext cx="1352788" cy="87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A5E67FA-40A1-4F09-B1C4-C10EA46ACD58}"/>
              </a:ext>
            </a:extLst>
          </p:cNvPr>
          <p:cNvCxnSpPr/>
          <p:nvPr/>
        </p:nvCxnSpPr>
        <p:spPr>
          <a:xfrm>
            <a:off x="3830561" y="2077421"/>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657A773-BFED-4440-AF79-A31AEFC25422}"/>
              </a:ext>
            </a:extLst>
          </p:cNvPr>
          <p:cNvSpPr txBox="1"/>
          <p:nvPr/>
        </p:nvSpPr>
        <p:spPr>
          <a:xfrm>
            <a:off x="3335138" y="1688158"/>
            <a:ext cx="1287532" cy="369332"/>
          </a:xfrm>
          <a:prstGeom prst="rect">
            <a:avLst/>
          </a:prstGeom>
          <a:noFill/>
        </p:spPr>
        <p:txBody>
          <a:bodyPr wrap="none" rtlCol="0">
            <a:spAutoFit/>
          </a:bodyPr>
          <a:lstStyle/>
          <a:p>
            <a:r>
              <a:rPr lang="en-US" altLang="zh-CN" dirty="0" err="1"/>
              <a:t>ball_X_reg</a:t>
            </a:r>
            <a:endParaRPr lang="zh-CN" altLang="en-US" dirty="0"/>
          </a:p>
        </p:txBody>
      </p:sp>
      <p:cxnSp>
        <p:nvCxnSpPr>
          <p:cNvPr id="42" name="直接箭头连接符 41">
            <a:extLst>
              <a:ext uri="{FF2B5EF4-FFF2-40B4-BE49-F238E27FC236}">
                <a16:creationId xmlns:a16="http://schemas.microsoft.com/office/drawing/2014/main" id="{30C66CCD-50F1-43F8-9B45-10A1A0AE2B7E}"/>
              </a:ext>
            </a:extLst>
          </p:cNvPr>
          <p:cNvCxnSpPr>
            <a:cxnSpLocks/>
          </p:cNvCxnSpPr>
          <p:nvPr/>
        </p:nvCxnSpPr>
        <p:spPr>
          <a:xfrm>
            <a:off x="3269882" y="3270404"/>
            <a:ext cx="135278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C247854-4265-4785-B630-C64CA140C8F2}"/>
              </a:ext>
            </a:extLst>
          </p:cNvPr>
          <p:cNvCxnSpPr/>
          <p:nvPr/>
        </p:nvCxnSpPr>
        <p:spPr>
          <a:xfrm>
            <a:off x="3830561" y="3119959"/>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6625308B-3E18-4462-AC8E-ACCC28810A44}"/>
              </a:ext>
            </a:extLst>
          </p:cNvPr>
          <p:cNvSpPr txBox="1"/>
          <p:nvPr/>
        </p:nvSpPr>
        <p:spPr>
          <a:xfrm>
            <a:off x="3335138" y="2747886"/>
            <a:ext cx="1287532" cy="369332"/>
          </a:xfrm>
          <a:prstGeom prst="rect">
            <a:avLst/>
          </a:prstGeom>
          <a:noFill/>
        </p:spPr>
        <p:txBody>
          <a:bodyPr wrap="none" rtlCol="0">
            <a:spAutoFit/>
          </a:bodyPr>
          <a:lstStyle/>
          <a:p>
            <a:r>
              <a:rPr lang="en-US" altLang="zh-CN" dirty="0" err="1"/>
              <a:t>ball_Y_reg</a:t>
            </a:r>
            <a:endParaRPr lang="zh-CN" altLang="en-US" dirty="0"/>
          </a:p>
        </p:txBody>
      </p:sp>
      <p:sp>
        <p:nvSpPr>
          <p:cNvPr id="8" name="文本框 7">
            <a:extLst>
              <a:ext uri="{FF2B5EF4-FFF2-40B4-BE49-F238E27FC236}">
                <a16:creationId xmlns:a16="http://schemas.microsoft.com/office/drawing/2014/main" id="{2184A6D9-83D2-454C-82F4-58E189489688}"/>
              </a:ext>
            </a:extLst>
          </p:cNvPr>
          <p:cNvSpPr txBox="1"/>
          <p:nvPr/>
        </p:nvSpPr>
        <p:spPr>
          <a:xfrm>
            <a:off x="989707" y="3989201"/>
            <a:ext cx="3053918" cy="369332"/>
          </a:xfrm>
          <a:prstGeom prst="rect">
            <a:avLst/>
          </a:prstGeom>
          <a:noFill/>
        </p:spPr>
        <p:txBody>
          <a:bodyPr wrap="square" rtlCol="0">
            <a:spAutoFit/>
          </a:bodyPr>
          <a:lstStyle/>
          <a:p>
            <a:r>
              <a:rPr lang="en-US" altLang="zh-CN" dirty="0"/>
              <a:t>To Slow down the frequency </a:t>
            </a:r>
            <a:endParaRPr lang="zh-CN" altLang="en-US" dirty="0"/>
          </a:p>
        </p:txBody>
      </p:sp>
      <p:sp>
        <p:nvSpPr>
          <p:cNvPr id="46" name="矩形: 圆角 45">
            <a:extLst>
              <a:ext uri="{FF2B5EF4-FFF2-40B4-BE49-F238E27FC236}">
                <a16:creationId xmlns:a16="http://schemas.microsoft.com/office/drawing/2014/main" id="{17F0BC9B-4817-4E92-B540-013851F53FF9}"/>
              </a:ext>
            </a:extLst>
          </p:cNvPr>
          <p:cNvSpPr/>
          <p:nvPr/>
        </p:nvSpPr>
        <p:spPr>
          <a:xfrm>
            <a:off x="4607728" y="1816116"/>
            <a:ext cx="1523994" cy="1772361"/>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Hex2BCD</a:t>
            </a:r>
            <a:endParaRPr lang="zh-CN" altLang="en-US" dirty="0">
              <a:solidFill>
                <a:schemeClr val="tx1"/>
              </a:solidFill>
            </a:endParaRPr>
          </a:p>
        </p:txBody>
      </p:sp>
      <p:cxnSp>
        <p:nvCxnSpPr>
          <p:cNvPr id="47" name="直接箭头连接符 46">
            <a:extLst>
              <a:ext uri="{FF2B5EF4-FFF2-40B4-BE49-F238E27FC236}">
                <a16:creationId xmlns:a16="http://schemas.microsoft.com/office/drawing/2014/main" id="{8AD6D4D2-D264-43C0-8A09-856A7337D4D2}"/>
              </a:ext>
            </a:extLst>
          </p:cNvPr>
          <p:cNvCxnSpPr>
            <a:cxnSpLocks/>
          </p:cNvCxnSpPr>
          <p:nvPr/>
        </p:nvCxnSpPr>
        <p:spPr>
          <a:xfrm>
            <a:off x="6149981" y="2265328"/>
            <a:ext cx="1352788" cy="87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EFE1A14-5207-43E4-BBBA-B4E6E53DA6EC}"/>
              </a:ext>
            </a:extLst>
          </p:cNvPr>
          <p:cNvCxnSpPr/>
          <p:nvPr/>
        </p:nvCxnSpPr>
        <p:spPr>
          <a:xfrm>
            <a:off x="6710660" y="2132073"/>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D3D40894-74FD-4A60-BB9B-45630F0DC330}"/>
              </a:ext>
            </a:extLst>
          </p:cNvPr>
          <p:cNvSpPr txBox="1"/>
          <p:nvPr/>
        </p:nvSpPr>
        <p:spPr>
          <a:xfrm>
            <a:off x="6131722" y="1742742"/>
            <a:ext cx="1441420" cy="369332"/>
          </a:xfrm>
          <a:prstGeom prst="rect">
            <a:avLst/>
          </a:prstGeom>
          <a:noFill/>
        </p:spPr>
        <p:txBody>
          <a:bodyPr wrap="none" rtlCol="0">
            <a:spAutoFit/>
          </a:bodyPr>
          <a:lstStyle/>
          <a:p>
            <a:r>
              <a:rPr lang="en-US" altLang="zh-CN" dirty="0" err="1"/>
              <a:t>ball_X_BCD</a:t>
            </a:r>
            <a:endParaRPr lang="zh-CN" altLang="en-US" dirty="0"/>
          </a:p>
        </p:txBody>
      </p:sp>
      <p:cxnSp>
        <p:nvCxnSpPr>
          <p:cNvPr id="55" name="直接箭头连接符 54">
            <a:extLst>
              <a:ext uri="{FF2B5EF4-FFF2-40B4-BE49-F238E27FC236}">
                <a16:creationId xmlns:a16="http://schemas.microsoft.com/office/drawing/2014/main" id="{A13D820B-2B36-459B-93AA-1C1C89FB12E8}"/>
              </a:ext>
            </a:extLst>
          </p:cNvPr>
          <p:cNvCxnSpPr>
            <a:cxnSpLocks/>
          </p:cNvCxnSpPr>
          <p:nvPr/>
        </p:nvCxnSpPr>
        <p:spPr>
          <a:xfrm>
            <a:off x="6149981" y="3325056"/>
            <a:ext cx="135278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29F6186-034E-4263-8AB3-621BC100BD9D}"/>
              </a:ext>
            </a:extLst>
          </p:cNvPr>
          <p:cNvCxnSpPr/>
          <p:nvPr/>
        </p:nvCxnSpPr>
        <p:spPr>
          <a:xfrm>
            <a:off x="6710660" y="3174611"/>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3D63A74-2003-4914-9370-DDC3FF432E97}"/>
              </a:ext>
            </a:extLst>
          </p:cNvPr>
          <p:cNvSpPr txBox="1"/>
          <p:nvPr/>
        </p:nvSpPr>
        <p:spPr>
          <a:xfrm>
            <a:off x="6163998" y="2792834"/>
            <a:ext cx="1441420" cy="369332"/>
          </a:xfrm>
          <a:prstGeom prst="rect">
            <a:avLst/>
          </a:prstGeom>
          <a:noFill/>
        </p:spPr>
        <p:txBody>
          <a:bodyPr wrap="none" rtlCol="0">
            <a:spAutoFit/>
          </a:bodyPr>
          <a:lstStyle/>
          <a:p>
            <a:r>
              <a:rPr lang="en-US" altLang="zh-CN" dirty="0" err="1"/>
              <a:t>ball_Y_BCD</a:t>
            </a:r>
            <a:endParaRPr lang="zh-CN" altLang="en-US" dirty="0"/>
          </a:p>
        </p:txBody>
      </p:sp>
      <p:pic>
        <p:nvPicPr>
          <p:cNvPr id="12" name="图片 11">
            <a:extLst>
              <a:ext uri="{FF2B5EF4-FFF2-40B4-BE49-F238E27FC236}">
                <a16:creationId xmlns:a16="http://schemas.microsoft.com/office/drawing/2014/main" id="{B10641E3-EA92-435D-8540-EC064F4E29D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27477" y="424519"/>
            <a:ext cx="3276884" cy="1074513"/>
          </a:xfrm>
          <a:prstGeom prst="rect">
            <a:avLst/>
          </a:prstGeom>
        </p:spPr>
      </p:pic>
      <p:pic>
        <p:nvPicPr>
          <p:cNvPr id="13" name="图片 12">
            <a:extLst>
              <a:ext uri="{FF2B5EF4-FFF2-40B4-BE49-F238E27FC236}">
                <a16:creationId xmlns:a16="http://schemas.microsoft.com/office/drawing/2014/main" id="{DE08F859-CB02-4CD4-9690-27BD2F313CAD}"/>
              </a:ext>
            </a:extLst>
          </p:cNvPr>
          <p:cNvPicPr>
            <a:picLocks noChangeAspect="1"/>
          </p:cNvPicPr>
          <p:nvPr/>
        </p:nvPicPr>
        <p:blipFill>
          <a:blip r:embed="rId5"/>
          <a:stretch>
            <a:fillRect/>
          </a:stretch>
        </p:blipFill>
        <p:spPr>
          <a:xfrm>
            <a:off x="6750168" y="4322298"/>
            <a:ext cx="3527733" cy="1721166"/>
          </a:xfrm>
          <a:prstGeom prst="rect">
            <a:avLst/>
          </a:prstGeom>
        </p:spPr>
      </p:pic>
      <p:sp>
        <p:nvSpPr>
          <p:cNvPr id="60" name="文本框 59">
            <a:extLst>
              <a:ext uri="{FF2B5EF4-FFF2-40B4-BE49-F238E27FC236}">
                <a16:creationId xmlns:a16="http://schemas.microsoft.com/office/drawing/2014/main" id="{36EBAB3C-D4DC-41D1-81F8-FAE4362D6383}"/>
              </a:ext>
            </a:extLst>
          </p:cNvPr>
          <p:cNvSpPr txBox="1"/>
          <p:nvPr/>
        </p:nvSpPr>
        <p:spPr>
          <a:xfrm>
            <a:off x="10170076" y="4998215"/>
            <a:ext cx="1236236" cy="369332"/>
          </a:xfrm>
          <a:prstGeom prst="rect">
            <a:avLst/>
          </a:prstGeom>
          <a:noFill/>
        </p:spPr>
        <p:txBody>
          <a:bodyPr wrap="none" rtlCol="0">
            <a:spAutoFit/>
          </a:bodyPr>
          <a:lstStyle/>
          <a:p>
            <a:r>
              <a:rPr lang="en-US" altLang="zh-CN" dirty="0"/>
              <a:t>sequential</a:t>
            </a:r>
          </a:p>
        </p:txBody>
      </p:sp>
      <p:cxnSp>
        <p:nvCxnSpPr>
          <p:cNvPr id="61" name="直接箭头连接符 60">
            <a:extLst>
              <a:ext uri="{FF2B5EF4-FFF2-40B4-BE49-F238E27FC236}">
                <a16:creationId xmlns:a16="http://schemas.microsoft.com/office/drawing/2014/main" id="{61881859-F6A1-49EC-8536-830613320439}"/>
              </a:ext>
            </a:extLst>
          </p:cNvPr>
          <p:cNvCxnSpPr>
            <a:cxnSpLocks/>
          </p:cNvCxnSpPr>
          <p:nvPr/>
        </p:nvCxnSpPr>
        <p:spPr>
          <a:xfrm>
            <a:off x="9617459" y="2219463"/>
            <a:ext cx="11955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9AB46F7F-B686-4F8C-BAB7-5259D919DFB7}"/>
              </a:ext>
            </a:extLst>
          </p:cNvPr>
          <p:cNvCxnSpPr>
            <a:cxnSpLocks/>
          </p:cNvCxnSpPr>
          <p:nvPr/>
        </p:nvCxnSpPr>
        <p:spPr>
          <a:xfrm>
            <a:off x="10063544" y="2077421"/>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F044AB16-CBC2-422B-BB68-5D14CCD61831}"/>
              </a:ext>
            </a:extLst>
          </p:cNvPr>
          <p:cNvSpPr txBox="1"/>
          <p:nvPr/>
        </p:nvSpPr>
        <p:spPr>
          <a:xfrm>
            <a:off x="10515084" y="1790764"/>
            <a:ext cx="1005403" cy="369332"/>
          </a:xfrm>
          <a:prstGeom prst="rect">
            <a:avLst/>
          </a:prstGeom>
          <a:noFill/>
        </p:spPr>
        <p:txBody>
          <a:bodyPr wrap="none" rtlCol="0">
            <a:spAutoFit/>
          </a:bodyPr>
          <a:lstStyle/>
          <a:p>
            <a:r>
              <a:rPr lang="en-US" altLang="zh-CN" dirty="0"/>
              <a:t>seg[6:0]</a:t>
            </a:r>
            <a:endParaRPr lang="zh-CN" altLang="en-US" dirty="0"/>
          </a:p>
        </p:txBody>
      </p:sp>
      <p:cxnSp>
        <p:nvCxnSpPr>
          <p:cNvPr id="64" name="直接箭头连接符 63">
            <a:extLst>
              <a:ext uri="{FF2B5EF4-FFF2-40B4-BE49-F238E27FC236}">
                <a16:creationId xmlns:a16="http://schemas.microsoft.com/office/drawing/2014/main" id="{98F87320-C22F-45E5-A406-65351807FC57}"/>
              </a:ext>
            </a:extLst>
          </p:cNvPr>
          <p:cNvCxnSpPr>
            <a:cxnSpLocks/>
          </p:cNvCxnSpPr>
          <p:nvPr/>
        </p:nvCxnSpPr>
        <p:spPr>
          <a:xfrm>
            <a:off x="9617459" y="3370087"/>
            <a:ext cx="11955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7C4F9B9-3F85-473E-9001-F5BFADE098FB}"/>
              </a:ext>
            </a:extLst>
          </p:cNvPr>
          <p:cNvCxnSpPr>
            <a:cxnSpLocks/>
          </p:cNvCxnSpPr>
          <p:nvPr/>
        </p:nvCxnSpPr>
        <p:spPr>
          <a:xfrm>
            <a:off x="10063544" y="3228045"/>
            <a:ext cx="213064" cy="2840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6B93CDC1-44A3-4A62-960F-AB11F616F041}"/>
              </a:ext>
            </a:extLst>
          </p:cNvPr>
          <p:cNvSpPr txBox="1"/>
          <p:nvPr/>
        </p:nvSpPr>
        <p:spPr>
          <a:xfrm>
            <a:off x="10572791" y="2977500"/>
            <a:ext cx="889987" cy="369332"/>
          </a:xfrm>
          <a:prstGeom prst="rect">
            <a:avLst/>
          </a:prstGeom>
          <a:noFill/>
        </p:spPr>
        <p:txBody>
          <a:bodyPr wrap="none" rtlCol="0">
            <a:spAutoFit/>
          </a:bodyPr>
          <a:lstStyle/>
          <a:p>
            <a:r>
              <a:rPr lang="en-US" altLang="zh-CN" dirty="0"/>
              <a:t>an[7:0]</a:t>
            </a:r>
            <a:endParaRPr lang="zh-CN" altLang="en-US" dirty="0"/>
          </a:p>
        </p:txBody>
      </p:sp>
    </p:spTree>
    <p:extLst>
      <p:ext uri="{BB962C8B-B14F-4D97-AF65-F5344CB8AC3E}">
        <p14:creationId xmlns:p14="http://schemas.microsoft.com/office/powerpoint/2010/main" val="2509831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效果展示</a:t>
            </a:r>
          </a:p>
        </p:txBody>
      </p:sp>
      <p:sp>
        <p:nvSpPr>
          <p:cNvPr id="4" name="文本框 3">
            <a:extLst>
              <a:ext uri="{FF2B5EF4-FFF2-40B4-BE49-F238E27FC236}">
                <a16:creationId xmlns:a16="http://schemas.microsoft.com/office/drawing/2014/main" id="{81FB370A-6880-4FF5-81E2-DFAB159EAD17}"/>
              </a:ext>
            </a:extLst>
          </p:cNvPr>
          <p:cNvSpPr txBox="1"/>
          <p:nvPr/>
        </p:nvSpPr>
        <p:spPr>
          <a:xfrm>
            <a:off x="1165225" y="26413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/05</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93977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项目评价</a:t>
            </a:r>
          </a:p>
        </p:txBody>
      </p:sp>
      <p:sp>
        <p:nvSpPr>
          <p:cNvPr id="4" name="文本框 3">
            <a:extLst>
              <a:ext uri="{FF2B5EF4-FFF2-40B4-BE49-F238E27FC236}">
                <a16:creationId xmlns:a16="http://schemas.microsoft.com/office/drawing/2014/main" id="{81FB370A-6880-4FF5-81E2-DFAB159EAD17}"/>
              </a:ext>
            </a:extLst>
          </p:cNvPr>
          <p:cNvSpPr txBox="1"/>
          <p:nvPr/>
        </p:nvSpPr>
        <p:spPr>
          <a:xfrm>
            <a:off x="1165225" y="26413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/06</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4287876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410700" y="0"/>
            <a:ext cx="2781300" cy="6858000"/>
          </a:xfrm>
          <a:prstGeom prst="rect">
            <a:avLst/>
          </a:prstGeom>
        </p:spPr>
      </p:pic>
      <p:sp>
        <p:nvSpPr>
          <p:cNvPr id="9" name="矩形 8">
            <a:extLst>
              <a:ext uri="{FF2B5EF4-FFF2-40B4-BE49-F238E27FC236}">
                <a16:creationId xmlns:a16="http://schemas.microsoft.com/office/drawing/2014/main" id="{67356D66-905C-44D5-8C5B-76F60ACC404C}"/>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1067CC65-43F3-4E97-B73B-C96C493CC959}"/>
              </a:ext>
            </a:extLst>
          </p:cNvPr>
          <p:cNvSpPr/>
          <p:nvPr/>
        </p:nvSpPr>
        <p:spPr>
          <a:xfrm>
            <a:off x="741186" y="648945"/>
            <a:ext cx="1620957" cy="480131"/>
          </a:xfrm>
          <a:prstGeom prst="rect">
            <a:avLst/>
          </a:prstGeom>
        </p:spPr>
        <p:txBody>
          <a:bodyPr wrap="none">
            <a:spAutoFit/>
          </a:bodyPr>
          <a:lstStyle/>
          <a:p>
            <a:pPr defTabSz="914354">
              <a:lnSpc>
                <a:spcPct val="90000"/>
              </a:lnSpc>
              <a:spcBef>
                <a:spcPct val="0"/>
              </a:spcBef>
            </a:pPr>
            <a:r>
              <a:rPr lang="zh-CN" altLang="en-US" sz="2800" b="1" dirty="0"/>
              <a:t>项目评价</a:t>
            </a:r>
          </a:p>
        </p:txBody>
      </p:sp>
      <p:sp>
        <p:nvSpPr>
          <p:cNvPr id="24" name="灯片编号占位符 3">
            <a:extLst>
              <a:ext uri="{FF2B5EF4-FFF2-40B4-BE49-F238E27FC236}">
                <a16:creationId xmlns:a16="http://schemas.microsoft.com/office/drawing/2014/main" id="{16001398-E38E-428D-BBB7-7B94AA5D8554}"/>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a:solidFill>
                  <a:schemeClr val="tx1">
                    <a:lumMod val="50000"/>
                    <a:lumOff val="50000"/>
                  </a:schemeClr>
                </a:solidFill>
              </a:rPr>
              <a:pPr algn="r"/>
              <a:t>34</a:t>
            </a:fld>
            <a:endParaRPr lang="zh-CN" altLang="en-US" sz="1000" dirty="0">
              <a:solidFill>
                <a:schemeClr val="tx1">
                  <a:lumMod val="50000"/>
                  <a:lumOff val="50000"/>
                </a:schemeClr>
              </a:solidFill>
            </a:endParaRPr>
          </a:p>
        </p:txBody>
      </p:sp>
      <p:sp>
        <p:nvSpPr>
          <p:cNvPr id="3" name="文本框 2">
            <a:extLst>
              <a:ext uri="{FF2B5EF4-FFF2-40B4-BE49-F238E27FC236}">
                <a16:creationId xmlns:a16="http://schemas.microsoft.com/office/drawing/2014/main" id="{A0080EE3-CD58-4CA5-9FB1-09AC972E7AB9}"/>
              </a:ext>
            </a:extLst>
          </p:cNvPr>
          <p:cNvSpPr txBox="1"/>
          <p:nvPr/>
        </p:nvSpPr>
        <p:spPr>
          <a:xfrm>
            <a:off x="1162973" y="2606907"/>
            <a:ext cx="4851326" cy="3365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本项目不仅实现了完整的数据通路，而且搭建了反馈回路，整个控制系统的完整性强</a:t>
            </a:r>
            <a:endParaRPr lang="en-US" altLang="zh-CN" dirty="0"/>
          </a:p>
          <a:p>
            <a:pPr marL="285750" indent="-285750">
              <a:lnSpc>
                <a:spcPct val="150000"/>
              </a:lnSpc>
              <a:buFont typeface="Arial" panose="020B0604020202020204" pitchFamily="34" charset="0"/>
              <a:buChar char="•"/>
            </a:pPr>
            <a:r>
              <a:rPr lang="zh-CN" altLang="en-US" dirty="0"/>
              <a:t>项目亮点在于</a:t>
            </a:r>
            <a:r>
              <a:rPr lang="en-US" altLang="zh-CN" dirty="0"/>
              <a:t>PID</a:t>
            </a:r>
            <a:r>
              <a:rPr lang="zh-CN" altLang="en-US" dirty="0"/>
              <a:t>算法的</a:t>
            </a:r>
            <a:r>
              <a:rPr lang="en-US" altLang="zh-CN" dirty="0"/>
              <a:t>FPGA</a:t>
            </a:r>
            <a:r>
              <a:rPr lang="zh-CN" altLang="en-US" dirty="0"/>
              <a:t>实现与</a:t>
            </a:r>
            <a:r>
              <a:rPr lang="en-US" altLang="zh-CN" dirty="0"/>
              <a:t>AXI</a:t>
            </a:r>
            <a:r>
              <a:rPr lang="zh-CN" altLang="en-US" dirty="0"/>
              <a:t>总线的分时复用</a:t>
            </a:r>
            <a:endParaRPr lang="en-US" altLang="zh-CN" dirty="0"/>
          </a:p>
          <a:p>
            <a:pPr marL="285750" indent="-285750">
              <a:lnSpc>
                <a:spcPct val="150000"/>
              </a:lnSpc>
              <a:buFont typeface="Arial" panose="020B0604020202020204" pitchFamily="34" charset="0"/>
              <a:buChar char="•"/>
            </a:pPr>
            <a:r>
              <a:rPr lang="zh-CN" altLang="en-US" dirty="0"/>
              <a:t>系统模块丰富，功能类型多样</a:t>
            </a:r>
            <a:endParaRPr lang="en-US" altLang="zh-CN" dirty="0"/>
          </a:p>
          <a:p>
            <a:pPr marL="285750" indent="-285750">
              <a:lnSpc>
                <a:spcPct val="150000"/>
              </a:lnSpc>
              <a:buFont typeface="Arial" panose="020B0604020202020204" pitchFamily="34" charset="0"/>
              <a:buChar char="•"/>
            </a:pPr>
            <a:r>
              <a:rPr lang="zh-CN" altLang="en-US" dirty="0"/>
              <a:t>本项目综合运用了包括微机原理、嵌入式系统在内的多学科知识</a:t>
            </a:r>
            <a:endParaRPr lang="en-US" altLang="zh-CN" dirty="0"/>
          </a:p>
          <a:p>
            <a:pPr marL="285750" indent="-285750">
              <a:lnSpc>
                <a:spcPct val="150000"/>
              </a:lnSpc>
              <a:buFont typeface="Arial" panose="020B0604020202020204" pitchFamily="34" charset="0"/>
              <a:buChar char="•"/>
            </a:pPr>
            <a:endParaRPr lang="zh-CN" altLang="en-US" dirty="0"/>
          </a:p>
        </p:txBody>
      </p:sp>
      <p:pic>
        <p:nvPicPr>
          <p:cNvPr id="5" name="图片 4">
            <a:extLst>
              <a:ext uri="{FF2B5EF4-FFF2-40B4-BE49-F238E27FC236}">
                <a16:creationId xmlns:a16="http://schemas.microsoft.com/office/drawing/2014/main" id="{5D9D2BF8-5A35-483A-951E-2E7C7AE78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415" y="1305989"/>
            <a:ext cx="1380848" cy="1380848"/>
          </a:xfrm>
          <a:prstGeom prst="rect">
            <a:avLst/>
          </a:prstGeom>
        </p:spPr>
      </p:pic>
      <p:sp>
        <p:nvSpPr>
          <p:cNvPr id="8" name="矩形 7">
            <a:extLst>
              <a:ext uri="{FF2B5EF4-FFF2-40B4-BE49-F238E27FC236}">
                <a16:creationId xmlns:a16="http://schemas.microsoft.com/office/drawing/2014/main" id="{FCC15D0D-B400-4890-86ED-FB1946D95921}"/>
              </a:ext>
            </a:extLst>
          </p:cNvPr>
          <p:cNvSpPr/>
          <p:nvPr/>
        </p:nvSpPr>
        <p:spPr>
          <a:xfrm>
            <a:off x="2510188" y="1602505"/>
            <a:ext cx="3185762" cy="707886"/>
          </a:xfrm>
          <a:prstGeom prst="rect">
            <a:avLst/>
          </a:prstGeom>
          <a:noFill/>
          <a:ln>
            <a:noFill/>
          </a:ln>
        </p:spPr>
        <p:txBody>
          <a:bodyPr wrap="square" lIns="91440" tIns="45720" rIns="91440" bIns="45720">
            <a:spAutoFit/>
          </a:bodyPr>
          <a:lstStyle/>
          <a:p>
            <a:pPr algn="ctr"/>
            <a:r>
              <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Advantages</a:t>
            </a:r>
            <a:endParaRPr lang="zh-CN" alt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2" name="图片 11">
            <a:extLst>
              <a:ext uri="{FF2B5EF4-FFF2-40B4-BE49-F238E27FC236}">
                <a16:creationId xmlns:a16="http://schemas.microsoft.com/office/drawing/2014/main" id="{24EF9092-C2F6-4376-B28A-D22AD7587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541" y="1470233"/>
            <a:ext cx="1014756" cy="1014756"/>
          </a:xfrm>
          <a:prstGeom prst="rect">
            <a:avLst/>
          </a:prstGeom>
        </p:spPr>
      </p:pic>
      <p:sp>
        <p:nvSpPr>
          <p:cNvPr id="50" name="矩形 49">
            <a:extLst>
              <a:ext uri="{FF2B5EF4-FFF2-40B4-BE49-F238E27FC236}">
                <a16:creationId xmlns:a16="http://schemas.microsoft.com/office/drawing/2014/main" id="{D2D4D568-89ED-40C7-A827-7244CC6456F7}"/>
              </a:ext>
            </a:extLst>
          </p:cNvPr>
          <p:cNvSpPr/>
          <p:nvPr/>
        </p:nvSpPr>
        <p:spPr>
          <a:xfrm>
            <a:off x="7265586" y="1630785"/>
            <a:ext cx="4226547" cy="707886"/>
          </a:xfrm>
          <a:prstGeom prst="rect">
            <a:avLst/>
          </a:prstGeom>
          <a:noFill/>
          <a:ln>
            <a:noFill/>
          </a:ln>
        </p:spPr>
        <p:txBody>
          <a:bodyPr wrap="square" lIns="91440" tIns="45720" rIns="91440" bIns="45720">
            <a:spAutoFit/>
          </a:bodyPr>
          <a:lstStyle/>
          <a:p>
            <a:pPr algn="ctr"/>
            <a:r>
              <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 Be Perfected</a:t>
            </a:r>
            <a:endPar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cxnSp>
        <p:nvCxnSpPr>
          <p:cNvPr id="51" name="直接连接符 50">
            <a:extLst>
              <a:ext uri="{FF2B5EF4-FFF2-40B4-BE49-F238E27FC236}">
                <a16:creationId xmlns:a16="http://schemas.microsoft.com/office/drawing/2014/main" id="{90F25AA0-8EF8-43ED-B609-89E23D90F6C0}"/>
              </a:ext>
            </a:extLst>
          </p:cNvPr>
          <p:cNvCxnSpPr/>
          <p:nvPr/>
        </p:nvCxnSpPr>
        <p:spPr>
          <a:xfrm>
            <a:off x="6096000" y="1305989"/>
            <a:ext cx="0" cy="491962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52FB2475-8E0F-46C0-AD8F-7FB8ED79FC5C}"/>
              </a:ext>
            </a:extLst>
          </p:cNvPr>
          <p:cNvSpPr txBox="1"/>
          <p:nvPr/>
        </p:nvSpPr>
        <p:spPr>
          <a:xfrm>
            <a:off x="6262541" y="2606907"/>
            <a:ext cx="4766487" cy="33669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项目的一大难点在于机械结构的调整、电机参数的整定和调试工作，这方面没有尽善尽美</a:t>
            </a:r>
            <a:endParaRPr lang="en-US" altLang="zh-CN" dirty="0"/>
          </a:p>
          <a:p>
            <a:pPr marL="285750" indent="-285750">
              <a:lnSpc>
                <a:spcPct val="150000"/>
              </a:lnSpc>
              <a:buFont typeface="Arial" panose="020B0604020202020204" pitchFamily="34" charset="0"/>
              <a:buChar char="•"/>
            </a:pPr>
            <a:r>
              <a:rPr lang="zh-CN" altLang="en-US" dirty="0"/>
              <a:t>板球系统的图像处理</a:t>
            </a:r>
            <a:r>
              <a:rPr lang="zh-CN" altLang="en-US"/>
              <a:t>工作由单片机完成</a:t>
            </a:r>
            <a:r>
              <a:rPr lang="zh-CN" altLang="en-US" dirty="0"/>
              <a:t>，没有充分利用</a:t>
            </a:r>
            <a:r>
              <a:rPr lang="en-US" altLang="zh-CN" dirty="0"/>
              <a:t>FPGA</a:t>
            </a:r>
            <a:r>
              <a:rPr lang="zh-CN" altLang="en-US" dirty="0"/>
              <a:t>强大的图像处理功能</a:t>
            </a:r>
            <a:endParaRPr lang="en-US" altLang="zh-CN" dirty="0"/>
          </a:p>
          <a:p>
            <a:pPr marL="285750" indent="-285750">
              <a:lnSpc>
                <a:spcPct val="150000"/>
              </a:lnSpc>
              <a:buFont typeface="Arial" panose="020B0604020202020204" pitchFamily="34" charset="0"/>
              <a:buChar char="•"/>
            </a:pPr>
            <a:r>
              <a:rPr lang="zh-CN" altLang="en-US" dirty="0"/>
              <a:t>系统高速通路的数据传输速率不高</a:t>
            </a:r>
            <a:endParaRPr lang="en-US" altLang="zh-CN" dirty="0"/>
          </a:p>
          <a:p>
            <a:pPr marL="285750" indent="-285750">
              <a:lnSpc>
                <a:spcPct val="150000"/>
              </a:lnSpc>
              <a:buFont typeface="Arial" panose="020B0604020202020204" pitchFamily="34" charset="0"/>
              <a:buChar char="•"/>
            </a:pPr>
            <a:r>
              <a:rPr lang="zh-CN" altLang="en-US" dirty="0"/>
              <a:t>板间传输协议较为简单，没有纠错机制，协议有待改进</a:t>
            </a:r>
          </a:p>
        </p:txBody>
      </p:sp>
    </p:spTree>
    <p:extLst>
      <p:ext uri="{BB962C8B-B14F-4D97-AF65-F5344CB8AC3E}">
        <p14:creationId xmlns:p14="http://schemas.microsoft.com/office/powerpoint/2010/main" val="1869310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76355" y="198145"/>
            <a:ext cx="2744133" cy="2633335"/>
            <a:chOff x="9050425" y="750888"/>
            <a:chExt cx="2470063" cy="2016125"/>
          </a:xfrm>
        </p:grpSpPr>
        <p:sp>
          <p:nvSpPr>
            <p:cNvPr id="14" name="Freeform 5"/>
            <p:cNvSpPr>
              <a:spLocks/>
            </p:cNvSpPr>
            <p:nvPr/>
          </p:nvSpPr>
          <p:spPr bwMode="auto">
            <a:xfrm>
              <a:off x="9072563" y="750888"/>
              <a:ext cx="2447925" cy="2016125"/>
            </a:xfrm>
            <a:custGeom>
              <a:avLst/>
              <a:gdLst>
                <a:gd name="T0" fmla="*/ 854 w 1542"/>
                <a:gd name="T1" fmla="*/ 1270 h 1270"/>
                <a:gd name="T2" fmla="*/ 271 w 1542"/>
                <a:gd name="T3" fmla="*/ 766 h 1270"/>
                <a:gd name="T4" fmla="*/ 0 w 1542"/>
                <a:gd name="T5" fmla="*/ 0 h 1270"/>
                <a:gd name="T6" fmla="*/ 1542 w 1542"/>
                <a:gd name="T7" fmla="*/ 499 h 1270"/>
                <a:gd name="T8" fmla="*/ 854 w 1542"/>
                <a:gd name="T9" fmla="*/ 1270 h 1270"/>
              </a:gdLst>
              <a:ahLst/>
              <a:cxnLst>
                <a:cxn ang="0">
                  <a:pos x="T0" y="T1"/>
                </a:cxn>
                <a:cxn ang="0">
                  <a:pos x="T2" y="T3"/>
                </a:cxn>
                <a:cxn ang="0">
                  <a:pos x="T4" y="T5"/>
                </a:cxn>
                <a:cxn ang="0">
                  <a:pos x="T6" y="T7"/>
                </a:cxn>
                <a:cxn ang="0">
                  <a:pos x="T8" y="T9"/>
                </a:cxn>
              </a:cxnLst>
              <a:rect l="0" t="0" r="r" b="b"/>
              <a:pathLst>
                <a:path w="1542" h="1270">
                  <a:moveTo>
                    <a:pt x="854" y="1270"/>
                  </a:moveTo>
                  <a:lnTo>
                    <a:pt x="271" y="766"/>
                  </a:lnTo>
                  <a:lnTo>
                    <a:pt x="0" y="0"/>
                  </a:lnTo>
                  <a:lnTo>
                    <a:pt x="1542" y="499"/>
                  </a:lnTo>
                  <a:lnTo>
                    <a:pt x="854" y="1270"/>
                  </a:lnTo>
                  <a:close/>
                </a:path>
              </a:pathLst>
            </a:custGeom>
            <a:solidFill>
              <a:srgbClr val="FFD400">
                <a:alpha val="63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p:cNvPr>
            <p:cNvSpPr txBox="1"/>
            <p:nvPr/>
          </p:nvSpPr>
          <p:spPr>
            <a:xfrm>
              <a:off x="9072561" y="1454190"/>
              <a:ext cx="1982257" cy="430912"/>
            </a:xfrm>
            <a:prstGeom prst="rect">
              <a:avLst/>
            </a:prstGeom>
            <a:noFill/>
          </p:spPr>
          <p:txBody>
            <a:bodyPr wrap="none" rtlCol="0">
              <a:prstTxWarp prst="textPlain">
                <a:avLst/>
              </a:prstTxWarp>
              <a:spAutoFit/>
            </a:bodyPr>
            <a:lstStyle/>
            <a:p>
              <a:pPr algn="r"/>
              <a:r>
                <a:rPr lang="en-US" altLang="zh-CN" sz="16600" baseline="-25000" dirty="0">
                  <a:solidFill>
                    <a:schemeClr val="tx2"/>
                  </a:solidFill>
                  <a:latin typeface="Impact" panose="020B0806030902050204" pitchFamily="34" charset="0"/>
                </a:rPr>
                <a:t>Micro Computer</a:t>
              </a:r>
              <a:endParaRPr lang="zh-CN" altLang="en-US" sz="16600" baseline="-25000" dirty="0">
                <a:solidFill>
                  <a:schemeClr val="tx2"/>
                </a:solidFill>
                <a:latin typeface="Impact" panose="020B0806030902050204" pitchFamily="34" charset="0"/>
              </a:endParaRPr>
            </a:p>
          </p:txBody>
        </p:sp>
        <p:sp>
          <p:nvSpPr>
            <p:cNvPr id="20" name="矩形 19">
              <a:extLst/>
            </p:cNvPr>
            <p:cNvSpPr/>
            <p:nvPr/>
          </p:nvSpPr>
          <p:spPr>
            <a:xfrm>
              <a:off x="9072563" y="1225082"/>
              <a:ext cx="1205340" cy="171958"/>
            </a:xfrm>
            <a:prstGeom prst="rect">
              <a:avLst/>
            </a:prstGeom>
            <a:noFill/>
          </p:spPr>
          <p:txBody>
            <a:bodyPr wrap="none" numCol="1" rtlCol="0">
              <a:prstTxWarp prst="textPlain">
                <a:avLst/>
              </a:prstTxWarp>
              <a:spAutoFit/>
            </a:bodyPr>
            <a:lstStyle/>
            <a:p>
              <a:pPr lvl="0" algn="r"/>
              <a:r>
                <a:rPr lang="en-US" altLang="zh-CN" sz="16600" b="1" baseline="-25000" noProof="0" dirty="0">
                  <a:solidFill>
                    <a:schemeClr val="accent2"/>
                  </a:solidFill>
                  <a:latin typeface="+mj-ea"/>
                  <a:ea typeface="+mj-ea"/>
                </a:rPr>
                <a:t>Course Project</a:t>
              </a:r>
            </a:p>
          </p:txBody>
        </p:sp>
        <p:sp>
          <p:nvSpPr>
            <p:cNvPr id="23" name="矩形 22">
              <a:extLst/>
            </p:cNvPr>
            <p:cNvSpPr/>
            <p:nvPr/>
          </p:nvSpPr>
          <p:spPr>
            <a:xfrm>
              <a:off x="9050425" y="1943643"/>
              <a:ext cx="909550" cy="254943"/>
            </a:xfrm>
            <a:prstGeom prst="rect">
              <a:avLst/>
            </a:prstGeom>
            <a:noFill/>
          </p:spPr>
          <p:txBody>
            <a:bodyPr wrap="none" numCol="1" rtlCol="0">
              <a:prstTxWarp prst="textPlain">
                <a:avLst/>
              </a:prstTxWarp>
              <a:spAutoFit/>
            </a:bodyPr>
            <a:lstStyle/>
            <a:p>
              <a:pPr lvl="0" algn="r"/>
              <a:r>
                <a:rPr lang="en-US" altLang="zh-CN" sz="16600" b="1" baseline="-25000" dirty="0">
                  <a:solidFill>
                    <a:schemeClr val="tx2"/>
                  </a:solidFill>
                  <a:latin typeface="Impact" panose="020B0806030902050204" pitchFamily="34" charset="0"/>
                </a:rPr>
                <a:t>2018</a:t>
              </a:r>
              <a:endParaRPr lang="en-US" altLang="zh-CN" sz="16600" b="1" baseline="-25000" noProof="0" dirty="0">
                <a:solidFill>
                  <a:schemeClr val="tx2"/>
                </a:solidFill>
                <a:latin typeface="Impact" panose="020B0806030902050204" pitchFamily="34" charset="0"/>
              </a:endParaRPr>
            </a:p>
          </p:txBody>
        </p:sp>
      </p:grpSp>
      <p:sp>
        <p:nvSpPr>
          <p:cNvPr id="9" name="标题 1">
            <a:extLst>
              <a:ext uri="{FF2B5EF4-FFF2-40B4-BE49-F238E27FC236}">
                <a16:creationId xmlns:a16="http://schemas.microsoft.com/office/drawing/2014/main" id="{C320D465-EAEA-414E-811D-CB57020AE80C}"/>
              </a:ext>
            </a:extLst>
          </p:cNvPr>
          <p:cNvSpPr txBox="1">
            <a:spLocks/>
          </p:cNvSpPr>
          <p:nvPr/>
        </p:nvSpPr>
        <p:spPr>
          <a:xfrm>
            <a:off x="4412010" y="2802974"/>
            <a:ext cx="5546552" cy="580637"/>
          </a:xfrm>
          <a:prstGeom prst="rect">
            <a:avLst/>
          </a:prstGeom>
        </p:spPr>
        <p:txBody>
          <a:bodyPr vert="horz" lIns="90000" tIns="45720" rIns="90000" bIns="45720" rtlCol="0" anchor="b">
            <a:normAutofit/>
          </a:bodyPr>
          <a:lstStyle>
            <a:lvl1pPr marL="0" indent="0" algn="l" defTabSz="914354" rtl="0" eaLnBrk="1" latinLnBrk="0" hangingPunct="1">
              <a:lnSpc>
                <a:spcPct val="90000"/>
              </a:lnSpc>
              <a:spcBef>
                <a:spcPct val="0"/>
              </a:spcBef>
              <a:buFont typeface="Arial" panose="020B0604020202020204" pitchFamily="34" charset="0"/>
              <a:buNone/>
              <a:defRPr sz="3200" b="1" kern="1200">
                <a:solidFill>
                  <a:schemeClr val="tx1"/>
                </a:solidFill>
                <a:latin typeface="+mj-lt"/>
                <a:ea typeface="+mj-ea"/>
                <a:cs typeface="+mj-cs"/>
              </a:defRPr>
            </a:lvl1pPr>
          </a:lstStyle>
          <a:p>
            <a:r>
              <a:rPr lang="en-US" altLang="zh-CN" dirty="0"/>
              <a:t>Thanks for Your Listening!</a:t>
            </a:r>
            <a:endParaRPr lang="zh-CN" altLang="en-US" dirty="0"/>
          </a:p>
        </p:txBody>
      </p:sp>
      <p:sp>
        <p:nvSpPr>
          <p:cNvPr id="15" name="文本框 14">
            <a:extLst>
              <a:ext uri="{FF2B5EF4-FFF2-40B4-BE49-F238E27FC236}">
                <a16:creationId xmlns:a16="http://schemas.microsoft.com/office/drawing/2014/main" id="{96C06942-504A-4706-8A12-33BB05381AC9}"/>
              </a:ext>
            </a:extLst>
          </p:cNvPr>
          <p:cNvSpPr txBox="1"/>
          <p:nvPr/>
        </p:nvSpPr>
        <p:spPr>
          <a:xfrm>
            <a:off x="4717778" y="3954870"/>
            <a:ext cx="4083169" cy="787075"/>
          </a:xfrm>
          <a:prstGeom prst="rect">
            <a:avLst/>
          </a:prstGeom>
          <a:noFill/>
        </p:spPr>
        <p:txBody>
          <a:bodyPr wrap="none" rtlCol="0">
            <a:spAutoFit/>
          </a:bodyPr>
          <a:lstStyle/>
          <a:p>
            <a:pPr>
              <a:lnSpc>
                <a:spcPct val="150000"/>
              </a:lnSpc>
            </a:pPr>
            <a:r>
              <a:rPr lang="zh-CN" altLang="en-US" sz="1600" dirty="0"/>
              <a:t>小组成员：</a:t>
            </a:r>
            <a:endParaRPr lang="en-US" altLang="zh-CN" sz="1600" dirty="0"/>
          </a:p>
          <a:p>
            <a:pPr>
              <a:lnSpc>
                <a:spcPct val="150000"/>
              </a:lnSpc>
            </a:pPr>
            <a:r>
              <a:rPr lang="zh-CN" altLang="en-US" sz="1600" dirty="0"/>
              <a:t>高贺惟，张嘉轩，张景昊，刘政宇，杨兴杰</a:t>
            </a:r>
          </a:p>
        </p:txBody>
      </p:sp>
    </p:spTree>
    <p:extLst>
      <p:ext uri="{BB962C8B-B14F-4D97-AF65-F5344CB8AC3E}">
        <p14:creationId xmlns:p14="http://schemas.microsoft.com/office/powerpoint/2010/main" val="281771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F2968BE-DE4F-4A37-9A18-1B1AFE4795D6}"/>
              </a:ext>
            </a:extLst>
          </p:cNvPr>
          <p:cNvGrpSpPr/>
          <p:nvPr/>
        </p:nvGrpSpPr>
        <p:grpSpPr>
          <a:xfrm>
            <a:off x="0" y="0"/>
            <a:ext cx="12192000" cy="6858000"/>
            <a:chOff x="0" y="0"/>
            <a:chExt cx="12192000" cy="6858000"/>
          </a:xfrm>
        </p:grpSpPr>
        <p:sp>
          <p:nvSpPr>
            <p:cNvPr id="33" name="矩形 32">
              <a:extLst>
                <a:ext uri="{FF2B5EF4-FFF2-40B4-BE49-F238E27FC236}">
                  <a16:creationId xmlns:a16="http://schemas.microsoft.com/office/drawing/2014/main" id="{3C0E5DEF-B064-44DC-B4B2-7ABA99EA11E9}"/>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A1CB443-FFA8-40EE-93D6-4FC1C7E0225D}"/>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A4F5AF2-AE18-49BD-AE6C-1888BC234496}"/>
                </a:ext>
              </a:extLst>
            </p:cNvPr>
            <p:cNvGrpSpPr>
              <a:grpSpLocks noChangeAspect="1"/>
            </p:cNvGrpSpPr>
            <p:nvPr>
              <p:custDataLst>
                <p:tags r:id="rId1"/>
              </p:custDataLst>
            </p:nvPr>
          </p:nvGrpSpPr>
          <p:grpSpPr>
            <a:xfrm>
              <a:off x="0" y="0"/>
              <a:ext cx="12192000" cy="3999103"/>
              <a:chOff x="0" y="0"/>
              <a:chExt cx="12192000" cy="4159045"/>
            </a:xfrm>
          </p:grpSpPr>
          <p:sp>
            <p:nvSpPr>
              <p:cNvPr id="37" name="iṡľîḑé">
                <a:extLst>
                  <a:ext uri="{FF2B5EF4-FFF2-40B4-BE49-F238E27FC236}">
                    <a16:creationId xmlns:a16="http://schemas.microsoft.com/office/drawing/2014/main" id="{EBB6FEE2-B0AC-4483-866C-5D2F403D62C4}"/>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38" name="iŝlídê">
                <a:extLst>
                  <a:ext uri="{FF2B5EF4-FFF2-40B4-BE49-F238E27FC236}">
                    <a16:creationId xmlns:a16="http://schemas.microsoft.com/office/drawing/2014/main" id="{8862B31A-C22B-40AD-9109-859C60A1882F}"/>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36" name="矩形 35">
              <a:extLst>
                <a:ext uri="{FF2B5EF4-FFF2-40B4-BE49-F238E27FC236}">
                  <a16:creationId xmlns:a16="http://schemas.microsoft.com/office/drawing/2014/main" id="{582164CA-6999-4D71-B984-726A5385BAA4}"/>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灯片编号占位符 3"/>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7" name="灯片编号占位符 3">
            <a:extLst>
              <a:ext uri="{FF2B5EF4-FFF2-40B4-BE49-F238E27FC236}">
                <a16:creationId xmlns:a16="http://schemas.microsoft.com/office/drawing/2014/main" id="{EC7FCD02-644C-42D9-AC38-67EF1F710B45}"/>
              </a:ext>
            </a:extLst>
          </p:cNvPr>
          <p:cNvSpPr txBox="1">
            <a:spLocks/>
          </p:cNvSpPr>
          <p:nvPr/>
        </p:nvSpPr>
        <p:spPr>
          <a:xfrm>
            <a:off x="8610599" y="6240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4</a:t>
            </a:fld>
            <a:endParaRPr lang="zh-CN" altLang="en-US"/>
          </a:p>
        </p:txBody>
      </p:sp>
      <p:sp>
        <p:nvSpPr>
          <p:cNvPr id="19" name="íṡḻîḍé">
            <a:extLst>
              <a:ext uri="{FF2B5EF4-FFF2-40B4-BE49-F238E27FC236}">
                <a16:creationId xmlns:a16="http://schemas.microsoft.com/office/drawing/2014/main" id="{4BC3E9E2-087A-4BEF-BBD1-DAF8179C65F7}"/>
              </a:ext>
            </a:extLst>
          </p:cNvPr>
          <p:cNvSpPr/>
          <p:nvPr/>
        </p:nvSpPr>
        <p:spPr>
          <a:xfrm>
            <a:off x="2517461" y="1027354"/>
            <a:ext cx="7157077" cy="49196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indent="457200">
              <a:lnSpc>
                <a:spcPct val="150000"/>
              </a:lnSpc>
              <a:spcBef>
                <a:spcPct val="0"/>
              </a:spcBef>
            </a:pPr>
            <a:r>
              <a:rPr lang="zh-CN" altLang="en-US" dirty="0"/>
              <a:t>板球平衡系统是实验室中一种典型的实际控制系统，其利用多种检测手段获取小球位置，采用不同的控制方式对执行机构进行控制，研究内容涉及机器视觉、图像处理、运动控制、检测技术等，在实验室中多用于验证控制算法。</a:t>
            </a:r>
            <a:endParaRPr lang="en-US" altLang="zh-CN" dirty="0"/>
          </a:p>
        </p:txBody>
      </p:sp>
      <p:sp>
        <p:nvSpPr>
          <p:cNvPr id="2" name="矩形 1">
            <a:extLst>
              <a:ext uri="{FF2B5EF4-FFF2-40B4-BE49-F238E27FC236}">
                <a16:creationId xmlns:a16="http://schemas.microsoft.com/office/drawing/2014/main" id="{51B3DEDE-5B3A-46E8-944B-B3A0BA8D99DC}"/>
              </a:ext>
            </a:extLst>
          </p:cNvPr>
          <p:cNvSpPr/>
          <p:nvPr/>
        </p:nvSpPr>
        <p:spPr>
          <a:xfrm>
            <a:off x="646918" y="563257"/>
            <a:ext cx="1620957" cy="480131"/>
          </a:xfrm>
          <a:prstGeom prst="rect">
            <a:avLst/>
          </a:prstGeom>
        </p:spPr>
        <p:txBody>
          <a:bodyPr wrap="none">
            <a:spAutoFit/>
          </a:bodyPr>
          <a:lstStyle/>
          <a:p>
            <a:pPr defTabSz="914354">
              <a:lnSpc>
                <a:spcPct val="90000"/>
              </a:lnSpc>
              <a:spcBef>
                <a:spcPct val="0"/>
              </a:spcBef>
            </a:pPr>
            <a:r>
              <a:rPr lang="zh-CN" altLang="en-US" sz="2800" b="1" dirty="0">
                <a:latin typeface="+mj-lt"/>
                <a:ea typeface="+mj-ea"/>
                <a:cs typeface="+mj-cs"/>
              </a:rPr>
              <a:t>设计背景</a:t>
            </a:r>
          </a:p>
        </p:txBody>
      </p:sp>
      <p:sp>
        <p:nvSpPr>
          <p:cNvPr id="12" name="矩形: 圆角 11">
            <a:extLst>
              <a:ext uri="{FF2B5EF4-FFF2-40B4-BE49-F238E27FC236}">
                <a16:creationId xmlns:a16="http://schemas.microsoft.com/office/drawing/2014/main" id="{CBC55403-ADB3-42EA-9267-201F4C616333}"/>
              </a:ext>
            </a:extLst>
          </p:cNvPr>
          <p:cNvSpPr/>
          <p:nvPr/>
        </p:nvSpPr>
        <p:spPr>
          <a:xfrm>
            <a:off x="4661311" y="3288750"/>
            <a:ext cx="3045143" cy="2486372"/>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612BCEFF-FE23-49A0-A4D4-4C06B112B0CA}"/>
              </a:ext>
            </a:extLst>
          </p:cNvPr>
          <p:cNvSpPr/>
          <p:nvPr/>
        </p:nvSpPr>
        <p:spPr>
          <a:xfrm>
            <a:off x="3536884" y="4864027"/>
            <a:ext cx="1124427" cy="4036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a:extLst>
              <a:ext uri="{FF2B5EF4-FFF2-40B4-BE49-F238E27FC236}">
                <a16:creationId xmlns:a16="http://schemas.microsoft.com/office/drawing/2014/main" id="{3AB29809-9EF5-4021-9D3F-3F918CCFD98B}"/>
              </a:ext>
            </a:extLst>
          </p:cNvPr>
          <p:cNvSpPr/>
          <p:nvPr/>
        </p:nvSpPr>
        <p:spPr>
          <a:xfrm>
            <a:off x="3536883" y="3812672"/>
            <a:ext cx="1124427" cy="4036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C5895D6A-E697-43E0-859A-19668E047982}"/>
              </a:ext>
            </a:extLst>
          </p:cNvPr>
          <p:cNvSpPr/>
          <p:nvPr/>
        </p:nvSpPr>
        <p:spPr>
          <a:xfrm flipH="1">
            <a:off x="7706454" y="3807073"/>
            <a:ext cx="1124427" cy="4036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8E770A1E-816B-4708-BE67-6AF5983714A2}"/>
              </a:ext>
            </a:extLst>
          </p:cNvPr>
          <p:cNvSpPr/>
          <p:nvPr/>
        </p:nvSpPr>
        <p:spPr>
          <a:xfrm flipH="1">
            <a:off x="7706453" y="4864027"/>
            <a:ext cx="1124427" cy="4036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2203E9A7-E912-485E-86A7-D2D3EE6EB0C9}"/>
              </a:ext>
            </a:extLst>
          </p:cNvPr>
          <p:cNvSpPr/>
          <p:nvPr/>
        </p:nvSpPr>
        <p:spPr>
          <a:xfrm>
            <a:off x="2121111" y="3738579"/>
            <a:ext cx="1415772" cy="461665"/>
          </a:xfrm>
          <a:prstGeom prst="rect">
            <a:avLst/>
          </a:prstGeom>
          <a:noFill/>
        </p:spPr>
        <p:txBody>
          <a:bodyPr wrap="none" lIns="91440" tIns="45720" rIns="91440" bIns="45720">
            <a:spAutoFit/>
          </a:bodyPr>
          <a:lstStyle/>
          <a:p>
            <a:pPr algn="ctr"/>
            <a:r>
              <a:rPr lang="zh-CN" alt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机器视觉</a:t>
            </a:r>
          </a:p>
        </p:txBody>
      </p:sp>
      <p:sp>
        <p:nvSpPr>
          <p:cNvPr id="49" name="矩形 48">
            <a:extLst>
              <a:ext uri="{FF2B5EF4-FFF2-40B4-BE49-F238E27FC236}">
                <a16:creationId xmlns:a16="http://schemas.microsoft.com/office/drawing/2014/main" id="{346CEC2C-34FB-4389-8EE1-C5C45936DE5F}"/>
              </a:ext>
            </a:extLst>
          </p:cNvPr>
          <p:cNvSpPr/>
          <p:nvPr/>
        </p:nvSpPr>
        <p:spPr>
          <a:xfrm>
            <a:off x="2121111" y="4815208"/>
            <a:ext cx="1415772" cy="461665"/>
          </a:xfrm>
          <a:prstGeom prst="rect">
            <a:avLst/>
          </a:prstGeom>
          <a:noFill/>
        </p:spPr>
        <p:txBody>
          <a:bodyPr wrap="none" lIns="91440" tIns="45720" rIns="91440" bIns="45720">
            <a:spAutoFit/>
          </a:bodyPr>
          <a:lstStyle/>
          <a:p>
            <a:pPr algn="ctr"/>
            <a:r>
              <a:rPr lang="zh-CN" alt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图像处理</a:t>
            </a:r>
          </a:p>
        </p:txBody>
      </p:sp>
      <p:sp>
        <p:nvSpPr>
          <p:cNvPr id="50" name="矩形 49">
            <a:extLst>
              <a:ext uri="{FF2B5EF4-FFF2-40B4-BE49-F238E27FC236}">
                <a16:creationId xmlns:a16="http://schemas.microsoft.com/office/drawing/2014/main" id="{37218FD0-DE5B-4245-B445-A94D7BE35AC4}"/>
              </a:ext>
            </a:extLst>
          </p:cNvPr>
          <p:cNvSpPr/>
          <p:nvPr/>
        </p:nvSpPr>
        <p:spPr>
          <a:xfrm>
            <a:off x="8830880" y="4815208"/>
            <a:ext cx="1415772" cy="461665"/>
          </a:xfrm>
          <a:prstGeom prst="rect">
            <a:avLst/>
          </a:prstGeom>
          <a:noFill/>
        </p:spPr>
        <p:txBody>
          <a:bodyPr wrap="none" lIns="91440" tIns="45720" rIns="91440" bIns="45720">
            <a:spAutoFit/>
          </a:bodyPr>
          <a:lstStyle/>
          <a:p>
            <a:pPr algn="ctr"/>
            <a:r>
              <a:rPr lang="zh-CN" alt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运动控制</a:t>
            </a:r>
          </a:p>
        </p:txBody>
      </p:sp>
      <p:sp>
        <p:nvSpPr>
          <p:cNvPr id="51" name="矩形 50">
            <a:extLst>
              <a:ext uri="{FF2B5EF4-FFF2-40B4-BE49-F238E27FC236}">
                <a16:creationId xmlns:a16="http://schemas.microsoft.com/office/drawing/2014/main" id="{F863FD8F-5DC4-4ABB-BD06-479B8D44E1A2}"/>
              </a:ext>
            </a:extLst>
          </p:cNvPr>
          <p:cNvSpPr/>
          <p:nvPr/>
        </p:nvSpPr>
        <p:spPr>
          <a:xfrm>
            <a:off x="8830880" y="3776114"/>
            <a:ext cx="1415772" cy="461665"/>
          </a:xfrm>
          <a:prstGeom prst="rect">
            <a:avLst/>
          </a:prstGeom>
          <a:noFill/>
        </p:spPr>
        <p:txBody>
          <a:bodyPr wrap="none" lIns="91440" tIns="45720" rIns="91440" bIns="45720">
            <a:spAutoFit/>
          </a:bodyPr>
          <a:lstStyle/>
          <a:p>
            <a:pPr algn="ctr"/>
            <a:r>
              <a:rPr lang="zh-CN" alt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检测技术</a:t>
            </a:r>
          </a:p>
        </p:txBody>
      </p:sp>
    </p:spTree>
    <p:extLst>
      <p:ext uri="{BB962C8B-B14F-4D97-AF65-F5344CB8AC3E}">
        <p14:creationId xmlns:p14="http://schemas.microsoft.com/office/powerpoint/2010/main" val="173583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F2968BE-DE4F-4A37-9A18-1B1AFE4795D6}"/>
              </a:ext>
            </a:extLst>
          </p:cNvPr>
          <p:cNvGrpSpPr/>
          <p:nvPr/>
        </p:nvGrpSpPr>
        <p:grpSpPr>
          <a:xfrm>
            <a:off x="0" y="0"/>
            <a:ext cx="12192000" cy="6858000"/>
            <a:chOff x="0" y="0"/>
            <a:chExt cx="12192000" cy="6858000"/>
          </a:xfrm>
        </p:grpSpPr>
        <p:sp>
          <p:nvSpPr>
            <p:cNvPr id="33" name="矩形 32">
              <a:extLst>
                <a:ext uri="{FF2B5EF4-FFF2-40B4-BE49-F238E27FC236}">
                  <a16:creationId xmlns:a16="http://schemas.microsoft.com/office/drawing/2014/main" id="{3C0E5DEF-B064-44DC-B4B2-7ABA99EA11E9}"/>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A1CB443-FFA8-40EE-93D6-4FC1C7E0225D}"/>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A4F5AF2-AE18-49BD-AE6C-1888BC234496}"/>
                </a:ext>
              </a:extLst>
            </p:cNvPr>
            <p:cNvGrpSpPr>
              <a:grpSpLocks noChangeAspect="1"/>
            </p:cNvGrpSpPr>
            <p:nvPr>
              <p:custDataLst>
                <p:tags r:id="rId1"/>
              </p:custDataLst>
            </p:nvPr>
          </p:nvGrpSpPr>
          <p:grpSpPr>
            <a:xfrm>
              <a:off x="0" y="0"/>
              <a:ext cx="12192000" cy="3999103"/>
              <a:chOff x="0" y="0"/>
              <a:chExt cx="12192000" cy="4159045"/>
            </a:xfrm>
          </p:grpSpPr>
          <p:sp>
            <p:nvSpPr>
              <p:cNvPr id="37" name="iṡľîḑé">
                <a:extLst>
                  <a:ext uri="{FF2B5EF4-FFF2-40B4-BE49-F238E27FC236}">
                    <a16:creationId xmlns:a16="http://schemas.microsoft.com/office/drawing/2014/main" id="{EBB6FEE2-B0AC-4483-866C-5D2F403D62C4}"/>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38" name="iŝlídê">
                <a:extLst>
                  <a:ext uri="{FF2B5EF4-FFF2-40B4-BE49-F238E27FC236}">
                    <a16:creationId xmlns:a16="http://schemas.microsoft.com/office/drawing/2014/main" id="{8862B31A-C22B-40AD-9109-859C60A1882F}"/>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36" name="矩形 35">
              <a:extLst>
                <a:ext uri="{FF2B5EF4-FFF2-40B4-BE49-F238E27FC236}">
                  <a16:creationId xmlns:a16="http://schemas.microsoft.com/office/drawing/2014/main" id="{582164CA-6999-4D71-B984-726A5385BAA4}"/>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7" name="灯片编号占位符 3">
            <a:extLst>
              <a:ext uri="{FF2B5EF4-FFF2-40B4-BE49-F238E27FC236}">
                <a16:creationId xmlns:a16="http://schemas.microsoft.com/office/drawing/2014/main" id="{EC7FCD02-644C-42D9-AC38-67EF1F710B45}"/>
              </a:ext>
            </a:extLst>
          </p:cNvPr>
          <p:cNvSpPr txBox="1">
            <a:spLocks/>
          </p:cNvSpPr>
          <p:nvPr/>
        </p:nvSpPr>
        <p:spPr>
          <a:xfrm>
            <a:off x="8610599" y="6240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5</a:t>
            </a:fld>
            <a:endParaRPr lang="zh-CN" altLang="en-US"/>
          </a:p>
        </p:txBody>
      </p:sp>
      <p:sp>
        <p:nvSpPr>
          <p:cNvPr id="19" name="íṡḻîḍé">
            <a:extLst>
              <a:ext uri="{FF2B5EF4-FFF2-40B4-BE49-F238E27FC236}">
                <a16:creationId xmlns:a16="http://schemas.microsoft.com/office/drawing/2014/main" id="{4BC3E9E2-087A-4BEF-BBD1-DAF8179C65F7}"/>
              </a:ext>
            </a:extLst>
          </p:cNvPr>
          <p:cNvSpPr/>
          <p:nvPr/>
        </p:nvSpPr>
        <p:spPr>
          <a:xfrm>
            <a:off x="2375413" y="1027354"/>
            <a:ext cx="7398896" cy="49196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indent="457200">
              <a:lnSpc>
                <a:spcPct val="150000"/>
              </a:lnSpc>
              <a:spcBef>
                <a:spcPct val="0"/>
              </a:spcBef>
            </a:pPr>
            <a:r>
              <a:rPr lang="zh-CN" altLang="en-US" dirty="0"/>
              <a:t>板球平衡系统属于自平衡系统，其涉及到的自平衡原理可以被应用于工业、农业、航天等实际的工程中，具有广泛的应用前景，例如，其基于计算机视觉的自平衡方法可以应用到服务型机器人手部物体的稳定，基于陀螺仪的自平衡方法可以应用到坦克火炮的稳定器等实际对象中。</a:t>
            </a:r>
            <a:endParaRPr lang="en-US" altLang="zh-CN" dirty="0"/>
          </a:p>
        </p:txBody>
      </p:sp>
      <p:sp>
        <p:nvSpPr>
          <p:cNvPr id="2" name="矩形 1">
            <a:extLst>
              <a:ext uri="{FF2B5EF4-FFF2-40B4-BE49-F238E27FC236}">
                <a16:creationId xmlns:a16="http://schemas.microsoft.com/office/drawing/2014/main" id="{51B3DEDE-5B3A-46E8-944B-B3A0BA8D99DC}"/>
              </a:ext>
            </a:extLst>
          </p:cNvPr>
          <p:cNvSpPr/>
          <p:nvPr/>
        </p:nvSpPr>
        <p:spPr>
          <a:xfrm>
            <a:off x="646918" y="563257"/>
            <a:ext cx="1620957" cy="480131"/>
          </a:xfrm>
          <a:prstGeom prst="rect">
            <a:avLst/>
          </a:prstGeom>
        </p:spPr>
        <p:txBody>
          <a:bodyPr wrap="none">
            <a:spAutoFit/>
          </a:bodyPr>
          <a:lstStyle/>
          <a:p>
            <a:pPr defTabSz="914354">
              <a:lnSpc>
                <a:spcPct val="90000"/>
              </a:lnSpc>
              <a:spcBef>
                <a:spcPct val="0"/>
              </a:spcBef>
            </a:pPr>
            <a:r>
              <a:rPr lang="zh-CN" altLang="en-US" sz="2800" b="1" dirty="0">
                <a:latin typeface="+mj-lt"/>
                <a:ea typeface="+mj-ea"/>
                <a:cs typeface="+mj-cs"/>
              </a:rPr>
              <a:t>设计背景</a:t>
            </a:r>
          </a:p>
        </p:txBody>
      </p:sp>
      <p:grpSp>
        <p:nvGrpSpPr>
          <p:cNvPr id="20" name="ïṡļíde">
            <a:extLst>
              <a:ext uri="{FF2B5EF4-FFF2-40B4-BE49-F238E27FC236}">
                <a16:creationId xmlns:a16="http://schemas.microsoft.com/office/drawing/2014/main" id="{ADCEC6F7-0603-49AA-A613-6EF6010B9513}"/>
              </a:ext>
            </a:extLst>
          </p:cNvPr>
          <p:cNvGrpSpPr/>
          <p:nvPr/>
        </p:nvGrpSpPr>
        <p:grpSpPr>
          <a:xfrm>
            <a:off x="3326659" y="2798267"/>
            <a:ext cx="916936" cy="916934"/>
            <a:chOff x="1342929" y="1333110"/>
            <a:chExt cx="731886" cy="731885"/>
          </a:xfrm>
        </p:grpSpPr>
        <p:sp>
          <p:nvSpPr>
            <p:cNvPr id="21" name="ísḻiḋe">
              <a:extLst>
                <a:ext uri="{FF2B5EF4-FFF2-40B4-BE49-F238E27FC236}">
                  <a16:creationId xmlns:a16="http://schemas.microsoft.com/office/drawing/2014/main" id="{78090C0C-3152-4B0B-B186-1658EE4A3BDD}"/>
                </a:ext>
              </a:extLst>
            </p:cNvPr>
            <p:cNvSpPr/>
            <p:nvPr/>
          </p:nvSpPr>
          <p:spPr>
            <a:xfrm>
              <a:off x="1342929" y="1333110"/>
              <a:ext cx="731886" cy="731885"/>
            </a:xfrm>
            <a:prstGeom prst="ellipse">
              <a:avLst/>
            </a:prstGeom>
            <a:solidFill>
              <a:schemeClr val="bg1"/>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22" name="îŝḻïdè">
              <a:extLst>
                <a:ext uri="{FF2B5EF4-FFF2-40B4-BE49-F238E27FC236}">
                  <a16:creationId xmlns:a16="http://schemas.microsoft.com/office/drawing/2014/main" id="{FBBC98A5-3F4D-449A-98E9-65D8F7B28C83}"/>
                </a:ext>
              </a:extLst>
            </p:cNvPr>
            <p:cNvSpPr/>
            <p:nvPr/>
          </p:nvSpPr>
          <p:spPr>
            <a:xfrm>
              <a:off x="1510035" y="1501739"/>
              <a:ext cx="400739" cy="400123"/>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0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0 w 578320"/>
                <a:gd name="connsiteY23" fmla="*/ 577432 h 577432"/>
                <a:gd name="connsiteX24" fmla="*/ 461147 w 578320"/>
                <a:gd name="connsiteY24" fmla="*/ 550718 h 577432"/>
                <a:gd name="connsiteX25" fmla="*/ 461147 w 578320"/>
                <a:gd name="connsiteY25" fmla="*/ 262391 h 577432"/>
                <a:gd name="connsiteX26" fmla="*/ 486980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0" y="235677"/>
                  </a:moveTo>
                  <a:lnTo>
                    <a:pt x="551564" y="235677"/>
                  </a:lnTo>
                  <a:cubicBezTo>
                    <a:pt x="566326" y="235677"/>
                    <a:pt x="578320" y="247652"/>
                    <a:pt x="578320" y="262391"/>
                  </a:cubicBezTo>
                  <a:lnTo>
                    <a:pt x="578320" y="550718"/>
                  </a:lnTo>
                  <a:cubicBezTo>
                    <a:pt x="578320" y="565457"/>
                    <a:pt x="566326" y="577432"/>
                    <a:pt x="551564" y="577432"/>
                  </a:cubicBezTo>
                  <a:lnTo>
                    <a:pt x="486980" y="577432"/>
                  </a:lnTo>
                  <a:cubicBezTo>
                    <a:pt x="473141" y="577432"/>
                    <a:pt x="461147" y="565457"/>
                    <a:pt x="461147" y="550718"/>
                  </a:cubicBezTo>
                  <a:lnTo>
                    <a:pt x="461147" y="262391"/>
                  </a:lnTo>
                  <a:cubicBezTo>
                    <a:pt x="461147" y="247652"/>
                    <a:pt x="473141" y="235677"/>
                    <a:pt x="486980"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3"/>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1"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3"/>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grpSp>
      <p:sp>
        <p:nvSpPr>
          <p:cNvPr id="24" name="矩形: 圆角 23">
            <a:extLst>
              <a:ext uri="{FF2B5EF4-FFF2-40B4-BE49-F238E27FC236}">
                <a16:creationId xmlns:a16="http://schemas.microsoft.com/office/drawing/2014/main" id="{06C2C67C-2AA0-4752-81E0-63F69814A873}"/>
              </a:ext>
            </a:extLst>
          </p:cNvPr>
          <p:cNvSpPr/>
          <p:nvPr/>
        </p:nvSpPr>
        <p:spPr>
          <a:xfrm>
            <a:off x="2144859" y="3810036"/>
            <a:ext cx="3280536" cy="2486372"/>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40CDE46A-0BA8-42D6-A20A-5EE78ACB828B}"/>
              </a:ext>
            </a:extLst>
          </p:cNvPr>
          <p:cNvSpPr/>
          <p:nvPr/>
        </p:nvSpPr>
        <p:spPr>
          <a:xfrm>
            <a:off x="6832673" y="3805711"/>
            <a:ext cx="3280536" cy="2486372"/>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ïṡļíde">
            <a:extLst>
              <a:ext uri="{FF2B5EF4-FFF2-40B4-BE49-F238E27FC236}">
                <a16:creationId xmlns:a16="http://schemas.microsoft.com/office/drawing/2014/main" id="{FD0025A7-81FB-40CE-B729-36C79E3D8167}"/>
              </a:ext>
            </a:extLst>
          </p:cNvPr>
          <p:cNvGrpSpPr/>
          <p:nvPr/>
        </p:nvGrpSpPr>
        <p:grpSpPr>
          <a:xfrm>
            <a:off x="8014473" y="2794400"/>
            <a:ext cx="916936" cy="916934"/>
            <a:chOff x="1342929" y="1333110"/>
            <a:chExt cx="731886" cy="731885"/>
          </a:xfrm>
        </p:grpSpPr>
        <p:sp>
          <p:nvSpPr>
            <p:cNvPr id="29" name="ísḻiḋe">
              <a:extLst>
                <a:ext uri="{FF2B5EF4-FFF2-40B4-BE49-F238E27FC236}">
                  <a16:creationId xmlns:a16="http://schemas.microsoft.com/office/drawing/2014/main" id="{E81289E5-FB9B-47C9-B79F-D1E66C257043}"/>
                </a:ext>
              </a:extLst>
            </p:cNvPr>
            <p:cNvSpPr/>
            <p:nvPr/>
          </p:nvSpPr>
          <p:spPr>
            <a:xfrm>
              <a:off x="1342929" y="1333110"/>
              <a:ext cx="731886" cy="731885"/>
            </a:xfrm>
            <a:prstGeom prst="ellipse">
              <a:avLst/>
            </a:prstGeom>
            <a:solidFill>
              <a:schemeClr val="bg1"/>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0" name="îŝḻïdè">
              <a:extLst>
                <a:ext uri="{FF2B5EF4-FFF2-40B4-BE49-F238E27FC236}">
                  <a16:creationId xmlns:a16="http://schemas.microsoft.com/office/drawing/2014/main" id="{0863EB16-8402-4B98-A48A-4FB83806956F}"/>
                </a:ext>
              </a:extLst>
            </p:cNvPr>
            <p:cNvSpPr/>
            <p:nvPr/>
          </p:nvSpPr>
          <p:spPr>
            <a:xfrm>
              <a:off x="1510035" y="1501739"/>
              <a:ext cx="400739" cy="400123"/>
            </a:xfrm>
            <a:custGeom>
              <a:avLst/>
              <a:gdLst>
                <a:gd name="connsiteX0" fmla="*/ 333891 w 578320"/>
                <a:gd name="connsiteY0" fmla="*/ 314976 h 577432"/>
                <a:gd name="connsiteX1" fmla="*/ 398475 w 578320"/>
                <a:gd name="connsiteY1" fmla="*/ 314976 h 577432"/>
                <a:gd name="connsiteX2" fmla="*/ 424308 w 578320"/>
                <a:gd name="connsiteY2" fmla="*/ 340761 h 577432"/>
                <a:gd name="connsiteX3" fmla="*/ 424308 w 578320"/>
                <a:gd name="connsiteY3" fmla="*/ 550726 h 577432"/>
                <a:gd name="connsiteX4" fmla="*/ 398475 w 578320"/>
                <a:gd name="connsiteY4" fmla="*/ 577432 h 577432"/>
                <a:gd name="connsiteX5" fmla="*/ 333891 w 578320"/>
                <a:gd name="connsiteY5" fmla="*/ 577432 h 577432"/>
                <a:gd name="connsiteX6" fmla="*/ 307135 w 578320"/>
                <a:gd name="connsiteY6" fmla="*/ 550726 h 577432"/>
                <a:gd name="connsiteX7" fmla="*/ 307135 w 578320"/>
                <a:gd name="connsiteY7" fmla="*/ 340761 h 577432"/>
                <a:gd name="connsiteX8" fmla="*/ 333891 w 578320"/>
                <a:gd name="connsiteY8" fmla="*/ 314976 h 577432"/>
                <a:gd name="connsiteX9" fmla="*/ 179853 w 578320"/>
                <a:gd name="connsiteY9" fmla="*/ 314976 h 577432"/>
                <a:gd name="connsiteX10" fmla="*/ 244456 w 578320"/>
                <a:gd name="connsiteY10" fmla="*/ 314976 h 577432"/>
                <a:gd name="connsiteX11" fmla="*/ 270297 w 578320"/>
                <a:gd name="connsiteY11" fmla="*/ 340761 h 577432"/>
                <a:gd name="connsiteX12" fmla="*/ 270297 w 578320"/>
                <a:gd name="connsiteY12" fmla="*/ 550726 h 577432"/>
                <a:gd name="connsiteX13" fmla="*/ 244456 w 578320"/>
                <a:gd name="connsiteY13" fmla="*/ 577432 h 577432"/>
                <a:gd name="connsiteX14" fmla="*/ 179853 w 578320"/>
                <a:gd name="connsiteY14" fmla="*/ 577432 h 577432"/>
                <a:gd name="connsiteX15" fmla="*/ 154012 w 578320"/>
                <a:gd name="connsiteY15" fmla="*/ 550726 h 577432"/>
                <a:gd name="connsiteX16" fmla="*/ 154012 w 578320"/>
                <a:gd name="connsiteY16" fmla="*/ 340761 h 577432"/>
                <a:gd name="connsiteX17" fmla="*/ 179853 w 578320"/>
                <a:gd name="connsiteY17" fmla="*/ 314976 h 577432"/>
                <a:gd name="connsiteX18" fmla="*/ 486980 w 578320"/>
                <a:gd name="connsiteY18" fmla="*/ 235677 h 577432"/>
                <a:gd name="connsiteX19" fmla="*/ 551564 w 578320"/>
                <a:gd name="connsiteY19" fmla="*/ 235677 h 577432"/>
                <a:gd name="connsiteX20" fmla="*/ 578320 w 578320"/>
                <a:gd name="connsiteY20" fmla="*/ 262391 h 577432"/>
                <a:gd name="connsiteX21" fmla="*/ 578320 w 578320"/>
                <a:gd name="connsiteY21" fmla="*/ 550718 h 577432"/>
                <a:gd name="connsiteX22" fmla="*/ 551564 w 578320"/>
                <a:gd name="connsiteY22" fmla="*/ 577432 h 577432"/>
                <a:gd name="connsiteX23" fmla="*/ 486980 w 578320"/>
                <a:gd name="connsiteY23" fmla="*/ 577432 h 577432"/>
                <a:gd name="connsiteX24" fmla="*/ 461147 w 578320"/>
                <a:gd name="connsiteY24" fmla="*/ 550718 h 577432"/>
                <a:gd name="connsiteX25" fmla="*/ 461147 w 578320"/>
                <a:gd name="connsiteY25" fmla="*/ 262391 h 577432"/>
                <a:gd name="connsiteX26" fmla="*/ 486980 w 578320"/>
                <a:gd name="connsiteY26" fmla="*/ 235677 h 577432"/>
                <a:gd name="connsiteX27" fmla="*/ 25833 w 578320"/>
                <a:gd name="connsiteY27" fmla="*/ 235677 h 577432"/>
                <a:gd name="connsiteX28" fmla="*/ 90417 w 578320"/>
                <a:gd name="connsiteY28" fmla="*/ 235677 h 577432"/>
                <a:gd name="connsiteX29" fmla="*/ 117173 w 578320"/>
                <a:gd name="connsiteY29" fmla="*/ 262391 h 577432"/>
                <a:gd name="connsiteX30" fmla="*/ 117173 w 578320"/>
                <a:gd name="connsiteY30" fmla="*/ 550718 h 577432"/>
                <a:gd name="connsiteX31" fmla="*/ 90417 w 578320"/>
                <a:gd name="connsiteY31" fmla="*/ 577432 h 577432"/>
                <a:gd name="connsiteX32" fmla="*/ 25833 w 578320"/>
                <a:gd name="connsiteY32" fmla="*/ 577432 h 577432"/>
                <a:gd name="connsiteX33" fmla="*/ 0 w 578320"/>
                <a:gd name="connsiteY33" fmla="*/ 550718 h 577432"/>
                <a:gd name="connsiteX34" fmla="*/ 0 w 578320"/>
                <a:gd name="connsiteY34" fmla="*/ 262391 h 577432"/>
                <a:gd name="connsiteX35" fmla="*/ 25833 w 578320"/>
                <a:gd name="connsiteY35" fmla="*/ 235677 h 577432"/>
                <a:gd name="connsiteX36" fmla="*/ 297075 w 578320"/>
                <a:gd name="connsiteY36" fmla="*/ 158450 h 577432"/>
                <a:gd name="connsiteX37" fmla="*/ 326516 w 578320"/>
                <a:gd name="connsiteY37" fmla="*/ 181440 h 577432"/>
                <a:gd name="connsiteX38" fmla="*/ 297075 w 578320"/>
                <a:gd name="connsiteY38" fmla="*/ 205349 h 577432"/>
                <a:gd name="connsiteX39" fmla="*/ 282280 w 578320"/>
                <a:gd name="connsiteY39" fmla="*/ 81074 h 577432"/>
                <a:gd name="connsiteX40" fmla="*/ 282280 w 578320"/>
                <a:gd name="connsiteY40" fmla="*/ 124274 h 577432"/>
                <a:gd name="connsiteX41" fmla="*/ 255502 w 578320"/>
                <a:gd name="connsiteY41" fmla="*/ 101295 h 577432"/>
                <a:gd name="connsiteX42" fmla="*/ 282280 w 578320"/>
                <a:gd name="connsiteY42" fmla="*/ 81074 h 577432"/>
                <a:gd name="connsiteX43" fmla="*/ 289621 w 578320"/>
                <a:gd name="connsiteY43" fmla="*/ 35910 h 577432"/>
                <a:gd name="connsiteX44" fmla="*/ 282244 w 578320"/>
                <a:gd name="connsiteY44" fmla="*/ 44197 h 577432"/>
                <a:gd name="connsiteX45" fmla="*/ 282244 w 578320"/>
                <a:gd name="connsiteY45" fmla="*/ 57087 h 577432"/>
                <a:gd name="connsiteX46" fmla="*/ 225069 w 578320"/>
                <a:gd name="connsiteY46" fmla="*/ 106808 h 577432"/>
                <a:gd name="connsiteX47" fmla="*/ 282244 w 578320"/>
                <a:gd name="connsiteY47" fmla="*/ 155609 h 577432"/>
                <a:gd name="connsiteX48" fmla="*/ 282244 w 578320"/>
                <a:gd name="connsiteY48" fmla="*/ 205330 h 577432"/>
                <a:gd name="connsiteX49" fmla="*/ 237057 w 578320"/>
                <a:gd name="connsiteY49" fmla="*/ 170341 h 577432"/>
                <a:gd name="connsiteX50" fmla="*/ 222302 w 578320"/>
                <a:gd name="connsiteY50" fmla="*/ 185994 h 577432"/>
                <a:gd name="connsiteX51" fmla="*/ 282244 w 578320"/>
                <a:gd name="connsiteY51" fmla="*/ 229269 h 577432"/>
                <a:gd name="connsiteX52" fmla="*/ 282244 w 578320"/>
                <a:gd name="connsiteY52" fmla="*/ 244002 h 577432"/>
                <a:gd name="connsiteX53" fmla="*/ 289621 w 578320"/>
                <a:gd name="connsiteY53" fmla="*/ 252288 h 577432"/>
                <a:gd name="connsiteX54" fmla="*/ 296999 w 578320"/>
                <a:gd name="connsiteY54" fmla="*/ 244002 h 577432"/>
                <a:gd name="connsiteX55" fmla="*/ 296999 w 578320"/>
                <a:gd name="connsiteY55" fmla="*/ 229269 h 577432"/>
                <a:gd name="connsiteX56" fmla="*/ 356018 w 578320"/>
                <a:gd name="connsiteY56" fmla="*/ 179548 h 577432"/>
                <a:gd name="connsiteX57" fmla="*/ 296999 w 578320"/>
                <a:gd name="connsiteY57" fmla="*/ 126144 h 577432"/>
                <a:gd name="connsiteX58" fmla="*/ 296999 w 578320"/>
                <a:gd name="connsiteY58" fmla="*/ 81027 h 577432"/>
                <a:gd name="connsiteX59" fmla="*/ 338497 w 578320"/>
                <a:gd name="connsiteY59" fmla="*/ 106808 h 577432"/>
                <a:gd name="connsiteX60" fmla="*/ 353252 w 578320"/>
                <a:gd name="connsiteY60" fmla="*/ 92076 h 577432"/>
                <a:gd name="connsiteX61" fmla="*/ 296999 w 578320"/>
                <a:gd name="connsiteY61" fmla="*/ 57087 h 577432"/>
                <a:gd name="connsiteX62" fmla="*/ 296999 w 578320"/>
                <a:gd name="connsiteY62" fmla="*/ 44197 h 577432"/>
                <a:gd name="connsiteX63" fmla="*/ 289621 w 578320"/>
                <a:gd name="connsiteY63" fmla="*/ 35910 h 577432"/>
                <a:gd name="connsiteX64" fmla="*/ 288699 w 578320"/>
                <a:gd name="connsiteY64" fmla="*/ 0 h 577432"/>
                <a:gd name="connsiteX65" fmla="*/ 433481 w 578320"/>
                <a:gd name="connsiteY65" fmla="*/ 144559 h 577432"/>
                <a:gd name="connsiteX66" fmla="*/ 288699 w 578320"/>
                <a:gd name="connsiteY66" fmla="*/ 288198 h 577432"/>
                <a:gd name="connsiteX67" fmla="*/ 144839 w 578320"/>
                <a:gd name="connsiteY67" fmla="*/ 144559 h 577432"/>
                <a:gd name="connsiteX68" fmla="*/ 288699 w 578320"/>
                <a:gd name="connsiteY68"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78320" h="577432">
                  <a:moveTo>
                    <a:pt x="333891" y="314976"/>
                  </a:moveTo>
                  <a:lnTo>
                    <a:pt x="398475" y="314976"/>
                  </a:lnTo>
                  <a:cubicBezTo>
                    <a:pt x="412314" y="314976"/>
                    <a:pt x="424308" y="326948"/>
                    <a:pt x="424308" y="340761"/>
                  </a:cubicBezTo>
                  <a:lnTo>
                    <a:pt x="424308" y="550726"/>
                  </a:lnTo>
                  <a:cubicBezTo>
                    <a:pt x="424308" y="565460"/>
                    <a:pt x="412314" y="577432"/>
                    <a:pt x="398475" y="577432"/>
                  </a:cubicBezTo>
                  <a:lnTo>
                    <a:pt x="333891" y="577432"/>
                  </a:lnTo>
                  <a:cubicBezTo>
                    <a:pt x="319129" y="577432"/>
                    <a:pt x="307135" y="565460"/>
                    <a:pt x="307135" y="550726"/>
                  </a:cubicBezTo>
                  <a:lnTo>
                    <a:pt x="307135" y="340761"/>
                  </a:lnTo>
                  <a:cubicBezTo>
                    <a:pt x="307135" y="326948"/>
                    <a:pt x="319129" y="314976"/>
                    <a:pt x="333891" y="314976"/>
                  </a:cubicBezTo>
                  <a:close/>
                  <a:moveTo>
                    <a:pt x="179853" y="314976"/>
                  </a:moveTo>
                  <a:lnTo>
                    <a:pt x="244456" y="314976"/>
                  </a:lnTo>
                  <a:cubicBezTo>
                    <a:pt x="259222" y="314976"/>
                    <a:pt x="270297" y="326948"/>
                    <a:pt x="270297" y="340761"/>
                  </a:cubicBezTo>
                  <a:lnTo>
                    <a:pt x="270297" y="550726"/>
                  </a:lnTo>
                  <a:cubicBezTo>
                    <a:pt x="270297" y="565460"/>
                    <a:pt x="259222" y="577432"/>
                    <a:pt x="244456" y="577432"/>
                  </a:cubicBezTo>
                  <a:lnTo>
                    <a:pt x="179853" y="577432"/>
                  </a:lnTo>
                  <a:cubicBezTo>
                    <a:pt x="165087" y="577432"/>
                    <a:pt x="154012" y="565460"/>
                    <a:pt x="154012" y="550726"/>
                  </a:cubicBezTo>
                  <a:lnTo>
                    <a:pt x="154012" y="340761"/>
                  </a:lnTo>
                  <a:cubicBezTo>
                    <a:pt x="154012" y="326948"/>
                    <a:pt x="165087" y="314976"/>
                    <a:pt x="179853" y="314976"/>
                  </a:cubicBezTo>
                  <a:close/>
                  <a:moveTo>
                    <a:pt x="486980" y="235677"/>
                  </a:moveTo>
                  <a:lnTo>
                    <a:pt x="551564" y="235677"/>
                  </a:lnTo>
                  <a:cubicBezTo>
                    <a:pt x="566326" y="235677"/>
                    <a:pt x="578320" y="247652"/>
                    <a:pt x="578320" y="262391"/>
                  </a:cubicBezTo>
                  <a:lnTo>
                    <a:pt x="578320" y="550718"/>
                  </a:lnTo>
                  <a:cubicBezTo>
                    <a:pt x="578320" y="565457"/>
                    <a:pt x="566326" y="577432"/>
                    <a:pt x="551564" y="577432"/>
                  </a:cubicBezTo>
                  <a:lnTo>
                    <a:pt x="486980" y="577432"/>
                  </a:lnTo>
                  <a:cubicBezTo>
                    <a:pt x="473141" y="577432"/>
                    <a:pt x="461147" y="565457"/>
                    <a:pt x="461147" y="550718"/>
                  </a:cubicBezTo>
                  <a:lnTo>
                    <a:pt x="461147" y="262391"/>
                  </a:lnTo>
                  <a:cubicBezTo>
                    <a:pt x="461147" y="247652"/>
                    <a:pt x="473141" y="235677"/>
                    <a:pt x="486980" y="235677"/>
                  </a:cubicBezTo>
                  <a:close/>
                  <a:moveTo>
                    <a:pt x="25833" y="235677"/>
                  </a:moveTo>
                  <a:lnTo>
                    <a:pt x="90417" y="235677"/>
                  </a:lnTo>
                  <a:cubicBezTo>
                    <a:pt x="105179" y="235677"/>
                    <a:pt x="117173" y="247652"/>
                    <a:pt x="117173" y="262391"/>
                  </a:cubicBezTo>
                  <a:lnTo>
                    <a:pt x="117173" y="550718"/>
                  </a:lnTo>
                  <a:cubicBezTo>
                    <a:pt x="117173" y="565457"/>
                    <a:pt x="105179" y="577432"/>
                    <a:pt x="90417" y="577432"/>
                  </a:cubicBezTo>
                  <a:lnTo>
                    <a:pt x="25833" y="577432"/>
                  </a:lnTo>
                  <a:cubicBezTo>
                    <a:pt x="11994" y="577432"/>
                    <a:pt x="0" y="565457"/>
                    <a:pt x="0" y="550718"/>
                  </a:cubicBezTo>
                  <a:lnTo>
                    <a:pt x="0" y="262391"/>
                  </a:lnTo>
                  <a:cubicBezTo>
                    <a:pt x="0" y="247652"/>
                    <a:pt x="11994" y="235677"/>
                    <a:pt x="25833" y="235677"/>
                  </a:cubicBezTo>
                  <a:close/>
                  <a:moveTo>
                    <a:pt x="297075" y="158450"/>
                  </a:moveTo>
                  <a:cubicBezTo>
                    <a:pt x="309956" y="161209"/>
                    <a:pt x="326516" y="165807"/>
                    <a:pt x="326516" y="181440"/>
                  </a:cubicBezTo>
                  <a:cubicBezTo>
                    <a:pt x="326516" y="197992"/>
                    <a:pt x="310876" y="204429"/>
                    <a:pt x="297075" y="205349"/>
                  </a:cubicBezTo>
                  <a:close/>
                  <a:moveTo>
                    <a:pt x="282280" y="81074"/>
                  </a:moveTo>
                  <a:lnTo>
                    <a:pt x="282280" y="124274"/>
                  </a:lnTo>
                  <a:cubicBezTo>
                    <a:pt x="264736" y="120597"/>
                    <a:pt x="255502" y="113244"/>
                    <a:pt x="255502" y="101295"/>
                  </a:cubicBezTo>
                  <a:cubicBezTo>
                    <a:pt x="255502" y="91185"/>
                    <a:pt x="265659" y="81993"/>
                    <a:pt x="282280" y="81074"/>
                  </a:cubicBezTo>
                  <a:close/>
                  <a:moveTo>
                    <a:pt x="289621" y="35910"/>
                  </a:moveTo>
                  <a:cubicBezTo>
                    <a:pt x="285010" y="35910"/>
                    <a:pt x="282244" y="40513"/>
                    <a:pt x="282244" y="44197"/>
                  </a:cubicBezTo>
                  <a:lnTo>
                    <a:pt x="282244" y="57087"/>
                  </a:lnTo>
                  <a:cubicBezTo>
                    <a:pt x="252734" y="58008"/>
                    <a:pt x="225069" y="74582"/>
                    <a:pt x="225069" y="106808"/>
                  </a:cubicBezTo>
                  <a:cubicBezTo>
                    <a:pt x="225069" y="133510"/>
                    <a:pt x="247201" y="149163"/>
                    <a:pt x="282244" y="155609"/>
                  </a:cubicBezTo>
                  <a:lnTo>
                    <a:pt x="282244" y="205330"/>
                  </a:lnTo>
                  <a:cubicBezTo>
                    <a:pt x="242590" y="203488"/>
                    <a:pt x="263800" y="170341"/>
                    <a:pt x="237057" y="170341"/>
                  </a:cubicBezTo>
                  <a:cubicBezTo>
                    <a:pt x="227835" y="170341"/>
                    <a:pt x="222302" y="175865"/>
                    <a:pt x="222302" y="185994"/>
                  </a:cubicBezTo>
                  <a:cubicBezTo>
                    <a:pt x="222302" y="204409"/>
                    <a:pt x="241668" y="228349"/>
                    <a:pt x="282244" y="229269"/>
                  </a:cubicBezTo>
                  <a:lnTo>
                    <a:pt x="282244" y="244002"/>
                  </a:lnTo>
                  <a:cubicBezTo>
                    <a:pt x="282244" y="248605"/>
                    <a:pt x="285010" y="252288"/>
                    <a:pt x="289621" y="252288"/>
                  </a:cubicBezTo>
                  <a:cubicBezTo>
                    <a:pt x="293310" y="252288"/>
                    <a:pt x="296999" y="248605"/>
                    <a:pt x="296999" y="244002"/>
                  </a:cubicBezTo>
                  <a:lnTo>
                    <a:pt x="296999" y="229269"/>
                  </a:lnTo>
                  <a:cubicBezTo>
                    <a:pt x="332041" y="227428"/>
                    <a:pt x="356018" y="210854"/>
                    <a:pt x="356018" y="179548"/>
                  </a:cubicBezTo>
                  <a:cubicBezTo>
                    <a:pt x="356018" y="142718"/>
                    <a:pt x="328353" y="133510"/>
                    <a:pt x="296999" y="126144"/>
                  </a:cubicBezTo>
                  <a:lnTo>
                    <a:pt x="296999" y="81027"/>
                  </a:lnTo>
                  <a:cubicBezTo>
                    <a:pt x="322820" y="81948"/>
                    <a:pt x="322820" y="106808"/>
                    <a:pt x="338497" y="106808"/>
                  </a:cubicBezTo>
                  <a:cubicBezTo>
                    <a:pt x="346796" y="106808"/>
                    <a:pt x="353252" y="101284"/>
                    <a:pt x="353252" y="92076"/>
                  </a:cubicBezTo>
                  <a:cubicBezTo>
                    <a:pt x="353252" y="69057"/>
                    <a:pt x="315442" y="57087"/>
                    <a:pt x="296999" y="57087"/>
                  </a:cubicBezTo>
                  <a:lnTo>
                    <a:pt x="296999" y="44197"/>
                  </a:lnTo>
                  <a:cubicBezTo>
                    <a:pt x="296999" y="40513"/>
                    <a:pt x="293310" y="35910"/>
                    <a:pt x="289621" y="35910"/>
                  </a:cubicBezTo>
                  <a:close/>
                  <a:moveTo>
                    <a:pt x="288699" y="0"/>
                  </a:moveTo>
                  <a:cubicBezTo>
                    <a:pt x="368929" y="0"/>
                    <a:pt x="433481" y="64453"/>
                    <a:pt x="433481" y="144559"/>
                  </a:cubicBezTo>
                  <a:cubicBezTo>
                    <a:pt x="433481" y="223745"/>
                    <a:pt x="368929" y="288198"/>
                    <a:pt x="288699" y="288198"/>
                  </a:cubicBezTo>
                  <a:cubicBezTo>
                    <a:pt x="209392" y="288198"/>
                    <a:pt x="144839" y="223745"/>
                    <a:pt x="144839" y="144559"/>
                  </a:cubicBezTo>
                  <a:cubicBezTo>
                    <a:pt x="144839" y="64453"/>
                    <a:pt x="209392" y="0"/>
                    <a:pt x="2886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grpSp>
    </p:spTree>
    <p:extLst>
      <p:ext uri="{BB962C8B-B14F-4D97-AF65-F5344CB8AC3E}">
        <p14:creationId xmlns:p14="http://schemas.microsoft.com/office/powerpoint/2010/main" val="399967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DF2968BE-DE4F-4A37-9A18-1B1AFE4795D6}"/>
              </a:ext>
            </a:extLst>
          </p:cNvPr>
          <p:cNvGrpSpPr/>
          <p:nvPr/>
        </p:nvGrpSpPr>
        <p:grpSpPr>
          <a:xfrm>
            <a:off x="0" y="0"/>
            <a:ext cx="12192000" cy="6858000"/>
            <a:chOff x="0" y="0"/>
            <a:chExt cx="12192000" cy="6858000"/>
          </a:xfrm>
        </p:grpSpPr>
        <p:sp>
          <p:nvSpPr>
            <p:cNvPr id="33" name="矩形 32">
              <a:extLst>
                <a:ext uri="{FF2B5EF4-FFF2-40B4-BE49-F238E27FC236}">
                  <a16:creationId xmlns:a16="http://schemas.microsoft.com/office/drawing/2014/main" id="{3C0E5DEF-B064-44DC-B4B2-7ABA99EA11E9}"/>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A1CB443-FFA8-40EE-93D6-4FC1C7E0225D}"/>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A4F5AF2-AE18-49BD-AE6C-1888BC234496}"/>
                </a:ext>
              </a:extLst>
            </p:cNvPr>
            <p:cNvGrpSpPr>
              <a:grpSpLocks noChangeAspect="1"/>
            </p:cNvGrpSpPr>
            <p:nvPr>
              <p:custDataLst>
                <p:tags r:id="rId1"/>
              </p:custDataLst>
            </p:nvPr>
          </p:nvGrpSpPr>
          <p:grpSpPr>
            <a:xfrm>
              <a:off x="0" y="0"/>
              <a:ext cx="12192000" cy="3999103"/>
              <a:chOff x="0" y="0"/>
              <a:chExt cx="12192000" cy="4159045"/>
            </a:xfrm>
          </p:grpSpPr>
          <p:sp>
            <p:nvSpPr>
              <p:cNvPr id="37" name="iṡľîḑé">
                <a:extLst>
                  <a:ext uri="{FF2B5EF4-FFF2-40B4-BE49-F238E27FC236}">
                    <a16:creationId xmlns:a16="http://schemas.microsoft.com/office/drawing/2014/main" id="{EBB6FEE2-B0AC-4483-866C-5D2F403D62C4}"/>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38" name="iŝlídê">
                <a:extLst>
                  <a:ext uri="{FF2B5EF4-FFF2-40B4-BE49-F238E27FC236}">
                    <a16:creationId xmlns:a16="http://schemas.microsoft.com/office/drawing/2014/main" id="{8862B31A-C22B-40AD-9109-859C60A1882F}"/>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36" name="矩形 35">
              <a:extLst>
                <a:ext uri="{FF2B5EF4-FFF2-40B4-BE49-F238E27FC236}">
                  <a16:creationId xmlns:a16="http://schemas.microsoft.com/office/drawing/2014/main" id="{582164CA-6999-4D71-B984-726A5385BAA4}"/>
                </a:ext>
              </a:extLst>
            </p:cNvPr>
            <p:cNvSpPr/>
            <p:nvPr/>
          </p:nvSpPr>
          <p:spPr>
            <a:xfrm>
              <a:off x="473319" y="375569"/>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4" name="灯片编号占位符 3"/>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7" name="灯片编号占位符 3">
            <a:extLst>
              <a:ext uri="{FF2B5EF4-FFF2-40B4-BE49-F238E27FC236}">
                <a16:creationId xmlns:a16="http://schemas.microsoft.com/office/drawing/2014/main" id="{EC7FCD02-644C-42D9-AC38-67EF1F710B45}"/>
              </a:ext>
            </a:extLst>
          </p:cNvPr>
          <p:cNvSpPr txBox="1">
            <a:spLocks/>
          </p:cNvSpPr>
          <p:nvPr/>
        </p:nvSpPr>
        <p:spPr>
          <a:xfrm>
            <a:off x="8610599" y="6240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6</a:t>
            </a:fld>
            <a:endParaRPr lang="zh-CN" altLang="en-US"/>
          </a:p>
        </p:txBody>
      </p:sp>
      <p:sp>
        <p:nvSpPr>
          <p:cNvPr id="19" name="íṡḻîḍé">
            <a:extLst>
              <a:ext uri="{FF2B5EF4-FFF2-40B4-BE49-F238E27FC236}">
                <a16:creationId xmlns:a16="http://schemas.microsoft.com/office/drawing/2014/main" id="{4BC3E9E2-087A-4BEF-BBD1-DAF8179C65F7}"/>
              </a:ext>
            </a:extLst>
          </p:cNvPr>
          <p:cNvSpPr/>
          <p:nvPr/>
        </p:nvSpPr>
        <p:spPr>
          <a:xfrm>
            <a:off x="2375413" y="1027354"/>
            <a:ext cx="7398896" cy="49196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indent="457200">
              <a:lnSpc>
                <a:spcPct val="150000"/>
              </a:lnSpc>
              <a:spcBef>
                <a:spcPct val="0"/>
              </a:spcBef>
            </a:pPr>
            <a:r>
              <a:rPr lang="zh-CN" altLang="en-US" dirty="0"/>
              <a:t>板球平衡系统一般通过软件进行控制，而软件相对较慢的计算速度限制了系统的性能。本项目通过</a:t>
            </a:r>
            <a:r>
              <a:rPr lang="en-US" altLang="zh-CN" dirty="0"/>
              <a:t>Zybo</a:t>
            </a:r>
            <a:r>
              <a:rPr lang="zh-CN" altLang="en-US" dirty="0"/>
              <a:t>的</a:t>
            </a:r>
            <a:r>
              <a:rPr lang="en-US" altLang="zh-CN" dirty="0"/>
              <a:t>FPGA</a:t>
            </a:r>
            <a:r>
              <a:rPr lang="zh-CN" altLang="en-US" dirty="0"/>
              <a:t>部分实现对平衡板的控制方法，利用</a:t>
            </a:r>
            <a:r>
              <a:rPr lang="en-US" altLang="zh-CN" dirty="0"/>
              <a:t>FPGA</a:t>
            </a:r>
            <a:r>
              <a:rPr lang="zh-CN" altLang="en-US" dirty="0"/>
              <a:t>多路数据并行计算的特性，能够加快系统的响应，提高系统的工作效率。</a:t>
            </a:r>
            <a:endParaRPr lang="en-US" altLang="zh-CN" dirty="0"/>
          </a:p>
          <a:p>
            <a:pPr indent="457200">
              <a:lnSpc>
                <a:spcPct val="150000"/>
              </a:lnSpc>
              <a:spcBef>
                <a:spcPct val="0"/>
              </a:spcBef>
            </a:pPr>
            <a:endParaRPr lang="en-US" altLang="zh-CN" dirty="0"/>
          </a:p>
        </p:txBody>
      </p:sp>
      <p:sp>
        <p:nvSpPr>
          <p:cNvPr id="2" name="矩形 1">
            <a:extLst>
              <a:ext uri="{FF2B5EF4-FFF2-40B4-BE49-F238E27FC236}">
                <a16:creationId xmlns:a16="http://schemas.microsoft.com/office/drawing/2014/main" id="{51B3DEDE-5B3A-46E8-944B-B3A0BA8D99DC}"/>
              </a:ext>
            </a:extLst>
          </p:cNvPr>
          <p:cNvSpPr/>
          <p:nvPr/>
        </p:nvSpPr>
        <p:spPr>
          <a:xfrm>
            <a:off x="646918" y="563257"/>
            <a:ext cx="1620957" cy="480131"/>
          </a:xfrm>
          <a:prstGeom prst="rect">
            <a:avLst/>
          </a:prstGeom>
        </p:spPr>
        <p:txBody>
          <a:bodyPr wrap="none">
            <a:spAutoFit/>
          </a:bodyPr>
          <a:lstStyle/>
          <a:p>
            <a:pPr defTabSz="914354">
              <a:lnSpc>
                <a:spcPct val="90000"/>
              </a:lnSpc>
              <a:spcBef>
                <a:spcPct val="0"/>
              </a:spcBef>
            </a:pPr>
            <a:r>
              <a:rPr lang="zh-CN" altLang="en-US" sz="2800" b="1" dirty="0">
                <a:latin typeface="+mj-lt"/>
                <a:ea typeface="+mj-ea"/>
                <a:cs typeface="+mj-cs"/>
              </a:rPr>
              <a:t>设计背景</a:t>
            </a:r>
          </a:p>
        </p:txBody>
      </p:sp>
      <p:sp>
        <p:nvSpPr>
          <p:cNvPr id="23" name="矩形: 圆角 22">
            <a:extLst>
              <a:ext uri="{FF2B5EF4-FFF2-40B4-BE49-F238E27FC236}">
                <a16:creationId xmlns:a16="http://schemas.microsoft.com/office/drawing/2014/main" id="{6361F865-7DAB-46DE-A55B-E200ED6949DE}"/>
              </a:ext>
            </a:extLst>
          </p:cNvPr>
          <p:cNvSpPr/>
          <p:nvPr/>
        </p:nvSpPr>
        <p:spPr>
          <a:xfrm>
            <a:off x="6965825" y="3081809"/>
            <a:ext cx="3045143" cy="2486372"/>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F06C3B0-0529-4E4F-AEDF-096A8D3EF7A7}"/>
              </a:ext>
            </a:extLst>
          </p:cNvPr>
          <p:cNvPicPr>
            <a:picLocks noChangeAspect="1"/>
          </p:cNvPicPr>
          <p:nvPr/>
        </p:nvPicPr>
        <p:blipFill>
          <a:blip r:embed="rId5"/>
          <a:stretch>
            <a:fillRect/>
          </a:stretch>
        </p:blipFill>
        <p:spPr>
          <a:xfrm>
            <a:off x="1732411" y="2936982"/>
            <a:ext cx="3858136" cy="2734407"/>
          </a:xfrm>
          <a:prstGeom prst="rect">
            <a:avLst/>
          </a:prstGeom>
        </p:spPr>
      </p:pic>
      <p:sp>
        <p:nvSpPr>
          <p:cNvPr id="5" name="箭头: 右 4">
            <a:extLst>
              <a:ext uri="{FF2B5EF4-FFF2-40B4-BE49-F238E27FC236}">
                <a16:creationId xmlns:a16="http://schemas.microsoft.com/office/drawing/2014/main" id="{C4C9C1A9-297A-49AE-B7DF-C495945A693E}"/>
              </a:ext>
            </a:extLst>
          </p:cNvPr>
          <p:cNvSpPr/>
          <p:nvPr/>
        </p:nvSpPr>
        <p:spPr>
          <a:xfrm>
            <a:off x="5524224" y="4060873"/>
            <a:ext cx="1319300" cy="5616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7AF18B1-9FFA-4913-BB12-D75347325855}"/>
              </a:ext>
            </a:extLst>
          </p:cNvPr>
          <p:cNvSpPr/>
          <p:nvPr/>
        </p:nvSpPr>
        <p:spPr>
          <a:xfrm>
            <a:off x="5631770" y="3707542"/>
            <a:ext cx="928459" cy="369332"/>
          </a:xfrm>
          <a:prstGeom prst="rect">
            <a:avLst/>
          </a:prstGeom>
        </p:spPr>
        <p:txBody>
          <a:bodyPr wrap="none">
            <a:spAutoFit/>
          </a:bodyPr>
          <a:lstStyle/>
          <a:p>
            <a:pPr algn="ctr"/>
            <a:r>
              <a:rPr lang="en-US" altLang="zh-CN" dirty="0"/>
              <a:t>Control</a:t>
            </a:r>
            <a:endParaRPr lang="zh-CN" altLang="en-US" dirty="0"/>
          </a:p>
        </p:txBody>
      </p:sp>
    </p:spTree>
    <p:extLst>
      <p:ext uri="{BB962C8B-B14F-4D97-AF65-F5344CB8AC3E}">
        <p14:creationId xmlns:p14="http://schemas.microsoft.com/office/powerpoint/2010/main" val="1252152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功能描述</a:t>
            </a:r>
          </a:p>
        </p:txBody>
      </p:sp>
      <p:sp>
        <p:nvSpPr>
          <p:cNvPr id="4" name="文本框 3">
            <a:extLst>
              <a:ext uri="{FF2B5EF4-FFF2-40B4-BE49-F238E27FC236}">
                <a16:creationId xmlns:a16="http://schemas.microsoft.com/office/drawing/2014/main" id="{81FB370A-6880-4FF5-81E2-DFAB159EAD17}"/>
              </a:ext>
            </a:extLst>
          </p:cNvPr>
          <p:cNvSpPr txBox="1"/>
          <p:nvPr/>
        </p:nvSpPr>
        <p:spPr>
          <a:xfrm>
            <a:off x="1165225" y="26413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899007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3E635FE5-FFD7-4AB3-A8EF-19D6D3CC8E24}"/>
              </a:ext>
            </a:extLst>
          </p:cNvPr>
          <p:cNvGrpSpPr/>
          <p:nvPr/>
        </p:nvGrpSpPr>
        <p:grpSpPr>
          <a:xfrm>
            <a:off x="0" y="0"/>
            <a:ext cx="12192000" cy="6858000"/>
            <a:chOff x="0" y="0"/>
            <a:chExt cx="12192000" cy="6858000"/>
          </a:xfrm>
        </p:grpSpPr>
        <p:sp>
          <p:nvSpPr>
            <p:cNvPr id="49" name="矩形 48">
              <a:extLst>
                <a:ext uri="{FF2B5EF4-FFF2-40B4-BE49-F238E27FC236}">
                  <a16:creationId xmlns:a16="http://schemas.microsoft.com/office/drawing/2014/main" id="{B4D91F9C-8F4B-4AA7-870A-DCC10BED81C8}"/>
                </a:ext>
              </a:extLst>
            </p:cNvPr>
            <p:cNvSpPr/>
            <p:nvPr/>
          </p:nvSpPr>
          <p:spPr>
            <a:xfrm>
              <a:off x="0" y="3898425"/>
              <a:ext cx="12192000" cy="164135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CB79DFA6-BE8D-42FC-BD8A-040BC528B26B}"/>
                </a:ext>
              </a:extLst>
            </p:cNvPr>
            <p:cNvSpPr/>
            <p:nvPr/>
          </p:nvSpPr>
          <p:spPr>
            <a:xfrm>
              <a:off x="0" y="5468815"/>
              <a:ext cx="12192000" cy="1389185"/>
            </a:xfrm>
            <a:prstGeom prst="rect">
              <a:avLst/>
            </a:prstGeom>
            <a:solidFill>
              <a:srgbClr val="00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5421325e-66d4-4ffe-9309-b6aea6215e7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034D763-203C-45E2-9E5C-6E889216E24E}"/>
                </a:ext>
              </a:extLst>
            </p:cNvPr>
            <p:cNvGrpSpPr>
              <a:grpSpLocks noChangeAspect="1"/>
            </p:cNvGrpSpPr>
            <p:nvPr>
              <p:custDataLst>
                <p:tags r:id="rId2"/>
              </p:custDataLst>
            </p:nvPr>
          </p:nvGrpSpPr>
          <p:grpSpPr>
            <a:xfrm>
              <a:off x="0" y="0"/>
              <a:ext cx="12192000" cy="3999103"/>
              <a:chOff x="0" y="0"/>
              <a:chExt cx="12192000" cy="4159045"/>
            </a:xfrm>
          </p:grpSpPr>
          <p:sp>
            <p:nvSpPr>
              <p:cNvPr id="53" name="iṡľîḑé">
                <a:extLst>
                  <a:ext uri="{FF2B5EF4-FFF2-40B4-BE49-F238E27FC236}">
                    <a16:creationId xmlns:a16="http://schemas.microsoft.com/office/drawing/2014/main" id="{CE4026D8-5867-472E-A3E6-9341EB7D00B0}"/>
                  </a:ext>
                </a:extLst>
              </p:cNvPr>
              <p:cNvSpPr/>
              <p:nvPr/>
            </p:nvSpPr>
            <p:spPr>
              <a:xfrm>
                <a:off x="0" y="0"/>
                <a:ext cx="12192000" cy="415904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a:p>
            </p:txBody>
          </p:sp>
          <p:sp>
            <p:nvSpPr>
              <p:cNvPr id="54" name="iŝlídê">
                <a:extLst>
                  <a:ext uri="{FF2B5EF4-FFF2-40B4-BE49-F238E27FC236}">
                    <a16:creationId xmlns:a16="http://schemas.microsoft.com/office/drawing/2014/main" id="{65BB864F-E757-4A50-8526-73F9DB18DD05}"/>
                  </a:ext>
                </a:extLst>
              </p:cNvPr>
              <p:cNvSpPr txBox="1"/>
              <p:nvPr/>
            </p:nvSpPr>
            <p:spPr>
              <a:xfrm>
                <a:off x="6843524" y="2540904"/>
                <a:ext cx="4634832" cy="338554"/>
              </a:xfrm>
              <a:prstGeom prst="rect">
                <a:avLst/>
              </a:prstGeom>
              <a:noFill/>
            </p:spPr>
            <p:txBody>
              <a:bodyPr wrap="square" rtlCol="0">
                <a:spAutoFit/>
              </a:bodyPr>
              <a:lstStyle/>
              <a:p>
                <a:r>
                  <a:rPr lang="en-US" altLang="zh-CN" sz="1600" b="1" dirty="0">
                    <a:solidFill>
                      <a:schemeClr val="accent1"/>
                    </a:solidFill>
                  </a:rPr>
                  <a:t>01-Text here</a:t>
                </a:r>
              </a:p>
            </p:txBody>
          </p:sp>
        </p:grpSp>
        <p:sp>
          <p:nvSpPr>
            <p:cNvPr id="52" name="矩形 51">
              <a:extLst>
                <a:ext uri="{FF2B5EF4-FFF2-40B4-BE49-F238E27FC236}">
                  <a16:creationId xmlns:a16="http://schemas.microsoft.com/office/drawing/2014/main" id="{352B6AAE-FEE4-4006-8DE4-EA83CB34C491}"/>
                </a:ext>
              </a:extLst>
            </p:cNvPr>
            <p:cNvSpPr/>
            <p:nvPr/>
          </p:nvSpPr>
          <p:spPr>
            <a:xfrm>
              <a:off x="473319" y="375571"/>
              <a:ext cx="11245362" cy="622319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5FDEE2D6-5D2E-4E71-A352-59276D190571}"/>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5" name="e4efafc8-a25c-40e5-a9e9-4eba311d4a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88D096A-F149-47E1-926F-A1D9F3552676}"/>
              </a:ext>
            </a:extLst>
          </p:cNvPr>
          <p:cNvGrpSpPr>
            <a:grpSpLocks noChangeAspect="1"/>
          </p:cNvGrpSpPr>
          <p:nvPr>
            <p:custDataLst>
              <p:tags r:id="rId1"/>
            </p:custDataLst>
          </p:nvPr>
        </p:nvGrpSpPr>
        <p:grpSpPr>
          <a:xfrm>
            <a:off x="811356" y="1197588"/>
            <a:ext cx="11190144" cy="4975197"/>
            <a:chOff x="811357" y="1162419"/>
            <a:chExt cx="11190144" cy="4975197"/>
          </a:xfrm>
        </p:grpSpPr>
        <p:grpSp>
          <p:nvGrpSpPr>
            <p:cNvPr id="6" name="íṥlîḓê">
              <a:extLst>
                <a:ext uri="{FF2B5EF4-FFF2-40B4-BE49-F238E27FC236}">
                  <a16:creationId xmlns:a16="http://schemas.microsoft.com/office/drawing/2014/main" id="{A4852D26-7A79-4C32-976D-B3D424B0571B}"/>
                </a:ext>
              </a:extLst>
            </p:cNvPr>
            <p:cNvGrpSpPr/>
            <p:nvPr/>
          </p:nvGrpSpPr>
          <p:grpSpPr>
            <a:xfrm>
              <a:off x="917337" y="1325895"/>
              <a:ext cx="3954462" cy="2742423"/>
              <a:chOff x="698196" y="1150373"/>
              <a:chExt cx="5859098" cy="4063290"/>
            </a:xfrm>
          </p:grpSpPr>
          <p:grpSp>
            <p:nvGrpSpPr>
              <p:cNvPr id="34" name="işlïḍê">
                <a:extLst>
                  <a:ext uri="{FF2B5EF4-FFF2-40B4-BE49-F238E27FC236}">
                    <a16:creationId xmlns:a16="http://schemas.microsoft.com/office/drawing/2014/main" id="{A2BCB2DD-193C-4663-A5C7-1D2C7DEB6F0D}"/>
                  </a:ext>
                </a:extLst>
              </p:cNvPr>
              <p:cNvGrpSpPr/>
              <p:nvPr/>
            </p:nvGrpSpPr>
            <p:grpSpPr>
              <a:xfrm>
                <a:off x="698196" y="4253707"/>
                <a:ext cx="5859098" cy="122917"/>
                <a:chOff x="-1037218" y="4258553"/>
                <a:chExt cx="9361040" cy="187521"/>
              </a:xfrm>
            </p:grpSpPr>
            <p:sp>
              <p:nvSpPr>
                <p:cNvPr id="42" name="ïś1idè">
                  <a:extLst>
                    <a:ext uri="{FF2B5EF4-FFF2-40B4-BE49-F238E27FC236}">
                      <a16:creationId xmlns:a16="http://schemas.microsoft.com/office/drawing/2014/main" id="{F1F42BE0-4642-4AF6-97A0-3BEDD3E26DDE}"/>
                    </a:ext>
                  </a:extLst>
                </p:cNvPr>
                <p:cNvSpPr/>
                <p:nvPr/>
              </p:nvSpPr>
              <p:spPr>
                <a:xfrm flipV="1">
                  <a:off x="-1037218" y="4409499"/>
                  <a:ext cx="9361040" cy="36575"/>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sp>
              <p:nvSpPr>
                <p:cNvPr id="43" name="işlídè">
                  <a:extLst>
                    <a:ext uri="{FF2B5EF4-FFF2-40B4-BE49-F238E27FC236}">
                      <a16:creationId xmlns:a16="http://schemas.microsoft.com/office/drawing/2014/main" id="{8D8218A5-1E48-477A-BAD2-62E5B3B77833}"/>
                    </a:ext>
                  </a:extLst>
                </p:cNvPr>
                <p:cNvSpPr/>
                <p:nvPr/>
              </p:nvSpPr>
              <p:spPr>
                <a:xfrm>
                  <a:off x="-1037218" y="4258553"/>
                  <a:ext cx="9361040" cy="151091"/>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grpSp>
          <p:grpSp>
            <p:nvGrpSpPr>
              <p:cNvPr id="35" name="iSḷïḋê">
                <a:extLst>
                  <a:ext uri="{FF2B5EF4-FFF2-40B4-BE49-F238E27FC236}">
                    <a16:creationId xmlns:a16="http://schemas.microsoft.com/office/drawing/2014/main" id="{DA0A1D06-A0E7-449D-9F99-D298B37B9111}"/>
                  </a:ext>
                </a:extLst>
              </p:cNvPr>
              <p:cNvGrpSpPr/>
              <p:nvPr/>
            </p:nvGrpSpPr>
            <p:grpSpPr>
              <a:xfrm>
                <a:off x="1002671" y="1150373"/>
                <a:ext cx="5044094" cy="4063290"/>
                <a:chOff x="-375492" y="-359328"/>
                <a:chExt cx="7695170" cy="6198872"/>
              </a:xfrm>
            </p:grpSpPr>
            <p:grpSp>
              <p:nvGrpSpPr>
                <p:cNvPr id="37" name="îsļiḋê">
                  <a:extLst>
                    <a:ext uri="{FF2B5EF4-FFF2-40B4-BE49-F238E27FC236}">
                      <a16:creationId xmlns:a16="http://schemas.microsoft.com/office/drawing/2014/main" id="{61B3FB14-F94E-4D29-AE5C-E16823040123}"/>
                    </a:ext>
                  </a:extLst>
                </p:cNvPr>
                <p:cNvGrpSpPr/>
                <p:nvPr/>
              </p:nvGrpSpPr>
              <p:grpSpPr>
                <a:xfrm>
                  <a:off x="-375492" y="-359328"/>
                  <a:ext cx="7695170" cy="6198872"/>
                  <a:chOff x="-375492" y="-359328"/>
                  <a:chExt cx="7695170" cy="6198872"/>
                </a:xfrm>
              </p:grpSpPr>
              <p:sp>
                <p:nvSpPr>
                  <p:cNvPr id="39" name="îṩľîḓè">
                    <a:extLst>
                      <a:ext uri="{FF2B5EF4-FFF2-40B4-BE49-F238E27FC236}">
                        <a16:creationId xmlns:a16="http://schemas.microsoft.com/office/drawing/2014/main" id="{61B2FDB9-F9CB-4BFD-AE80-3D9D4880D607}"/>
                      </a:ext>
                    </a:extLst>
                  </p:cNvPr>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sp>
                <p:nvSpPr>
                  <p:cNvPr id="40" name="ïṣļîḍe">
                    <a:extLst>
                      <a:ext uri="{FF2B5EF4-FFF2-40B4-BE49-F238E27FC236}">
                        <a16:creationId xmlns:a16="http://schemas.microsoft.com/office/drawing/2014/main" id="{B8554C19-4136-43CD-930A-0EDB5B0A4452}"/>
                      </a:ext>
                    </a:extLst>
                  </p:cNvPr>
                  <p:cNvSpPr/>
                  <p:nvPr/>
                </p:nvSpPr>
                <p:spPr>
                  <a:xfrm>
                    <a:off x="-61141" y="-359328"/>
                    <a:ext cx="7380819" cy="4658914"/>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dirty="0"/>
                  </a:p>
                </p:txBody>
              </p:sp>
              <p:sp>
                <p:nvSpPr>
                  <p:cNvPr id="41" name="îṣľiḋè" hidden="1">
                    <a:extLst>
                      <a:ext uri="{FF2B5EF4-FFF2-40B4-BE49-F238E27FC236}">
                        <a16:creationId xmlns:a16="http://schemas.microsoft.com/office/drawing/2014/main" id="{809FDA6F-67A1-4FCA-A0C9-041C50FA035C}"/>
                      </a:ext>
                    </a:extLst>
                  </p:cNvPr>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dirty="0"/>
                  </a:p>
                </p:txBody>
              </p:sp>
            </p:grpSp>
            <p:sp>
              <p:nvSpPr>
                <p:cNvPr id="38" name="îṡľiḓé">
                  <a:extLst>
                    <a:ext uri="{FF2B5EF4-FFF2-40B4-BE49-F238E27FC236}">
                      <a16:creationId xmlns:a16="http://schemas.microsoft.com/office/drawing/2014/main" id="{072388CE-D0B8-4126-82CD-04C7DFF36071}"/>
                    </a:ext>
                  </a:extLst>
                </p:cNvPr>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1"/>
                </a:p>
              </p:txBody>
            </p:sp>
          </p:grpSp>
        </p:grpSp>
        <p:sp>
          <p:nvSpPr>
            <p:cNvPr id="7" name="íṡḻïḋe">
              <a:extLst>
                <a:ext uri="{FF2B5EF4-FFF2-40B4-BE49-F238E27FC236}">
                  <a16:creationId xmlns:a16="http://schemas.microsoft.com/office/drawing/2014/main" id="{57BB5BF8-4D78-49DE-B00B-A5E82EBB65E4}"/>
                </a:ext>
              </a:extLst>
            </p:cNvPr>
            <p:cNvSpPr/>
            <p:nvPr/>
          </p:nvSpPr>
          <p:spPr bwMode="auto">
            <a:xfrm>
              <a:off x="926732" y="3506187"/>
              <a:ext cx="3954462" cy="45719"/>
            </a:xfrm>
            <a:prstGeom prst="ellipse">
              <a:avLst/>
            </a:prstGeom>
            <a:solidFill>
              <a:schemeClr val="bg1">
                <a:lumMod val="9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8" name="îṩlïḑè">
              <a:extLst>
                <a:ext uri="{FF2B5EF4-FFF2-40B4-BE49-F238E27FC236}">
                  <a16:creationId xmlns:a16="http://schemas.microsoft.com/office/drawing/2014/main" id="{C1343168-0E19-4CB9-9A80-8F33539FCC42}"/>
                </a:ext>
              </a:extLst>
            </p:cNvPr>
            <p:cNvSpPr txBox="1"/>
            <p:nvPr/>
          </p:nvSpPr>
          <p:spPr bwMode="auto">
            <a:xfrm>
              <a:off x="811357" y="3693292"/>
              <a:ext cx="4185212"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2000" dirty="0"/>
                <a:t>板球系统</a:t>
              </a:r>
              <a:endParaRPr lang="en-US" altLang="zh-CN" sz="2000" dirty="0"/>
            </a:p>
          </p:txBody>
        </p:sp>
        <p:sp>
          <p:nvSpPr>
            <p:cNvPr id="10" name="ïSḷïḓê">
              <a:extLst>
                <a:ext uri="{FF2B5EF4-FFF2-40B4-BE49-F238E27FC236}">
                  <a16:creationId xmlns:a16="http://schemas.microsoft.com/office/drawing/2014/main" id="{8A61EC6E-DDBF-4DE2-BA49-E6CB7DB4D7ED}"/>
                </a:ext>
              </a:extLst>
            </p:cNvPr>
            <p:cNvSpPr/>
            <p:nvPr/>
          </p:nvSpPr>
          <p:spPr>
            <a:xfrm flipH="1">
              <a:off x="5064000" y="1162419"/>
              <a:ext cx="750094" cy="4975197"/>
            </a:xfrm>
            <a:prstGeom prst="rightBrace">
              <a:avLst>
                <a:gd name="adj1" fmla="val 52800"/>
                <a:gd name="adj2" fmla="val 50000"/>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p>
          </p:txBody>
        </p:sp>
        <p:grpSp>
          <p:nvGrpSpPr>
            <p:cNvPr id="11" name="iślíḋè">
              <a:extLst>
                <a:ext uri="{FF2B5EF4-FFF2-40B4-BE49-F238E27FC236}">
                  <a16:creationId xmlns:a16="http://schemas.microsoft.com/office/drawing/2014/main" id="{18B677E7-C2D0-4D88-A085-0E9A4CABAE7E}"/>
                </a:ext>
              </a:extLst>
            </p:cNvPr>
            <p:cNvGrpSpPr/>
            <p:nvPr/>
          </p:nvGrpSpPr>
          <p:grpSpPr>
            <a:xfrm>
              <a:off x="6109699" y="1416010"/>
              <a:ext cx="5513551" cy="900726"/>
              <a:chOff x="6109699" y="1260829"/>
              <a:chExt cx="5513551" cy="900726"/>
            </a:xfrm>
          </p:grpSpPr>
          <p:sp>
            <p:nvSpPr>
              <p:cNvPr id="33" name="íṩḻiḋe">
                <a:extLst>
                  <a:ext uri="{FF2B5EF4-FFF2-40B4-BE49-F238E27FC236}">
                    <a16:creationId xmlns:a16="http://schemas.microsoft.com/office/drawing/2014/main" id="{DBF718D3-BF4B-4C6E-A57A-81178F594F7C}"/>
                  </a:ext>
                </a:extLst>
              </p:cNvPr>
              <p:cNvSpPr/>
              <p:nvPr/>
            </p:nvSpPr>
            <p:spPr bwMode="auto">
              <a:xfrm>
                <a:off x="7112687" y="1501733"/>
                <a:ext cx="4510563" cy="5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sz="1600" dirty="0"/>
                  <a:t>通过不断调整平板倾角控制小球的运动</a:t>
                </a:r>
                <a:endParaRPr lang="en-US" altLang="zh-CN" sz="1600" dirty="0"/>
              </a:p>
            </p:txBody>
          </p:sp>
          <p:grpSp>
            <p:nvGrpSpPr>
              <p:cNvPr id="29" name="îṩḻide">
                <a:extLst>
                  <a:ext uri="{FF2B5EF4-FFF2-40B4-BE49-F238E27FC236}">
                    <a16:creationId xmlns:a16="http://schemas.microsoft.com/office/drawing/2014/main" id="{7AEB9C24-47C6-4A2B-AD51-5B515327709B}"/>
                  </a:ext>
                </a:extLst>
              </p:cNvPr>
              <p:cNvGrpSpPr/>
              <p:nvPr/>
            </p:nvGrpSpPr>
            <p:grpSpPr>
              <a:xfrm>
                <a:off x="6109699" y="1260829"/>
                <a:ext cx="899312" cy="900726"/>
                <a:chOff x="5646344" y="3213462"/>
                <a:chExt cx="899312" cy="900726"/>
              </a:xfrm>
            </p:grpSpPr>
            <p:sp>
              <p:nvSpPr>
                <p:cNvPr id="30" name="íšľíḍê">
                  <a:extLst>
                    <a:ext uri="{FF2B5EF4-FFF2-40B4-BE49-F238E27FC236}">
                      <a16:creationId xmlns:a16="http://schemas.microsoft.com/office/drawing/2014/main" id="{946B5ECD-A905-4A27-80D9-77F16DAE6E3C}"/>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31" name="išḷiḍè">
                  <a:extLst>
                    <a:ext uri="{FF2B5EF4-FFF2-40B4-BE49-F238E27FC236}">
                      <a16:creationId xmlns:a16="http://schemas.microsoft.com/office/drawing/2014/main" id="{23F288C4-B4DB-45F1-94A5-24B583827B7A}"/>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grpSp>
          <p:nvGrpSpPr>
            <p:cNvPr id="12" name="ïśliďè">
              <a:extLst>
                <a:ext uri="{FF2B5EF4-FFF2-40B4-BE49-F238E27FC236}">
                  <a16:creationId xmlns:a16="http://schemas.microsoft.com/office/drawing/2014/main" id="{2E63D102-9598-44AB-A7EF-ED16DA7088CD}"/>
                </a:ext>
              </a:extLst>
            </p:cNvPr>
            <p:cNvGrpSpPr/>
            <p:nvPr/>
          </p:nvGrpSpPr>
          <p:grpSpPr>
            <a:xfrm>
              <a:off x="6109699" y="2873238"/>
              <a:ext cx="5803021" cy="1527583"/>
              <a:chOff x="6109699" y="2400123"/>
              <a:chExt cx="5803021" cy="1527583"/>
            </a:xfrm>
          </p:grpSpPr>
          <p:sp>
            <p:nvSpPr>
              <p:cNvPr id="27" name="ïṩļiḓé">
                <a:extLst>
                  <a:ext uri="{FF2B5EF4-FFF2-40B4-BE49-F238E27FC236}">
                    <a16:creationId xmlns:a16="http://schemas.microsoft.com/office/drawing/2014/main" id="{3456E683-8D74-4845-BACD-5380F0EFEADD}"/>
                  </a:ext>
                </a:extLst>
              </p:cNvPr>
              <p:cNvSpPr/>
              <p:nvPr/>
            </p:nvSpPr>
            <p:spPr bwMode="auto">
              <a:xfrm>
                <a:off x="7103037" y="2400123"/>
                <a:ext cx="4809683" cy="152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600" dirty="0"/>
                  <a:t>效果：</a:t>
                </a:r>
                <a:endParaRPr lang="en-US" altLang="zh-CN" sz="1600" dirty="0"/>
              </a:p>
              <a:p>
                <a:pPr marL="685789" lvl="1" indent="-228600">
                  <a:lnSpc>
                    <a:spcPct val="150000"/>
                  </a:lnSpc>
                  <a:buFont typeface="+mj-lt"/>
                  <a:buAutoNum type="alphaLcParenR"/>
                </a:pPr>
                <a:r>
                  <a:rPr lang="zh-CN" altLang="en-US" sz="1600" dirty="0"/>
                  <a:t>能够小球在平板上维持较好的平衡</a:t>
                </a:r>
                <a:endParaRPr lang="en-US" altLang="zh-CN" sz="1600" dirty="0"/>
              </a:p>
              <a:p>
                <a:pPr marL="685789" lvl="1" indent="-228600">
                  <a:lnSpc>
                    <a:spcPct val="150000"/>
                  </a:lnSpc>
                  <a:buFont typeface="+mj-lt"/>
                  <a:buAutoNum type="alphaLcParenR"/>
                </a:pPr>
                <a:r>
                  <a:rPr lang="zh-CN" altLang="en-US" sz="1600" dirty="0"/>
                  <a:t>使小球快速稳定在期望位置附近</a:t>
                </a:r>
                <a:endParaRPr lang="en-US" altLang="zh-CN" sz="1600" dirty="0"/>
              </a:p>
              <a:p>
                <a:pPr marL="685789" lvl="1" indent="-228600">
                  <a:lnSpc>
                    <a:spcPct val="150000"/>
                  </a:lnSpc>
                  <a:buFont typeface="+mj-lt"/>
                  <a:buAutoNum type="alphaLcParenR"/>
                </a:pPr>
                <a:r>
                  <a:rPr lang="zh-CN" altLang="en-US" sz="1600" dirty="0"/>
                  <a:t>在一定的扰动后仍可以快速稳定下来</a:t>
                </a:r>
                <a:endParaRPr lang="en-US" altLang="zh-CN" sz="1600" dirty="0"/>
              </a:p>
              <a:p>
                <a:pPr marL="171450" indent="-171450">
                  <a:lnSpc>
                    <a:spcPct val="150000"/>
                  </a:lnSpc>
                  <a:buFont typeface="Arial" panose="020B0604020202020204" pitchFamily="34" charset="0"/>
                  <a:buChar char="•"/>
                </a:pPr>
                <a:endParaRPr lang="en-US" altLang="zh-CN" sz="1600" dirty="0"/>
              </a:p>
            </p:txBody>
          </p:sp>
          <p:grpSp>
            <p:nvGrpSpPr>
              <p:cNvPr id="23" name="i$líḍé">
                <a:extLst>
                  <a:ext uri="{FF2B5EF4-FFF2-40B4-BE49-F238E27FC236}">
                    <a16:creationId xmlns:a16="http://schemas.microsoft.com/office/drawing/2014/main" id="{3C21CA35-FD1B-433A-B666-30DE88936BB7}"/>
                  </a:ext>
                </a:extLst>
              </p:cNvPr>
              <p:cNvGrpSpPr/>
              <p:nvPr/>
            </p:nvGrpSpPr>
            <p:grpSpPr>
              <a:xfrm>
                <a:off x="6109699" y="2676010"/>
                <a:ext cx="899312" cy="900726"/>
                <a:chOff x="5646344" y="3213462"/>
                <a:chExt cx="899312" cy="900726"/>
              </a:xfrm>
            </p:grpSpPr>
            <p:sp>
              <p:nvSpPr>
                <p:cNvPr id="24" name="íŝľîḑe">
                  <a:extLst>
                    <a:ext uri="{FF2B5EF4-FFF2-40B4-BE49-F238E27FC236}">
                      <a16:creationId xmlns:a16="http://schemas.microsoft.com/office/drawing/2014/main" id="{FD4EA2DF-94E3-4CAF-A5A0-4DDB110D3C01}"/>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25" name="íṥ1ïḑé">
                  <a:extLst>
                    <a:ext uri="{FF2B5EF4-FFF2-40B4-BE49-F238E27FC236}">
                      <a16:creationId xmlns:a16="http://schemas.microsoft.com/office/drawing/2014/main" id="{8A6A0AD9-ED82-4A29-92AB-DC4140213F9A}"/>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grpSp>
          <p:nvGrpSpPr>
            <p:cNvPr id="13" name="îṧļïḍe">
              <a:extLst>
                <a:ext uri="{FF2B5EF4-FFF2-40B4-BE49-F238E27FC236}">
                  <a16:creationId xmlns:a16="http://schemas.microsoft.com/office/drawing/2014/main" id="{D23AAD51-4176-47F5-A103-E0F490F00055}"/>
                </a:ext>
              </a:extLst>
            </p:cNvPr>
            <p:cNvGrpSpPr/>
            <p:nvPr/>
          </p:nvGrpSpPr>
          <p:grpSpPr>
            <a:xfrm>
              <a:off x="6109699" y="4550770"/>
              <a:ext cx="5891802" cy="1586846"/>
              <a:chOff x="6109699" y="4587354"/>
              <a:chExt cx="5891802" cy="1586846"/>
            </a:xfrm>
          </p:grpSpPr>
          <p:sp>
            <p:nvSpPr>
              <p:cNvPr id="21" name="iṧ1íde">
                <a:extLst>
                  <a:ext uri="{FF2B5EF4-FFF2-40B4-BE49-F238E27FC236}">
                    <a16:creationId xmlns:a16="http://schemas.microsoft.com/office/drawing/2014/main" id="{6EBB24CF-ED8A-4656-8573-8884059A4367}"/>
                  </a:ext>
                </a:extLst>
              </p:cNvPr>
              <p:cNvSpPr/>
              <p:nvPr/>
            </p:nvSpPr>
            <p:spPr bwMode="auto">
              <a:xfrm>
                <a:off x="7112687" y="4587354"/>
                <a:ext cx="4888814" cy="158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600" dirty="0">
                    <a:latin typeface="+mn-ea"/>
                  </a:rPr>
                  <a:t>提供多种对系统状态进行观测的形式：</a:t>
                </a:r>
                <a:endParaRPr lang="en-US" altLang="zh-CN" sz="1600" dirty="0">
                  <a:latin typeface="+mn-ea"/>
                </a:endParaRPr>
              </a:p>
              <a:p>
                <a:pPr marL="685789" lvl="1" indent="-228600">
                  <a:lnSpc>
                    <a:spcPct val="150000"/>
                  </a:lnSpc>
                  <a:buFont typeface="+mj-lt"/>
                  <a:buAutoNum type="alphaLcParenR"/>
                </a:pPr>
                <a:r>
                  <a:rPr lang="en-US" altLang="zh-CN" sz="1600" dirty="0">
                    <a:latin typeface="+mn-ea"/>
                  </a:rPr>
                  <a:t>VGA</a:t>
                </a:r>
                <a:r>
                  <a:rPr lang="zh-CN" altLang="en-US" sz="1600" dirty="0">
                    <a:latin typeface="+mn-ea"/>
                  </a:rPr>
                  <a:t>屏幕显示小球位置</a:t>
                </a:r>
                <a:endParaRPr lang="en-US" altLang="zh-CN" sz="1600" dirty="0">
                  <a:latin typeface="+mn-ea"/>
                </a:endParaRPr>
              </a:p>
              <a:p>
                <a:pPr marL="685789" lvl="1" indent="-228600">
                  <a:lnSpc>
                    <a:spcPct val="150000"/>
                  </a:lnSpc>
                  <a:buFont typeface="+mj-lt"/>
                  <a:buAutoNum type="alphaLcParenR"/>
                </a:pPr>
                <a:r>
                  <a:rPr lang="zh-CN" altLang="en-US" sz="1600" dirty="0">
                    <a:latin typeface="+mn-ea"/>
                  </a:rPr>
                  <a:t>电脑接受小球坐标（四种坐标格式）</a:t>
                </a:r>
                <a:endParaRPr lang="en-US" altLang="zh-CN" sz="1600" dirty="0">
                  <a:latin typeface="+mn-ea"/>
                </a:endParaRPr>
              </a:p>
              <a:p>
                <a:pPr marL="685789" lvl="1" indent="-228600">
                  <a:lnSpc>
                    <a:spcPct val="150000"/>
                  </a:lnSpc>
                  <a:buFont typeface="+mj-lt"/>
                  <a:buAutoNum type="alphaLcParenR"/>
                </a:pPr>
                <a:r>
                  <a:rPr lang="zh-CN" altLang="en-US" sz="1600" dirty="0">
                    <a:latin typeface="+mn-ea"/>
                  </a:rPr>
                  <a:t>八段数码管以一定周期更新小球位置</a:t>
                </a:r>
                <a:endParaRPr lang="en-US" altLang="zh-CN" sz="1600" dirty="0">
                  <a:latin typeface="+mn-ea"/>
                </a:endParaRPr>
              </a:p>
            </p:txBody>
          </p:sp>
          <p:grpSp>
            <p:nvGrpSpPr>
              <p:cNvPr id="17" name="ïṥ1íḍê">
                <a:extLst>
                  <a:ext uri="{FF2B5EF4-FFF2-40B4-BE49-F238E27FC236}">
                    <a16:creationId xmlns:a16="http://schemas.microsoft.com/office/drawing/2014/main" id="{C9C29930-F2A5-42EE-9CE4-EC3DAD7876D2}"/>
                  </a:ext>
                </a:extLst>
              </p:cNvPr>
              <p:cNvGrpSpPr/>
              <p:nvPr/>
            </p:nvGrpSpPr>
            <p:grpSpPr>
              <a:xfrm>
                <a:off x="6109699" y="4918823"/>
                <a:ext cx="899312" cy="900726"/>
                <a:chOff x="5646344" y="3213462"/>
                <a:chExt cx="899312" cy="900726"/>
              </a:xfrm>
            </p:grpSpPr>
            <p:sp>
              <p:nvSpPr>
                <p:cNvPr id="18" name="iŝ1iḋé">
                  <a:extLst>
                    <a:ext uri="{FF2B5EF4-FFF2-40B4-BE49-F238E27FC236}">
                      <a16:creationId xmlns:a16="http://schemas.microsoft.com/office/drawing/2014/main" id="{A7E5F1C6-139C-4509-870C-DC37DD7198FF}"/>
                    </a:ext>
                  </a:extLst>
                </p:cNvPr>
                <p:cNvSpPr/>
                <p:nvPr/>
              </p:nvSpPr>
              <p:spPr bwMode="auto">
                <a:xfrm>
                  <a:off x="5646344" y="3213462"/>
                  <a:ext cx="899312" cy="900726"/>
                </a:xfrm>
                <a:custGeom>
                  <a:avLst/>
                  <a:gdLst>
                    <a:gd name="T0" fmla="*/ 1066 w 1272"/>
                    <a:gd name="T1" fmla="*/ 168 h 1274"/>
                    <a:gd name="T2" fmla="*/ 1132 w 1272"/>
                    <a:gd name="T3" fmla="*/ 238 h 1274"/>
                    <a:gd name="T4" fmla="*/ 1186 w 1272"/>
                    <a:gd name="T5" fmla="*/ 316 h 1274"/>
                    <a:gd name="T6" fmla="*/ 1226 w 1272"/>
                    <a:gd name="T7" fmla="*/ 398 h 1274"/>
                    <a:gd name="T8" fmla="*/ 1254 w 1272"/>
                    <a:gd name="T9" fmla="*/ 486 h 1274"/>
                    <a:gd name="T10" fmla="*/ 1270 w 1272"/>
                    <a:gd name="T11" fmla="*/ 576 h 1274"/>
                    <a:gd name="T12" fmla="*/ 1272 w 1272"/>
                    <a:gd name="T13" fmla="*/ 668 h 1274"/>
                    <a:gd name="T14" fmla="*/ 1260 w 1272"/>
                    <a:gd name="T15" fmla="*/ 760 h 1274"/>
                    <a:gd name="T16" fmla="*/ 1236 w 1272"/>
                    <a:gd name="T17" fmla="*/ 850 h 1274"/>
                    <a:gd name="T18" fmla="*/ 1198 w 1272"/>
                    <a:gd name="T19" fmla="*/ 936 h 1274"/>
                    <a:gd name="T20" fmla="*/ 1146 w 1272"/>
                    <a:gd name="T21" fmla="*/ 1016 h 1274"/>
                    <a:gd name="T22" fmla="*/ 1106 w 1272"/>
                    <a:gd name="T23" fmla="*/ 1068 h 1274"/>
                    <a:gd name="T24" fmla="*/ 1036 w 1272"/>
                    <a:gd name="T25" fmla="*/ 1134 h 1274"/>
                    <a:gd name="T26" fmla="*/ 958 w 1272"/>
                    <a:gd name="T27" fmla="*/ 1186 h 1274"/>
                    <a:gd name="T28" fmla="*/ 874 w 1272"/>
                    <a:gd name="T29" fmla="*/ 1228 h 1274"/>
                    <a:gd name="T30" fmla="*/ 786 w 1272"/>
                    <a:gd name="T31" fmla="*/ 1256 h 1274"/>
                    <a:gd name="T32" fmla="*/ 696 w 1272"/>
                    <a:gd name="T33" fmla="*/ 1272 h 1274"/>
                    <a:gd name="T34" fmla="*/ 604 w 1272"/>
                    <a:gd name="T35" fmla="*/ 1274 h 1274"/>
                    <a:gd name="T36" fmla="*/ 514 w 1272"/>
                    <a:gd name="T37" fmla="*/ 1262 h 1274"/>
                    <a:gd name="T38" fmla="*/ 424 w 1272"/>
                    <a:gd name="T39" fmla="*/ 1238 h 1274"/>
                    <a:gd name="T40" fmla="*/ 338 w 1272"/>
                    <a:gd name="T41" fmla="*/ 1200 h 1274"/>
                    <a:gd name="T42" fmla="*/ 256 w 1272"/>
                    <a:gd name="T43" fmla="*/ 1148 h 1274"/>
                    <a:gd name="T44" fmla="*/ 206 w 1272"/>
                    <a:gd name="T45" fmla="*/ 1106 h 1274"/>
                    <a:gd name="T46" fmla="*/ 140 w 1272"/>
                    <a:gd name="T47" fmla="*/ 1036 h 1274"/>
                    <a:gd name="T48" fmla="*/ 86 w 1272"/>
                    <a:gd name="T49" fmla="*/ 958 h 1274"/>
                    <a:gd name="T50" fmla="*/ 46 w 1272"/>
                    <a:gd name="T51" fmla="*/ 876 h 1274"/>
                    <a:gd name="T52" fmla="*/ 18 w 1272"/>
                    <a:gd name="T53" fmla="*/ 788 h 1274"/>
                    <a:gd name="T54" fmla="*/ 2 w 1272"/>
                    <a:gd name="T55" fmla="*/ 698 h 1274"/>
                    <a:gd name="T56" fmla="*/ 0 w 1272"/>
                    <a:gd name="T57" fmla="*/ 606 h 1274"/>
                    <a:gd name="T58" fmla="*/ 10 w 1272"/>
                    <a:gd name="T59" fmla="*/ 514 h 1274"/>
                    <a:gd name="T60" fmla="*/ 36 w 1272"/>
                    <a:gd name="T61" fmla="*/ 426 h 1274"/>
                    <a:gd name="T62" fmla="*/ 74 w 1272"/>
                    <a:gd name="T63" fmla="*/ 338 h 1274"/>
                    <a:gd name="T64" fmla="*/ 124 w 1272"/>
                    <a:gd name="T65" fmla="*/ 258 h 1274"/>
                    <a:gd name="T66" fmla="*/ 166 w 1272"/>
                    <a:gd name="T67" fmla="*/ 208 h 1274"/>
                    <a:gd name="T68" fmla="*/ 236 w 1272"/>
                    <a:gd name="T69" fmla="*/ 142 h 1274"/>
                    <a:gd name="T70" fmla="*/ 314 w 1272"/>
                    <a:gd name="T71" fmla="*/ 88 h 1274"/>
                    <a:gd name="T72" fmla="*/ 398 w 1272"/>
                    <a:gd name="T73" fmla="*/ 46 h 1274"/>
                    <a:gd name="T74" fmla="*/ 486 w 1272"/>
                    <a:gd name="T75" fmla="*/ 18 h 1274"/>
                    <a:gd name="T76" fmla="*/ 576 w 1272"/>
                    <a:gd name="T77" fmla="*/ 4 h 1274"/>
                    <a:gd name="T78" fmla="*/ 668 w 1272"/>
                    <a:gd name="T79" fmla="*/ 2 h 1274"/>
                    <a:gd name="T80" fmla="*/ 758 w 1272"/>
                    <a:gd name="T81" fmla="*/ 12 h 1274"/>
                    <a:gd name="T82" fmla="*/ 848 w 1272"/>
                    <a:gd name="T83" fmla="*/ 36 h 1274"/>
                    <a:gd name="T84" fmla="*/ 934 w 1272"/>
                    <a:gd name="T85" fmla="*/ 74 h 1274"/>
                    <a:gd name="T86" fmla="*/ 1016 w 1272"/>
                    <a:gd name="T87" fmla="*/ 126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2" h="1274">
                      <a:moveTo>
                        <a:pt x="1042" y="146"/>
                      </a:moveTo>
                      <a:lnTo>
                        <a:pt x="1042" y="146"/>
                      </a:lnTo>
                      <a:lnTo>
                        <a:pt x="1066" y="168"/>
                      </a:lnTo>
                      <a:lnTo>
                        <a:pt x="1090" y="190"/>
                      </a:lnTo>
                      <a:lnTo>
                        <a:pt x="1112" y="214"/>
                      </a:lnTo>
                      <a:lnTo>
                        <a:pt x="1132" y="238"/>
                      </a:lnTo>
                      <a:lnTo>
                        <a:pt x="1152" y="264"/>
                      </a:lnTo>
                      <a:lnTo>
                        <a:pt x="1170" y="290"/>
                      </a:lnTo>
                      <a:lnTo>
                        <a:pt x="1186" y="316"/>
                      </a:lnTo>
                      <a:lnTo>
                        <a:pt x="1200" y="342"/>
                      </a:lnTo>
                      <a:lnTo>
                        <a:pt x="1214" y="370"/>
                      </a:lnTo>
                      <a:lnTo>
                        <a:pt x="1226" y="398"/>
                      </a:lnTo>
                      <a:lnTo>
                        <a:pt x="1238" y="428"/>
                      </a:lnTo>
                      <a:lnTo>
                        <a:pt x="1246" y="456"/>
                      </a:lnTo>
                      <a:lnTo>
                        <a:pt x="1254" y="486"/>
                      </a:lnTo>
                      <a:lnTo>
                        <a:pt x="1260" y="516"/>
                      </a:lnTo>
                      <a:lnTo>
                        <a:pt x="1266" y="546"/>
                      </a:lnTo>
                      <a:lnTo>
                        <a:pt x="1270" y="576"/>
                      </a:lnTo>
                      <a:lnTo>
                        <a:pt x="1272" y="608"/>
                      </a:lnTo>
                      <a:lnTo>
                        <a:pt x="1272" y="638"/>
                      </a:lnTo>
                      <a:lnTo>
                        <a:pt x="1272" y="668"/>
                      </a:lnTo>
                      <a:lnTo>
                        <a:pt x="1270" y="700"/>
                      </a:lnTo>
                      <a:lnTo>
                        <a:pt x="1266" y="730"/>
                      </a:lnTo>
                      <a:lnTo>
                        <a:pt x="1260" y="760"/>
                      </a:lnTo>
                      <a:lnTo>
                        <a:pt x="1254" y="790"/>
                      </a:lnTo>
                      <a:lnTo>
                        <a:pt x="1246" y="820"/>
                      </a:lnTo>
                      <a:lnTo>
                        <a:pt x="1236" y="850"/>
                      </a:lnTo>
                      <a:lnTo>
                        <a:pt x="1226" y="878"/>
                      </a:lnTo>
                      <a:lnTo>
                        <a:pt x="1212" y="908"/>
                      </a:lnTo>
                      <a:lnTo>
                        <a:pt x="1198" y="936"/>
                      </a:lnTo>
                      <a:lnTo>
                        <a:pt x="1182" y="964"/>
                      </a:lnTo>
                      <a:lnTo>
                        <a:pt x="1166" y="990"/>
                      </a:lnTo>
                      <a:lnTo>
                        <a:pt x="1146" y="1016"/>
                      </a:lnTo>
                      <a:lnTo>
                        <a:pt x="1126" y="1042"/>
                      </a:lnTo>
                      <a:lnTo>
                        <a:pt x="1126" y="1042"/>
                      </a:lnTo>
                      <a:lnTo>
                        <a:pt x="1106" y="1068"/>
                      </a:lnTo>
                      <a:lnTo>
                        <a:pt x="1082" y="1090"/>
                      </a:lnTo>
                      <a:lnTo>
                        <a:pt x="1060" y="1112"/>
                      </a:lnTo>
                      <a:lnTo>
                        <a:pt x="1036" y="1134"/>
                      </a:lnTo>
                      <a:lnTo>
                        <a:pt x="1010" y="1152"/>
                      </a:lnTo>
                      <a:lnTo>
                        <a:pt x="984" y="1170"/>
                      </a:lnTo>
                      <a:lnTo>
                        <a:pt x="958" y="1186"/>
                      </a:lnTo>
                      <a:lnTo>
                        <a:pt x="930" y="1202"/>
                      </a:lnTo>
                      <a:lnTo>
                        <a:pt x="902" y="1216"/>
                      </a:lnTo>
                      <a:lnTo>
                        <a:pt x="874" y="1228"/>
                      </a:lnTo>
                      <a:lnTo>
                        <a:pt x="846" y="1238"/>
                      </a:lnTo>
                      <a:lnTo>
                        <a:pt x="816" y="1248"/>
                      </a:lnTo>
                      <a:lnTo>
                        <a:pt x="786" y="1256"/>
                      </a:lnTo>
                      <a:lnTo>
                        <a:pt x="756" y="1262"/>
                      </a:lnTo>
                      <a:lnTo>
                        <a:pt x="726" y="1268"/>
                      </a:lnTo>
                      <a:lnTo>
                        <a:pt x="696" y="1272"/>
                      </a:lnTo>
                      <a:lnTo>
                        <a:pt x="666" y="1274"/>
                      </a:lnTo>
                      <a:lnTo>
                        <a:pt x="636" y="1274"/>
                      </a:lnTo>
                      <a:lnTo>
                        <a:pt x="604" y="1274"/>
                      </a:lnTo>
                      <a:lnTo>
                        <a:pt x="574" y="1270"/>
                      </a:lnTo>
                      <a:lnTo>
                        <a:pt x="544" y="1268"/>
                      </a:lnTo>
                      <a:lnTo>
                        <a:pt x="514" y="1262"/>
                      </a:lnTo>
                      <a:lnTo>
                        <a:pt x="484" y="1256"/>
                      </a:lnTo>
                      <a:lnTo>
                        <a:pt x="454" y="1248"/>
                      </a:lnTo>
                      <a:lnTo>
                        <a:pt x="424" y="1238"/>
                      </a:lnTo>
                      <a:lnTo>
                        <a:pt x="394" y="1226"/>
                      </a:lnTo>
                      <a:lnTo>
                        <a:pt x="366" y="1214"/>
                      </a:lnTo>
                      <a:lnTo>
                        <a:pt x="338" y="1200"/>
                      </a:lnTo>
                      <a:lnTo>
                        <a:pt x="310" y="1184"/>
                      </a:lnTo>
                      <a:lnTo>
                        <a:pt x="282" y="1166"/>
                      </a:lnTo>
                      <a:lnTo>
                        <a:pt x="256" y="1148"/>
                      </a:lnTo>
                      <a:lnTo>
                        <a:pt x="230" y="1128"/>
                      </a:lnTo>
                      <a:lnTo>
                        <a:pt x="230" y="1128"/>
                      </a:lnTo>
                      <a:lnTo>
                        <a:pt x="206" y="1106"/>
                      </a:lnTo>
                      <a:lnTo>
                        <a:pt x="182" y="1084"/>
                      </a:lnTo>
                      <a:lnTo>
                        <a:pt x="160" y="1060"/>
                      </a:lnTo>
                      <a:lnTo>
                        <a:pt x="140" y="1036"/>
                      </a:lnTo>
                      <a:lnTo>
                        <a:pt x="120" y="1012"/>
                      </a:lnTo>
                      <a:lnTo>
                        <a:pt x="102" y="986"/>
                      </a:lnTo>
                      <a:lnTo>
                        <a:pt x="86" y="958"/>
                      </a:lnTo>
                      <a:lnTo>
                        <a:pt x="72" y="932"/>
                      </a:lnTo>
                      <a:lnTo>
                        <a:pt x="58" y="904"/>
                      </a:lnTo>
                      <a:lnTo>
                        <a:pt x="46" y="876"/>
                      </a:lnTo>
                      <a:lnTo>
                        <a:pt x="34" y="846"/>
                      </a:lnTo>
                      <a:lnTo>
                        <a:pt x="26" y="818"/>
                      </a:lnTo>
                      <a:lnTo>
                        <a:pt x="18" y="788"/>
                      </a:lnTo>
                      <a:lnTo>
                        <a:pt x="10" y="758"/>
                      </a:lnTo>
                      <a:lnTo>
                        <a:pt x="6" y="728"/>
                      </a:lnTo>
                      <a:lnTo>
                        <a:pt x="2" y="698"/>
                      </a:lnTo>
                      <a:lnTo>
                        <a:pt x="0" y="668"/>
                      </a:lnTo>
                      <a:lnTo>
                        <a:pt x="0" y="636"/>
                      </a:lnTo>
                      <a:lnTo>
                        <a:pt x="0" y="606"/>
                      </a:lnTo>
                      <a:lnTo>
                        <a:pt x="2" y="576"/>
                      </a:lnTo>
                      <a:lnTo>
                        <a:pt x="6" y="544"/>
                      </a:lnTo>
                      <a:lnTo>
                        <a:pt x="10" y="514"/>
                      </a:lnTo>
                      <a:lnTo>
                        <a:pt x="18" y="484"/>
                      </a:lnTo>
                      <a:lnTo>
                        <a:pt x="26" y="454"/>
                      </a:lnTo>
                      <a:lnTo>
                        <a:pt x="36" y="426"/>
                      </a:lnTo>
                      <a:lnTo>
                        <a:pt x="46" y="396"/>
                      </a:lnTo>
                      <a:lnTo>
                        <a:pt x="60" y="368"/>
                      </a:lnTo>
                      <a:lnTo>
                        <a:pt x="74" y="338"/>
                      </a:lnTo>
                      <a:lnTo>
                        <a:pt x="88" y="312"/>
                      </a:lnTo>
                      <a:lnTo>
                        <a:pt x="106" y="284"/>
                      </a:lnTo>
                      <a:lnTo>
                        <a:pt x="124" y="258"/>
                      </a:lnTo>
                      <a:lnTo>
                        <a:pt x="146" y="232"/>
                      </a:lnTo>
                      <a:lnTo>
                        <a:pt x="146" y="232"/>
                      </a:lnTo>
                      <a:lnTo>
                        <a:pt x="166" y="208"/>
                      </a:lnTo>
                      <a:lnTo>
                        <a:pt x="190" y="184"/>
                      </a:lnTo>
                      <a:lnTo>
                        <a:pt x="212" y="162"/>
                      </a:lnTo>
                      <a:lnTo>
                        <a:pt x="236" y="142"/>
                      </a:lnTo>
                      <a:lnTo>
                        <a:pt x="262" y="122"/>
                      </a:lnTo>
                      <a:lnTo>
                        <a:pt x="288" y="104"/>
                      </a:lnTo>
                      <a:lnTo>
                        <a:pt x="314" y="88"/>
                      </a:lnTo>
                      <a:lnTo>
                        <a:pt x="342" y="72"/>
                      </a:lnTo>
                      <a:lnTo>
                        <a:pt x="370" y="58"/>
                      </a:lnTo>
                      <a:lnTo>
                        <a:pt x="398" y="46"/>
                      </a:lnTo>
                      <a:lnTo>
                        <a:pt x="426" y="36"/>
                      </a:lnTo>
                      <a:lnTo>
                        <a:pt x="456" y="26"/>
                      </a:lnTo>
                      <a:lnTo>
                        <a:pt x="486" y="18"/>
                      </a:lnTo>
                      <a:lnTo>
                        <a:pt x="516" y="12"/>
                      </a:lnTo>
                      <a:lnTo>
                        <a:pt x="546" y="8"/>
                      </a:lnTo>
                      <a:lnTo>
                        <a:pt x="576" y="4"/>
                      </a:lnTo>
                      <a:lnTo>
                        <a:pt x="606" y="2"/>
                      </a:lnTo>
                      <a:lnTo>
                        <a:pt x="636" y="0"/>
                      </a:lnTo>
                      <a:lnTo>
                        <a:pt x="668" y="2"/>
                      </a:lnTo>
                      <a:lnTo>
                        <a:pt x="698" y="4"/>
                      </a:lnTo>
                      <a:lnTo>
                        <a:pt x="728" y="8"/>
                      </a:lnTo>
                      <a:lnTo>
                        <a:pt x="758" y="12"/>
                      </a:lnTo>
                      <a:lnTo>
                        <a:pt x="788" y="18"/>
                      </a:lnTo>
                      <a:lnTo>
                        <a:pt x="818" y="28"/>
                      </a:lnTo>
                      <a:lnTo>
                        <a:pt x="848" y="36"/>
                      </a:lnTo>
                      <a:lnTo>
                        <a:pt x="878" y="48"/>
                      </a:lnTo>
                      <a:lnTo>
                        <a:pt x="906" y="60"/>
                      </a:lnTo>
                      <a:lnTo>
                        <a:pt x="934" y="74"/>
                      </a:lnTo>
                      <a:lnTo>
                        <a:pt x="962" y="90"/>
                      </a:lnTo>
                      <a:lnTo>
                        <a:pt x="990" y="108"/>
                      </a:lnTo>
                      <a:lnTo>
                        <a:pt x="1016" y="126"/>
                      </a:lnTo>
                      <a:lnTo>
                        <a:pt x="1042" y="146"/>
                      </a:lnTo>
                      <a:lnTo>
                        <a:pt x="1042" y="146"/>
                      </a:lnTo>
                      <a:close/>
                    </a:path>
                  </a:pathLst>
                </a:custGeom>
                <a:solidFill>
                  <a:schemeClr val="bg1"/>
                </a:solid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a:p>
              </p:txBody>
            </p:sp>
            <p:sp>
              <p:nvSpPr>
                <p:cNvPr id="19" name="íS1îďé">
                  <a:extLst>
                    <a:ext uri="{FF2B5EF4-FFF2-40B4-BE49-F238E27FC236}">
                      <a16:creationId xmlns:a16="http://schemas.microsoft.com/office/drawing/2014/main" id="{C93EB7F7-C25B-42FF-8F22-785378B3BCD1}"/>
                    </a:ext>
                  </a:extLst>
                </p:cNvPr>
                <p:cNvSpPr/>
                <p:nvPr/>
              </p:nvSpPr>
              <p:spPr>
                <a:xfrm>
                  <a:off x="5829151" y="3390009"/>
                  <a:ext cx="533699" cy="547632"/>
                </a:xfrm>
                <a:custGeom>
                  <a:avLst/>
                  <a:gdLst>
                    <a:gd name="T0" fmla="*/ 4313 w 5734"/>
                    <a:gd name="T1" fmla="*/ 3918 h 5892"/>
                    <a:gd name="T2" fmla="*/ 5734 w 5734"/>
                    <a:gd name="T3" fmla="*/ 2497 h 5892"/>
                    <a:gd name="T4" fmla="*/ 4313 w 5734"/>
                    <a:gd name="T5" fmla="*/ 1076 h 5892"/>
                    <a:gd name="T6" fmla="*/ 4149 w 5734"/>
                    <a:gd name="T7" fmla="*/ 1085 h 5892"/>
                    <a:gd name="T8" fmla="*/ 3733 w 5734"/>
                    <a:gd name="T9" fmla="*/ 378 h 5892"/>
                    <a:gd name="T10" fmla="*/ 2768 w 5734"/>
                    <a:gd name="T11" fmla="*/ 0 h 5892"/>
                    <a:gd name="T12" fmla="*/ 1389 w 5734"/>
                    <a:gd name="T13" fmla="*/ 1076 h 5892"/>
                    <a:gd name="T14" fmla="*/ 0 w 5734"/>
                    <a:gd name="T15" fmla="*/ 2497 h 5892"/>
                    <a:gd name="T16" fmla="*/ 1421 w 5734"/>
                    <a:gd name="T17" fmla="*/ 3918 h 5892"/>
                    <a:gd name="T18" fmla="*/ 2140 w 5734"/>
                    <a:gd name="T19" fmla="*/ 3918 h 5892"/>
                    <a:gd name="T20" fmla="*/ 2140 w 5734"/>
                    <a:gd name="T21" fmla="*/ 4472 h 5892"/>
                    <a:gd name="T22" fmla="*/ 1315 w 5734"/>
                    <a:gd name="T23" fmla="*/ 4472 h 5892"/>
                    <a:gd name="T24" fmla="*/ 954 w 5734"/>
                    <a:gd name="T25" fmla="*/ 4259 h 5892"/>
                    <a:gd name="T26" fmla="*/ 540 w 5734"/>
                    <a:gd name="T27" fmla="*/ 4672 h 5892"/>
                    <a:gd name="T28" fmla="*/ 954 w 5734"/>
                    <a:gd name="T29" fmla="*/ 5086 h 5892"/>
                    <a:gd name="T30" fmla="*/ 1315 w 5734"/>
                    <a:gd name="T31" fmla="*/ 4872 h 5892"/>
                    <a:gd name="T32" fmla="*/ 2340 w 5734"/>
                    <a:gd name="T33" fmla="*/ 4872 h 5892"/>
                    <a:gd name="T34" fmla="*/ 2540 w 5734"/>
                    <a:gd name="T35" fmla="*/ 4672 h 5892"/>
                    <a:gd name="T36" fmla="*/ 2540 w 5734"/>
                    <a:gd name="T37" fmla="*/ 3918 h 5892"/>
                    <a:gd name="T38" fmla="*/ 2667 w 5734"/>
                    <a:gd name="T39" fmla="*/ 3918 h 5892"/>
                    <a:gd name="T40" fmla="*/ 2667 w 5734"/>
                    <a:gd name="T41" fmla="*/ 5117 h 5892"/>
                    <a:gd name="T42" fmla="*/ 2454 w 5734"/>
                    <a:gd name="T43" fmla="*/ 5479 h 5892"/>
                    <a:gd name="T44" fmla="*/ 2867 w 5734"/>
                    <a:gd name="T45" fmla="*/ 5892 h 5892"/>
                    <a:gd name="T46" fmla="*/ 3280 w 5734"/>
                    <a:gd name="T47" fmla="*/ 5479 h 5892"/>
                    <a:gd name="T48" fmla="*/ 3067 w 5734"/>
                    <a:gd name="T49" fmla="*/ 5117 h 5892"/>
                    <a:gd name="T50" fmla="*/ 3067 w 5734"/>
                    <a:gd name="T51" fmla="*/ 3918 h 5892"/>
                    <a:gd name="T52" fmla="*/ 3194 w 5734"/>
                    <a:gd name="T53" fmla="*/ 3918 h 5892"/>
                    <a:gd name="T54" fmla="*/ 3194 w 5734"/>
                    <a:gd name="T55" fmla="*/ 4691 h 5892"/>
                    <a:gd name="T56" fmla="*/ 3394 w 5734"/>
                    <a:gd name="T57" fmla="*/ 4891 h 5892"/>
                    <a:gd name="T58" fmla="*/ 4430 w 5734"/>
                    <a:gd name="T59" fmla="*/ 4891 h 5892"/>
                    <a:gd name="T60" fmla="*/ 4780 w 5734"/>
                    <a:gd name="T61" fmla="*/ 5085 h 5892"/>
                    <a:gd name="T62" fmla="*/ 5194 w 5734"/>
                    <a:gd name="T63" fmla="*/ 4672 h 5892"/>
                    <a:gd name="T64" fmla="*/ 4780 w 5734"/>
                    <a:gd name="T65" fmla="*/ 4259 h 5892"/>
                    <a:gd name="T66" fmla="*/ 4409 w 5734"/>
                    <a:gd name="T67" fmla="*/ 4491 h 5892"/>
                    <a:gd name="T68" fmla="*/ 3594 w 5734"/>
                    <a:gd name="T69" fmla="*/ 4491 h 5892"/>
                    <a:gd name="T70" fmla="*/ 3594 w 5734"/>
                    <a:gd name="T71" fmla="*/ 3918 h 5892"/>
                    <a:gd name="T72" fmla="*/ 4313 w 5734"/>
                    <a:gd name="T73" fmla="*/ 3918 h 5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4" h="5892">
                      <a:moveTo>
                        <a:pt x="4313" y="3918"/>
                      </a:moveTo>
                      <a:cubicBezTo>
                        <a:pt x="5096" y="3918"/>
                        <a:pt x="5734" y="3280"/>
                        <a:pt x="5734" y="2497"/>
                      </a:cubicBezTo>
                      <a:cubicBezTo>
                        <a:pt x="5734" y="1713"/>
                        <a:pt x="5096" y="1076"/>
                        <a:pt x="4313" y="1076"/>
                      </a:cubicBezTo>
                      <a:cubicBezTo>
                        <a:pt x="4258" y="1076"/>
                        <a:pt x="4203" y="1079"/>
                        <a:pt x="4149" y="1085"/>
                      </a:cubicBezTo>
                      <a:cubicBezTo>
                        <a:pt x="4084" y="816"/>
                        <a:pt x="3940" y="570"/>
                        <a:pt x="3733" y="378"/>
                      </a:cubicBezTo>
                      <a:cubicBezTo>
                        <a:pt x="3470" y="134"/>
                        <a:pt x="3127" y="0"/>
                        <a:pt x="2768" y="0"/>
                      </a:cubicBezTo>
                      <a:cubicBezTo>
                        <a:pt x="2107" y="0"/>
                        <a:pt x="1544" y="451"/>
                        <a:pt x="1389" y="1076"/>
                      </a:cubicBezTo>
                      <a:cubicBezTo>
                        <a:pt x="620" y="1093"/>
                        <a:pt x="0" y="1724"/>
                        <a:pt x="0" y="2497"/>
                      </a:cubicBezTo>
                      <a:cubicBezTo>
                        <a:pt x="0" y="3281"/>
                        <a:pt x="638" y="3918"/>
                        <a:pt x="1421" y="3918"/>
                      </a:cubicBezTo>
                      <a:lnTo>
                        <a:pt x="2140" y="3918"/>
                      </a:lnTo>
                      <a:lnTo>
                        <a:pt x="2140" y="4472"/>
                      </a:lnTo>
                      <a:lnTo>
                        <a:pt x="1315" y="4472"/>
                      </a:lnTo>
                      <a:cubicBezTo>
                        <a:pt x="1245" y="4345"/>
                        <a:pt x="1109" y="4259"/>
                        <a:pt x="954" y="4259"/>
                      </a:cubicBezTo>
                      <a:cubicBezTo>
                        <a:pt x="726" y="4259"/>
                        <a:pt x="540" y="4444"/>
                        <a:pt x="540" y="4672"/>
                      </a:cubicBezTo>
                      <a:cubicBezTo>
                        <a:pt x="540" y="4900"/>
                        <a:pt x="726" y="5086"/>
                        <a:pt x="954" y="5086"/>
                      </a:cubicBezTo>
                      <a:cubicBezTo>
                        <a:pt x="1109" y="5086"/>
                        <a:pt x="1245" y="4999"/>
                        <a:pt x="1315" y="4872"/>
                      </a:cubicBezTo>
                      <a:lnTo>
                        <a:pt x="2340" y="4872"/>
                      </a:lnTo>
                      <a:cubicBezTo>
                        <a:pt x="2451" y="4872"/>
                        <a:pt x="2540" y="4783"/>
                        <a:pt x="2540" y="4672"/>
                      </a:cubicBezTo>
                      <a:lnTo>
                        <a:pt x="2540" y="3918"/>
                      </a:lnTo>
                      <a:lnTo>
                        <a:pt x="2667" y="3918"/>
                      </a:lnTo>
                      <a:lnTo>
                        <a:pt x="2667" y="5117"/>
                      </a:lnTo>
                      <a:cubicBezTo>
                        <a:pt x="2540" y="5188"/>
                        <a:pt x="2454" y="5323"/>
                        <a:pt x="2454" y="5479"/>
                      </a:cubicBezTo>
                      <a:cubicBezTo>
                        <a:pt x="2454" y="5707"/>
                        <a:pt x="2639" y="5892"/>
                        <a:pt x="2867" y="5892"/>
                      </a:cubicBezTo>
                      <a:cubicBezTo>
                        <a:pt x="3095" y="5892"/>
                        <a:pt x="3280" y="5707"/>
                        <a:pt x="3280" y="5479"/>
                      </a:cubicBezTo>
                      <a:cubicBezTo>
                        <a:pt x="3280" y="5323"/>
                        <a:pt x="3194" y="5188"/>
                        <a:pt x="3067" y="5117"/>
                      </a:cubicBezTo>
                      <a:lnTo>
                        <a:pt x="3067" y="3918"/>
                      </a:lnTo>
                      <a:lnTo>
                        <a:pt x="3194" y="3918"/>
                      </a:lnTo>
                      <a:lnTo>
                        <a:pt x="3194" y="4691"/>
                      </a:lnTo>
                      <a:cubicBezTo>
                        <a:pt x="3194" y="4802"/>
                        <a:pt x="3283" y="4891"/>
                        <a:pt x="3394" y="4891"/>
                      </a:cubicBezTo>
                      <a:lnTo>
                        <a:pt x="4430" y="4891"/>
                      </a:lnTo>
                      <a:cubicBezTo>
                        <a:pt x="4503" y="5008"/>
                        <a:pt x="4633" y="5085"/>
                        <a:pt x="4780" y="5085"/>
                      </a:cubicBezTo>
                      <a:cubicBezTo>
                        <a:pt x="5008" y="5085"/>
                        <a:pt x="5194" y="4900"/>
                        <a:pt x="5194" y="4672"/>
                      </a:cubicBezTo>
                      <a:cubicBezTo>
                        <a:pt x="5194" y="4444"/>
                        <a:pt x="5008" y="4259"/>
                        <a:pt x="4780" y="4259"/>
                      </a:cubicBezTo>
                      <a:cubicBezTo>
                        <a:pt x="4617" y="4259"/>
                        <a:pt x="4476" y="4354"/>
                        <a:pt x="4409" y="4491"/>
                      </a:cubicBezTo>
                      <a:lnTo>
                        <a:pt x="3594" y="4491"/>
                      </a:lnTo>
                      <a:lnTo>
                        <a:pt x="3594" y="3918"/>
                      </a:lnTo>
                      <a:lnTo>
                        <a:pt x="4313" y="3918"/>
                      </a:lnTo>
                      <a:close/>
                    </a:path>
                  </a:pathLst>
                </a:custGeom>
                <a:solidFill>
                  <a:schemeClr val="accent1"/>
                </a:solidFill>
                <a:ln w="12700">
                  <a:miter lim="400000"/>
                </a:ln>
              </p:spPr>
              <p:txBody>
                <a:bodyPr lIns="19045" tIns="19045" rIns="19045" bIns="19045"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532" eaLnBrk="1" fontAlgn="auto" hangingPunct="1">
                    <a:spcBef>
                      <a:spcPts val="0"/>
                    </a:spcBef>
                    <a:spcAft>
                      <a:spcPts val="0"/>
                    </a:spcAft>
                    <a:defRPr sz="3000" cap="none">
                      <a:solidFill>
                        <a:srgbClr val="FFFFFF"/>
                      </a:solidFill>
                      <a:effectLst>
                        <a:outerShdw blurRad="38100" dist="12700" dir="5400000" rotWithShape="0">
                          <a:srgbClr val="000000">
                            <a:alpha val="50000"/>
                          </a:srgbClr>
                        </a:outerShdw>
                      </a:effectLst>
                    </a:defRPr>
                  </a:pPr>
                  <a:endParaRPr sz="1500">
                    <a:solidFill>
                      <a:srgbClr val="FFFFFF"/>
                    </a:solidFill>
                    <a:effectLst>
                      <a:outerShdw blurRad="38100" dist="12700" dir="5400000" rotWithShape="0">
                        <a:srgbClr val="000000">
                          <a:alpha val="50000"/>
                        </a:srgbClr>
                      </a:outerShdw>
                    </a:effectLst>
                  </a:endParaRPr>
                </a:p>
              </p:txBody>
            </p:sp>
          </p:grpSp>
        </p:grpSp>
        <p:cxnSp>
          <p:nvCxnSpPr>
            <p:cNvPr id="14" name="直接连接符 13">
              <a:extLst>
                <a:ext uri="{FF2B5EF4-FFF2-40B4-BE49-F238E27FC236}">
                  <a16:creationId xmlns:a16="http://schemas.microsoft.com/office/drawing/2014/main" id="{C8D7E57D-B807-42FB-A0CB-C496977C582C}"/>
                </a:ext>
              </a:extLst>
            </p:cNvPr>
            <p:cNvCxnSpPr/>
            <p:nvPr/>
          </p:nvCxnSpPr>
          <p:spPr>
            <a:xfrm>
              <a:off x="7356000" y="2715900"/>
              <a:ext cx="416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943237E-DDC2-4B45-990C-077BFE478C45}"/>
                </a:ext>
              </a:extLst>
            </p:cNvPr>
            <p:cNvCxnSpPr/>
            <p:nvPr/>
          </p:nvCxnSpPr>
          <p:spPr>
            <a:xfrm>
              <a:off x="7356000" y="4468500"/>
              <a:ext cx="416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44" name="图片 43"/>
          <p:cNvPicPr/>
          <p:nvPr/>
        </p:nvPicPr>
        <p:blipFill rotWithShape="1">
          <a:blip r:embed="rId4">
            <a:extLst>
              <a:ext uri="{28A0092B-C50C-407E-A947-70E740481C1C}">
                <a14:useLocalDpi xmlns:a14="http://schemas.microsoft.com/office/drawing/2010/main" val="0"/>
              </a:ext>
            </a:extLst>
          </a:blip>
          <a:srcRect l="2732" t="4556" r="2257" b="3140"/>
          <a:stretch/>
        </p:blipFill>
        <p:spPr>
          <a:xfrm>
            <a:off x="1366827" y="1457831"/>
            <a:ext cx="3047876" cy="1874605"/>
          </a:xfrm>
          <a:prstGeom prst="rect">
            <a:avLst/>
          </a:prstGeom>
        </p:spPr>
      </p:pic>
      <p:pic>
        <p:nvPicPr>
          <p:cNvPr id="45" name="图片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4655" y="4270576"/>
            <a:ext cx="1418613" cy="1418613"/>
          </a:xfrm>
          <a:prstGeom prst="rect">
            <a:avLst/>
          </a:prstGeom>
        </p:spPr>
      </p:pic>
      <p:sp>
        <p:nvSpPr>
          <p:cNvPr id="47" name="矩形 46">
            <a:extLst>
              <a:ext uri="{FF2B5EF4-FFF2-40B4-BE49-F238E27FC236}">
                <a16:creationId xmlns:a16="http://schemas.microsoft.com/office/drawing/2014/main" id="{91E5ED83-4E81-4D5E-8AA8-1581FFF818AA}"/>
              </a:ext>
            </a:extLst>
          </p:cNvPr>
          <p:cNvSpPr/>
          <p:nvPr/>
        </p:nvSpPr>
        <p:spPr>
          <a:xfrm>
            <a:off x="646918" y="563257"/>
            <a:ext cx="1620957" cy="480131"/>
          </a:xfrm>
          <a:prstGeom prst="rect">
            <a:avLst/>
          </a:prstGeom>
        </p:spPr>
        <p:txBody>
          <a:bodyPr wrap="none">
            <a:spAutoFit/>
          </a:bodyPr>
          <a:lstStyle/>
          <a:p>
            <a:pPr defTabSz="914354">
              <a:lnSpc>
                <a:spcPct val="90000"/>
              </a:lnSpc>
              <a:spcBef>
                <a:spcPct val="0"/>
              </a:spcBef>
            </a:pPr>
            <a:r>
              <a:rPr lang="zh-CN" altLang="en-US" sz="2800" b="1" dirty="0">
                <a:latin typeface="+mj-lt"/>
                <a:ea typeface="+mj-ea"/>
                <a:cs typeface="+mj-cs"/>
              </a:rPr>
              <a:t>功能描述</a:t>
            </a:r>
          </a:p>
        </p:txBody>
      </p:sp>
    </p:spTree>
    <p:extLst>
      <p:ext uri="{BB962C8B-B14F-4D97-AF65-F5344CB8AC3E}">
        <p14:creationId xmlns:p14="http://schemas.microsoft.com/office/powerpoint/2010/main" val="19307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整体架构讲解</a:t>
            </a:r>
          </a:p>
        </p:txBody>
      </p:sp>
      <p:sp>
        <p:nvSpPr>
          <p:cNvPr id="4" name="文本框 3">
            <a:extLst>
              <a:ext uri="{FF2B5EF4-FFF2-40B4-BE49-F238E27FC236}">
                <a16:creationId xmlns:a16="http://schemas.microsoft.com/office/drawing/2014/main" id="{81FB370A-6880-4FF5-81E2-DFAB159EAD17}"/>
              </a:ext>
            </a:extLst>
          </p:cNvPr>
          <p:cNvSpPr txBox="1"/>
          <p:nvPr/>
        </p:nvSpPr>
        <p:spPr>
          <a:xfrm>
            <a:off x="1165225" y="26413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667132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deffc669-4b84-4f0a-92d7-0c4c44bb447c"/>
</p:tagLst>
</file>

<file path=ppt/tags/tag10.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11.xml><?xml version="1.0" encoding="utf-8"?>
<p:tagLst xmlns:a="http://schemas.openxmlformats.org/drawingml/2006/main" xmlns:r="http://schemas.openxmlformats.org/officeDocument/2006/relationships" xmlns:p="http://schemas.openxmlformats.org/presentationml/2006/main">
  <p:tag name="ISLIDE.DIAGRAM" val="b5e80740-5b81-4db6-8a2a-792167cc284d"/>
</p:tagLst>
</file>

<file path=ppt/tags/tag12.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13.xml><?xml version="1.0" encoding="utf-8"?>
<p:tagLst xmlns:a="http://schemas.openxmlformats.org/drawingml/2006/main" xmlns:r="http://schemas.openxmlformats.org/officeDocument/2006/relationships" xmlns:p="http://schemas.openxmlformats.org/presentationml/2006/main">
  <p:tag name="ISLIDE.DIAGRAM" val="248052"/>
</p:tagLst>
</file>

<file path=ppt/tags/tag14.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15.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16.xml><?xml version="1.0" encoding="utf-8"?>
<p:tagLst xmlns:a="http://schemas.openxmlformats.org/drawingml/2006/main" xmlns:r="http://schemas.openxmlformats.org/officeDocument/2006/relationships" xmlns:p="http://schemas.openxmlformats.org/presentationml/2006/main">
  <p:tag name="ISLIDE.DIAGRAM" val="3382"/>
</p:tagLst>
</file>

<file path=ppt/tags/tag17.xml><?xml version="1.0" encoding="utf-8"?>
<p:tagLst xmlns:a="http://schemas.openxmlformats.org/drawingml/2006/main" xmlns:r="http://schemas.openxmlformats.org/officeDocument/2006/relationships" xmlns:p="http://schemas.openxmlformats.org/presentationml/2006/main">
  <p:tag name="ISLIDE.DIAGRAM" val="246835"/>
</p:tagLst>
</file>

<file path=ppt/tags/tag18.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19.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2.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20.xml><?xml version="1.0" encoding="utf-8"?>
<p:tagLst xmlns:a="http://schemas.openxmlformats.org/drawingml/2006/main" xmlns:r="http://schemas.openxmlformats.org/officeDocument/2006/relationships" xmlns:p="http://schemas.openxmlformats.org/presentationml/2006/main">
  <p:tag name="ISLIDE.DIAGRAM" val="241206"/>
</p:tagLst>
</file>

<file path=ppt/tags/tag21.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22.xml><?xml version="1.0" encoding="utf-8"?>
<p:tagLst xmlns:a="http://schemas.openxmlformats.org/drawingml/2006/main" xmlns:r="http://schemas.openxmlformats.org/officeDocument/2006/relationships" xmlns:p="http://schemas.openxmlformats.org/presentationml/2006/main">
  <p:tag name="ISLIDE.DIAGRAM" val="fe7d6a2a-6b39-48c2-bebb-d7b41482bc5d"/>
</p:tagLst>
</file>

<file path=ppt/tags/tag23.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24.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3.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4.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5.xml><?xml version="1.0" encoding="utf-8"?>
<p:tagLst xmlns:a="http://schemas.openxmlformats.org/drawingml/2006/main" xmlns:r="http://schemas.openxmlformats.org/officeDocument/2006/relationships" xmlns:p="http://schemas.openxmlformats.org/presentationml/2006/main">
  <p:tag name="ISLIDE.DIAGRAM" val="e4efafc8-a25c-40e5-a9e9-4eba311d4a23"/>
</p:tagLst>
</file>

<file path=ppt/tags/tag6.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7.xml><?xml version="1.0" encoding="utf-8"?>
<p:tagLst xmlns:a="http://schemas.openxmlformats.org/drawingml/2006/main" xmlns:r="http://schemas.openxmlformats.org/officeDocument/2006/relationships" xmlns:p="http://schemas.openxmlformats.org/presentationml/2006/main">
  <p:tag name="ISLIDE.DIAGRAM" val="5421325e-66d4-4ffe-9309-b6aea6215e7c"/>
</p:tagLst>
</file>

<file path=ppt/tags/tag8.xml><?xml version="1.0" encoding="utf-8"?>
<p:tagLst xmlns:a="http://schemas.openxmlformats.org/drawingml/2006/main" xmlns:r="http://schemas.openxmlformats.org/officeDocument/2006/relationships" xmlns:p="http://schemas.openxmlformats.org/presentationml/2006/main">
  <p:tag name="ISLIDE.DIAGRAM" val="02acd89e-7e3d-4bbd-933c-a9cf6aad2d13"/>
</p:tagLst>
</file>

<file path=ppt/tags/tag9.xml><?xml version="1.0" encoding="utf-8"?>
<p:tagLst xmlns:a="http://schemas.openxmlformats.org/drawingml/2006/main" xmlns:r="http://schemas.openxmlformats.org/officeDocument/2006/relationships" xmlns:p="http://schemas.openxmlformats.org/presentationml/2006/main">
  <p:tag name="ISLIDE.DIAGRAM" val="ea8196ce-cd1a-4fec-a71d-d24a165c23f2"/>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自定义 26">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1260</TotalTime>
  <Words>1859</Words>
  <Application>Microsoft Office PowerPoint</Application>
  <PresentationFormat>宽屏</PresentationFormat>
  <Paragraphs>328</Paragraphs>
  <Slides>35</Slides>
  <Notes>27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35</vt:i4>
      </vt:variant>
    </vt:vector>
  </HeadingPairs>
  <TitlesOfParts>
    <vt:vector size="44" baseType="lpstr">
      <vt:lpstr>微软雅黑</vt:lpstr>
      <vt:lpstr>Arial</vt:lpstr>
      <vt:lpstr>Arial</vt:lpstr>
      <vt:lpstr>Calibri</vt:lpstr>
      <vt:lpstr>Impact</vt:lpstr>
      <vt:lpstr>Segoe UI Light</vt:lpstr>
      <vt:lpstr>Times New Roman</vt:lpstr>
      <vt:lpstr>主题5</vt:lpstr>
      <vt:lpstr>OfficePLUS</vt:lpstr>
      <vt:lpstr>基于Zybo的板球平衡控制系统</vt:lpstr>
      <vt:lpstr>PowerPoint 演示文稿</vt:lpstr>
      <vt:lpstr>设计背景</vt:lpstr>
      <vt:lpstr>PowerPoint 演示文稿</vt:lpstr>
      <vt:lpstr>PowerPoint 演示文稿</vt:lpstr>
      <vt:lpstr>PowerPoint 演示文稿</vt:lpstr>
      <vt:lpstr>功能描述</vt:lpstr>
      <vt:lpstr>PowerPoint 演示文稿</vt:lpstr>
      <vt:lpstr>整体架构讲解</vt:lpstr>
      <vt:lpstr>PowerPoint 演示文稿</vt:lpstr>
      <vt:lpstr>PowerPoint 演示文稿</vt:lpstr>
      <vt:lpstr>AXI-GPIO分时复用</vt:lpstr>
      <vt:lpstr>PowerPoint 演示文稿</vt:lpstr>
      <vt:lpstr>PowerPoint 演示文稿</vt:lpstr>
      <vt:lpstr>子模块讲解——PS部分</vt:lpstr>
      <vt:lpstr>PowerPoint 演示文稿</vt:lpstr>
      <vt:lpstr>PowerPoint 演示文稿</vt:lpstr>
      <vt:lpstr>PowerPoint 演示文稿</vt:lpstr>
      <vt:lpstr>PowerPoint 演示文稿</vt:lpstr>
      <vt:lpstr>PowerPoint 演示文稿</vt:lpstr>
      <vt:lpstr>PowerPoint 演示文稿</vt:lpstr>
      <vt:lpstr>子模块讲解——PL部分</vt:lpstr>
      <vt:lpstr>PowerPoint 演示文稿</vt:lpstr>
      <vt:lpstr>PowerPoint 演示文稿</vt:lpstr>
      <vt:lpstr>本项目中的PID控制模块</vt:lpstr>
      <vt:lpstr>本项目中的PID控制模块</vt:lpstr>
      <vt:lpstr>PID控制模块的整定与调试</vt:lpstr>
      <vt:lpstr>PowerPoint 演示文稿</vt:lpstr>
      <vt:lpstr>PowerPoint 演示文稿</vt:lpstr>
      <vt:lpstr>VGA Module</vt:lpstr>
      <vt:lpstr>7-segment Module</vt:lpstr>
      <vt:lpstr>效果展示</vt:lpstr>
      <vt:lpstr>项目评价</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贺惟 高</cp:lastModifiedBy>
  <cp:revision>129</cp:revision>
  <cp:lastPrinted>2017-08-20T16:00:00Z</cp:lastPrinted>
  <dcterms:created xsi:type="dcterms:W3CDTF">2017-08-20T16:00:00Z</dcterms:created>
  <dcterms:modified xsi:type="dcterms:W3CDTF">2018-12-27T14:18:41Z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deffc669-4b84-4f0a-92d7-0c4c44bb447c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2018-11-16T07:34:34.9765504Z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